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eorgetown-University-Libraries/File-Analyzer-Test-Data/blob/master/iiif/README.md"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IIIF Scenarios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3"/>
              </a:rPr>
              <a:t>Supplemental Diagrams for FileAnalyzer-IIIF Tutorial</a:t>
            </a:r>
            <a:endParaRPr/>
          </a:p>
        </p:txBody>
      </p:sp>
      <p:pic>
        <p:nvPicPr>
          <p:cNvPr id="56" name="Shape 56"/>
          <p:cNvPicPr preferRelativeResize="0"/>
          <p:nvPr/>
        </p:nvPicPr>
        <p:blipFill>
          <a:blip r:embed="rId4">
            <a:alphaModFix/>
          </a:blip>
          <a:stretch>
            <a:fillRect/>
          </a:stretch>
        </p:blipFill>
        <p:spPr>
          <a:xfrm>
            <a:off x="6629400" y="3954400"/>
            <a:ext cx="2038350"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1" name="Shape 321"/>
          <p:cNvSpPr/>
          <p:nvPr/>
        </p:nvSpPr>
        <p:spPr>
          <a:xfrm>
            <a:off x="1048049"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2" name="Shape 32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3" name="Shape 323"/>
          <p:cNvSpPr/>
          <p:nvPr/>
        </p:nvSpPr>
        <p:spPr>
          <a:xfrm>
            <a:off x="3154476" y="1659850"/>
            <a:ext cx="689100" cy="379800"/>
          </a:xfrm>
          <a:prstGeom prst="snip1Rect">
            <a:avLst>
              <a:gd fmla="val 16667"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4" name="Shape 32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5" name="Shape 32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6" name="Shape 32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327" name="Shape 327"/>
          <p:cNvSpPr/>
          <p:nvPr/>
        </p:nvSpPr>
        <p:spPr>
          <a:xfrm>
            <a:off x="5334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8" name="Shape 328"/>
          <p:cNvSpPr/>
          <p:nvPr/>
        </p:nvSpPr>
        <p:spPr>
          <a:xfrm>
            <a:off x="15240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29" name="Shape 329"/>
          <p:cNvSpPr/>
          <p:nvPr/>
        </p:nvSpPr>
        <p:spPr>
          <a:xfrm>
            <a:off x="37338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0" name="Shape 330"/>
          <p:cNvSpPr/>
          <p:nvPr/>
        </p:nvSpPr>
        <p:spPr>
          <a:xfrm>
            <a:off x="2743200" y="2743200"/>
            <a:ext cx="685800" cy="304800"/>
          </a:xfrm>
          <a:prstGeom prst="flowChartMultidocumen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1" name="Shape 33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br>
              <a:rPr b="1" lang="en" sz="900">
                <a:highlight>
                  <a:srgbClr val="FFFF00"/>
                </a:highlight>
              </a:rPr>
            </a:br>
            <a:br>
              <a:rPr b="1" lang="en" sz="900">
                <a:highlight>
                  <a:srgbClr val="FFFF00"/>
                </a:highlight>
              </a:rPr>
            </a:br>
            <a:r>
              <a:rPr b="1" lang="en" sz="900">
                <a:highlight>
                  <a:srgbClr val="FFFF00"/>
                </a:highlight>
              </a:rPr>
              <a:t>Folder Name</a:t>
            </a:r>
            <a:endParaRPr b="1" sz="900">
              <a:highlight>
                <a:srgbClr val="FFFF00"/>
              </a:highlight>
            </a:endParaRPr>
          </a:p>
        </p:txBody>
      </p:sp>
      <p:sp>
        <p:nvSpPr>
          <p:cNvPr id="332" name="Shape 33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33" name="Shape 33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34" name="Shape 33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5" name="Shape 33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6" name="Shape 33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37" name="Shape 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Treat Folders as Collection Components</a:t>
            </a:r>
            <a:endParaRPr/>
          </a:p>
        </p:txBody>
      </p:sp>
      <p:sp>
        <p:nvSpPr>
          <p:cNvPr id="338" name="Shape 338"/>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39" name="Shape 3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0" name="Shape 3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1" name="Shape 3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2" name="Shape 3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43" name="Shape 343"/>
          <p:cNvSpPr txBox="1"/>
          <p:nvPr/>
        </p:nvSpPr>
        <p:spPr>
          <a:xfrm>
            <a:off x="3843575" y="3701725"/>
            <a:ext cx="47640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this example, each top level folder is processed as a unique manifest file that is assembled into a collection manifest file.</a:t>
            </a:r>
            <a:endParaRPr/>
          </a:p>
          <a:p>
            <a:pPr indent="0" lvl="0" marL="0">
              <a:spcBef>
                <a:spcPts val="0"/>
              </a:spcBef>
              <a:spcAft>
                <a:spcPts val="0"/>
              </a:spcAft>
              <a:buNone/>
            </a:pPr>
            <a:r>
              <a:t/>
            </a:r>
            <a:endParaRPr/>
          </a:p>
          <a:p>
            <a:pPr indent="0" lvl="0" marL="0" rtl="0">
              <a:spcBef>
                <a:spcPts val="0"/>
              </a:spcBef>
              <a:spcAft>
                <a:spcPts val="0"/>
              </a:spcAft>
              <a:buNone/>
            </a:pPr>
            <a:r>
              <a:rPr lang="en"/>
              <a:t>This approach would be particularly useful for handling individual issues of multi-page documents.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2" name="Shape 62"/>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3" name="Shape 63"/>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4" name="Shape 64"/>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5" name="Shape 65"/>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6" name="Shape 66"/>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7" name="Shape 67"/>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68" name="Shape 68"/>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69" name="Shape 69"/>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0" name="Shape 70"/>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1" name="Shape 71"/>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2" name="Shape 72"/>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73" name="Shape 73"/>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Filename</a:t>
            </a:r>
            <a:endParaRPr sz="900"/>
          </a:p>
        </p:txBody>
      </p:sp>
      <p:sp>
        <p:nvSpPr>
          <p:cNvPr id="74" name="Shape 74"/>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75" name="Shape 75"/>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6" name="Shape 76"/>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7" name="Shape 77"/>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8" name="Shape 78"/>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79" name="Shape 79"/>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0" name="Shape 80"/>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Simple File Scan</a:t>
            </a:r>
            <a:endParaRPr/>
          </a:p>
        </p:txBody>
      </p:sp>
      <p:sp>
        <p:nvSpPr>
          <p:cNvPr id="82" name="Shape 82"/>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basic use case.  Capture all files into the manifest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8" name="Shape 88"/>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89" name="Shape 89"/>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0" name="Shape 90"/>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1" name="Shape 91"/>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2" name="Shape 92"/>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3" name="Shape 93"/>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94" name="Shape 94"/>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5" name="Shape 95"/>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6" name="Shape 96"/>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7" name="Shape 97"/>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98" name="Shape 98"/>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sz="900"/>
              <a:t>No Index</a:t>
            </a:r>
            <a:endParaRPr sz="900"/>
          </a:p>
        </p:txBody>
      </p:sp>
      <p:sp>
        <p:nvSpPr>
          <p:cNvPr id="99" name="Shape 99"/>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00" name="Shape 100"/>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01" name="Shape 101"/>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2" name="Shape 102"/>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3" name="Shape 103"/>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4" name="Shape 104"/>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5" name="Shape 105"/>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6" name="Shape 106"/>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Locate Item Specific Metadata Files</a:t>
            </a:r>
            <a:endParaRPr/>
          </a:p>
        </p:txBody>
      </p:sp>
      <p:sp>
        <p:nvSpPr>
          <p:cNvPr id="108" name="Shape 108"/>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800"/>
              <a:t>Metadata</a:t>
            </a:r>
            <a:endParaRPr sz="800"/>
          </a:p>
        </p:txBody>
      </p:sp>
      <p:sp>
        <p:nvSpPr>
          <p:cNvPr id="109" name="Shape 109"/>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0" name="Shape 110"/>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1" name="Shape 111"/>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2" name="Shape 112"/>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13" name="Shape 11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 repository specific metadata files to augment the manifest contents.  In the case of DSpace, use the same metadata files used in pre-ingest SIP’s or post-ingest AIP’s.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19" name="Shape 11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0" name="Shape 12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1" name="Shape 12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2" name="Shape 12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3" name="Shape 12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4" name="Shape 12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25" name="Shape 12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6" name="Shape 12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7" name="Shape 12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8" name="Shape 12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29" name="Shape 12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Create Date</a:t>
            </a:r>
            <a:endParaRPr b="1" sz="900">
              <a:highlight>
                <a:srgbClr val="FFFF00"/>
              </a:highlight>
            </a:endParaRPr>
          </a:p>
        </p:txBody>
      </p:sp>
      <p:sp>
        <p:nvSpPr>
          <p:cNvPr id="130" name="Shape 13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31" name="Shape 13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32" name="Shape 13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3" name="Shape 13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4" name="Shape 13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5" name="Shape 13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6" name="Shape 13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7" name="Shape 13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a:t>
            </a:r>
            <a:r>
              <a:rPr lang="en"/>
              <a:t> Item Specific Metadata </a:t>
            </a:r>
            <a:endParaRPr/>
          </a:p>
        </p:txBody>
      </p:sp>
      <p:sp>
        <p:nvSpPr>
          <p:cNvPr id="139" name="Shape 13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0" name="Shape 14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1" name="Shape 14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2" name="Shape 14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3" name="Shape 14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44" name="Shape 144"/>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item metadata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0" name="Shape 150"/>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1" name="Shape 151"/>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2" name="Shape 152"/>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3" name="Shape 153"/>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4" name="Shape 154"/>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5" name="Shape 155"/>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56" name="Shape 156"/>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7" name="Shape 157"/>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8" name="Shape 158"/>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59" name="Shape 159"/>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0" name="Shape 160"/>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Folder Name</a:t>
            </a:r>
            <a:endParaRPr b="1" sz="900">
              <a:highlight>
                <a:srgbClr val="FFFF00"/>
              </a:highlight>
            </a:endParaRPr>
          </a:p>
        </p:txBody>
      </p:sp>
      <p:sp>
        <p:nvSpPr>
          <p:cNvPr id="161" name="Shape 161"/>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62" name="Shape 162"/>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63" name="Shape 163"/>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4" name="Shape 164"/>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5" name="Shape 165"/>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6" name="Shape 166"/>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7" name="Shape 167"/>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8" name="Shape 168"/>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Folder Name </a:t>
            </a:r>
            <a:endParaRPr/>
          </a:p>
        </p:txBody>
      </p:sp>
      <p:sp>
        <p:nvSpPr>
          <p:cNvPr id="170" name="Shape 170"/>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1" name="Shape 171"/>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2" name="Shape 172"/>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3" name="Shape 173"/>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4" name="Shape 174"/>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175" name="Shape 175"/>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file system folder names.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1" name="Shape 181"/>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2" name="Shape 182"/>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3" name="Shape 183"/>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4" name="Shape 184"/>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5" name="Shape 185"/>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6" name="Shape 186"/>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187" name="Shape 187"/>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8" name="Shape 188"/>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89" name="Shape 189"/>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0" name="Shape 190"/>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1" name="Shape 191"/>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Folder Name</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192" name="Shape 192"/>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193" name="Shape 193"/>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194" name="Shape 194"/>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5" name="Shape 195"/>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6" name="Shape 196"/>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7" name="Shape 197"/>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8" name="Shape 198"/>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199" name="Shape 199"/>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and Folder Name </a:t>
            </a:r>
            <a:endParaRPr/>
          </a:p>
        </p:txBody>
      </p:sp>
      <p:sp>
        <p:nvSpPr>
          <p:cNvPr id="201" name="Shape 201"/>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2" name="Shape 202"/>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3" name="Shape 203"/>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4" name="Shape 204"/>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5" name="Shape 205"/>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06" name="Shape 206"/>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900"/>
              <a:t>EAD</a:t>
            </a:r>
            <a:endParaRPr sz="900"/>
          </a:p>
          <a:p>
            <a:pPr indent="0" lvl="0" marL="0">
              <a:spcBef>
                <a:spcPts val="0"/>
              </a:spcBef>
              <a:spcAft>
                <a:spcPts val="0"/>
              </a:spcAft>
              <a:buNone/>
            </a:pPr>
            <a:r>
              <a:rPr lang="en" sz="900"/>
              <a:t>(hierarchical desc)</a:t>
            </a:r>
            <a:endParaRPr sz="900"/>
          </a:p>
        </p:txBody>
      </p:sp>
      <p:cxnSp>
        <p:nvCxnSpPr>
          <p:cNvPr id="207" name="Shape 207"/>
          <p:cNvCxnSpPr>
            <a:stCxn id="181" idx="1"/>
            <a:endCxn id="206"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08" name="Shape 208"/>
          <p:cNvCxnSpPr>
            <a:stCxn id="183" idx="2"/>
            <a:endCxn id="206"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09" name="Shape 209"/>
          <p:cNvSpPr txBox="1"/>
          <p:nvPr/>
        </p:nvSpPr>
        <p:spPr>
          <a:xfrm>
            <a:off x="3566150" y="3733800"/>
            <a:ext cx="45873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Generate Range Index entries based on EAD Container Descriptions.  File system folders are correlated with EAD container entries by naming conventions.</a:t>
            </a:r>
            <a:br>
              <a:rPr lang="en"/>
            </a:br>
            <a:endParaRPr/>
          </a:p>
          <a:p>
            <a:pPr indent="0" lvl="0" marL="0" rtl="0">
              <a:spcBef>
                <a:spcPts val="0"/>
              </a:spcBef>
              <a:spcAft>
                <a:spcPts val="0"/>
              </a:spcAft>
              <a:buNone/>
            </a:pPr>
            <a:r>
              <a:rPr lang="en"/>
              <a:t>In case of folder name mismatches, also generate index entries for each folder that is discovered.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5" name="Shape 215"/>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6" name="Shape 216"/>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7" name="Shape 217"/>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8" name="Shape 218"/>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19" name="Shape 219"/>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0" name="Shape 220"/>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21" name="Shape 221"/>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2" name="Shape 222"/>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3" name="Shape 223"/>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4" name="Shape 224"/>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5" name="Shape 225"/>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900">
                <a:highlight>
                  <a:srgbClr val="FFFF00"/>
                </a:highlight>
              </a:rPr>
              <a:t>EAD Container</a:t>
            </a:r>
            <a:endParaRPr b="1" sz="900">
              <a:highlight>
                <a:srgbClr val="FFFF00"/>
              </a:highlight>
            </a:endParaRPr>
          </a:p>
        </p:txBody>
      </p:sp>
      <p:sp>
        <p:nvSpPr>
          <p:cNvPr id="226" name="Shape 226"/>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27" name="Shape 227"/>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28" name="Shape 228"/>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29" name="Shape 229"/>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0" name="Shape 230"/>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1" name="Shape 231"/>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2" name="Shape 232"/>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3" name="Shape 233"/>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Index by EAD Container Name Only </a:t>
            </a:r>
            <a:endParaRPr/>
          </a:p>
        </p:txBody>
      </p:sp>
      <p:sp>
        <p:nvSpPr>
          <p:cNvPr id="235" name="Shape 235"/>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6" name="Shape 236"/>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7" name="Shape 237"/>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8" name="Shape 238"/>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39" name="Shape 239"/>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40" name="Shape 240"/>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41" name="Shape 241"/>
          <p:cNvCxnSpPr>
            <a:stCxn id="215" idx="1"/>
            <a:endCxn id="240"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42" name="Shape 242"/>
          <p:cNvCxnSpPr>
            <a:stCxn id="217" idx="2"/>
            <a:endCxn id="240"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43" name="Shape 243"/>
          <p:cNvSpPr txBox="1"/>
          <p:nvPr/>
        </p:nvSpPr>
        <p:spPr>
          <a:xfrm>
            <a:off x="4282450" y="37338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Generate Range Index entries based on EAD Container Descriptions.  File system folders are correlated with EAD container entries by naming conventions. This assumes that all folders are described in the EAD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49" name="Shape 24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0" name="Shape 25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1" name="Shape 25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2" name="Shape 25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3" name="Shape 25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4" name="Shape 25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55" name="Shape 25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6" name="Shape 25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7" name="Shape 25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8" name="Shape 25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59" name="Shape 25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900">
                <a:highlight>
                  <a:srgbClr val="FFFF00"/>
                </a:highlight>
              </a:rPr>
              <a:t>EAD Container</a:t>
            </a:r>
            <a:endParaRPr b="1" sz="900">
              <a:highlight>
                <a:srgbClr val="FFFF00"/>
              </a:highlight>
            </a:endParaRPr>
          </a:p>
          <a:p>
            <a:pPr indent="0" lvl="0" marL="0">
              <a:spcBef>
                <a:spcPts val="0"/>
              </a:spcBef>
              <a:spcAft>
                <a:spcPts val="0"/>
              </a:spcAft>
              <a:buNone/>
            </a:pPr>
            <a:r>
              <a:t/>
            </a:r>
            <a:endParaRPr b="1" sz="900">
              <a:highlight>
                <a:srgbClr val="FFFF00"/>
              </a:highlight>
            </a:endParaRPr>
          </a:p>
          <a:p>
            <a:pPr indent="0" lvl="0" marL="0" rtl="0">
              <a:spcBef>
                <a:spcPts val="0"/>
              </a:spcBef>
              <a:spcAft>
                <a:spcPts val="0"/>
              </a:spcAft>
              <a:buNone/>
            </a:pPr>
            <a:r>
              <a:rPr b="1" lang="en" sz="900">
                <a:highlight>
                  <a:srgbClr val="FFFF00"/>
                </a:highlight>
              </a:rPr>
              <a:t>DAO Container</a:t>
            </a:r>
            <a:endParaRPr b="1" sz="900">
              <a:highlight>
                <a:srgbClr val="FFFF00"/>
              </a:highlight>
            </a:endParaRPr>
          </a:p>
        </p:txBody>
      </p:sp>
      <p:sp>
        <p:nvSpPr>
          <p:cNvPr id="260" name="Shape 26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261" name="Shape 26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262" name="Shape 26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3" name="Shape 26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4" name="Shape 26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5" name="Shape 26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6" name="Shape 26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7" name="Shape 26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Include DAO References in EAD</a:t>
            </a:r>
            <a:endParaRPr/>
          </a:p>
        </p:txBody>
      </p:sp>
      <p:sp>
        <p:nvSpPr>
          <p:cNvPr id="269" name="Shape 269"/>
          <p:cNvSpPr/>
          <p:nvPr/>
        </p:nvSpPr>
        <p:spPr>
          <a:xfrm>
            <a:off x="5638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0" name="Shape 270"/>
          <p:cNvSpPr/>
          <p:nvPr/>
        </p:nvSpPr>
        <p:spPr>
          <a:xfrm>
            <a:off x="15544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1" name="Shape 271"/>
          <p:cNvSpPr/>
          <p:nvPr/>
        </p:nvSpPr>
        <p:spPr>
          <a:xfrm>
            <a:off x="3738350"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2" name="Shape 272"/>
          <p:cNvSpPr/>
          <p:nvPr/>
        </p:nvSpPr>
        <p:spPr>
          <a:xfrm>
            <a:off x="2773675" y="325375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3" name="Shape 273"/>
          <p:cNvSpPr/>
          <p:nvPr/>
        </p:nvSpPr>
        <p:spPr>
          <a:xfrm>
            <a:off x="8077200" y="1219200"/>
            <a:ext cx="655344" cy="379782"/>
          </a:xfrm>
          <a:prstGeom prst="flowChartDocumen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274" name="Shape 274"/>
          <p:cNvSpPr/>
          <p:nvPr/>
        </p:nvSpPr>
        <p:spPr>
          <a:xfrm>
            <a:off x="339100" y="3982300"/>
            <a:ext cx="1104900" cy="609600"/>
          </a:xfrm>
          <a:prstGeom prst="flowChartPredefined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EAD</a:t>
            </a:r>
            <a:endParaRPr sz="900"/>
          </a:p>
          <a:p>
            <a:pPr indent="0" lvl="0" marL="0" rtl="0">
              <a:spcBef>
                <a:spcPts val="0"/>
              </a:spcBef>
              <a:spcAft>
                <a:spcPts val="0"/>
              </a:spcAft>
              <a:buNone/>
            </a:pPr>
            <a:r>
              <a:rPr lang="en" sz="900"/>
              <a:t>(hierarchical desc)</a:t>
            </a:r>
            <a:endParaRPr sz="900"/>
          </a:p>
        </p:txBody>
      </p:sp>
      <p:cxnSp>
        <p:nvCxnSpPr>
          <p:cNvPr id="275" name="Shape 275"/>
          <p:cNvCxnSpPr>
            <a:stCxn id="249" idx="1"/>
            <a:endCxn id="274" idx="0"/>
          </p:cNvCxnSpPr>
          <p:nvPr/>
        </p:nvCxnSpPr>
        <p:spPr>
          <a:xfrm flipH="1">
            <a:off x="891599" y="2039650"/>
            <a:ext cx="501000" cy="1942500"/>
          </a:xfrm>
          <a:prstGeom prst="straightConnector1">
            <a:avLst/>
          </a:prstGeom>
          <a:noFill/>
          <a:ln cap="flat" cmpd="sng" w="19050">
            <a:solidFill>
              <a:srgbClr val="FF0000"/>
            </a:solidFill>
            <a:prstDash val="dash"/>
            <a:round/>
            <a:headEnd len="med" w="med" type="none"/>
            <a:tailEnd len="med" w="med" type="triangle"/>
          </a:ln>
        </p:spPr>
      </p:cxnSp>
      <p:cxnSp>
        <p:nvCxnSpPr>
          <p:cNvPr id="276" name="Shape 276"/>
          <p:cNvCxnSpPr>
            <a:stCxn id="251" idx="2"/>
            <a:endCxn id="274" idx="0"/>
          </p:cNvCxnSpPr>
          <p:nvPr/>
        </p:nvCxnSpPr>
        <p:spPr>
          <a:xfrm flipH="1">
            <a:off x="891576" y="1849750"/>
            <a:ext cx="2262900" cy="2132400"/>
          </a:xfrm>
          <a:prstGeom prst="straightConnector1">
            <a:avLst/>
          </a:prstGeom>
          <a:noFill/>
          <a:ln cap="flat" cmpd="sng" w="19050">
            <a:solidFill>
              <a:srgbClr val="FF0000"/>
            </a:solidFill>
            <a:prstDash val="dash"/>
            <a:round/>
            <a:headEnd len="med" w="med" type="none"/>
            <a:tailEnd len="med" w="med" type="triangle"/>
          </a:ln>
        </p:spPr>
      </p:cxnSp>
      <p:sp>
        <p:nvSpPr>
          <p:cNvPr id="277" name="Shape 277"/>
          <p:cNvSpPr/>
          <p:nvPr/>
        </p:nvSpPr>
        <p:spPr>
          <a:xfrm>
            <a:off x="3723125" y="4296325"/>
            <a:ext cx="685800" cy="304776"/>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a:t>
            </a:r>
            <a:endParaRPr sz="900"/>
          </a:p>
        </p:txBody>
      </p:sp>
      <p:sp>
        <p:nvSpPr>
          <p:cNvPr id="278" name="Shape 278"/>
          <p:cNvSpPr/>
          <p:nvPr/>
        </p:nvSpPr>
        <p:spPr>
          <a:xfrm>
            <a:off x="2743200" y="4030975"/>
            <a:ext cx="685800" cy="304800"/>
          </a:xfrm>
          <a:prstGeom prst="clou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79" name="Shape 279"/>
          <p:cNvSpPr/>
          <p:nvPr/>
        </p:nvSpPr>
        <p:spPr>
          <a:xfrm>
            <a:off x="6400800"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sp>
        <p:nvSpPr>
          <p:cNvPr id="280" name="Shape 280"/>
          <p:cNvSpPr/>
          <p:nvPr/>
        </p:nvSpPr>
        <p:spPr>
          <a:xfrm>
            <a:off x="7223775" y="25908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DAO </a:t>
            </a:r>
            <a:endParaRPr sz="900"/>
          </a:p>
        </p:txBody>
      </p:sp>
      <p:cxnSp>
        <p:nvCxnSpPr>
          <p:cNvPr id="281" name="Shape 281"/>
          <p:cNvCxnSpPr>
            <a:stCxn id="274" idx="3"/>
            <a:endCxn id="278" idx="2"/>
          </p:cNvCxnSpPr>
          <p:nvPr/>
        </p:nvCxnSpPr>
        <p:spPr>
          <a:xfrm flipH="1" rot="10800000">
            <a:off x="1444000" y="4183300"/>
            <a:ext cx="1301400" cy="103800"/>
          </a:xfrm>
          <a:prstGeom prst="straightConnector1">
            <a:avLst/>
          </a:prstGeom>
          <a:noFill/>
          <a:ln cap="flat" cmpd="sng" w="19050">
            <a:solidFill>
              <a:srgbClr val="FF0000"/>
            </a:solidFill>
            <a:prstDash val="solid"/>
            <a:round/>
            <a:headEnd len="med" w="med" type="none"/>
            <a:tailEnd len="med" w="med" type="triangle"/>
          </a:ln>
        </p:spPr>
      </p:cxnSp>
      <p:cxnSp>
        <p:nvCxnSpPr>
          <p:cNvPr id="282" name="Shape 282"/>
          <p:cNvCxnSpPr>
            <a:stCxn id="274" idx="3"/>
            <a:endCxn id="277" idx="2"/>
          </p:cNvCxnSpPr>
          <p:nvPr/>
        </p:nvCxnSpPr>
        <p:spPr>
          <a:xfrm>
            <a:off x="1444000" y="4287100"/>
            <a:ext cx="2281200" cy="161700"/>
          </a:xfrm>
          <a:prstGeom prst="straightConnector1">
            <a:avLst/>
          </a:prstGeom>
          <a:noFill/>
          <a:ln cap="flat" cmpd="sng" w="19050">
            <a:solidFill>
              <a:srgbClr val="FF0000"/>
            </a:solidFill>
            <a:prstDash val="solid"/>
            <a:round/>
            <a:headEnd len="med" w="med" type="none"/>
            <a:tailEnd len="med" w="med" type="triangle"/>
          </a:ln>
        </p:spPr>
      </p:cxnSp>
      <p:sp>
        <p:nvSpPr>
          <p:cNvPr id="283" name="Shape 283"/>
          <p:cNvSpPr txBox="1"/>
          <p:nvPr/>
        </p:nvSpPr>
        <p:spPr>
          <a:xfrm>
            <a:off x="4703050" y="3762700"/>
            <a:ext cx="3870900" cy="94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 this example, file associations are made within the EAD as digital access objects (DAO’s) rather than relying on folder/container name matching.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2110928" y="11025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89" name="Shape 289"/>
          <p:cNvSpPr/>
          <p:nvPr/>
        </p:nvSpPr>
        <p:spPr>
          <a:xfrm>
            <a:off x="1048049"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0" name="Shape 290"/>
          <p:cNvSpPr/>
          <p:nvPr/>
        </p:nvSpPr>
        <p:spPr>
          <a:xfrm>
            <a:off x="564775"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1" name="Shape 291"/>
          <p:cNvSpPr/>
          <p:nvPr/>
        </p:nvSpPr>
        <p:spPr>
          <a:xfrm>
            <a:off x="3154476" y="1659850"/>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2" name="Shape 292"/>
          <p:cNvSpPr/>
          <p:nvPr/>
        </p:nvSpPr>
        <p:spPr>
          <a:xfrm>
            <a:off x="1550438"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3" name="Shape 293"/>
          <p:cNvSpPr/>
          <p:nvPr/>
        </p:nvSpPr>
        <p:spPr>
          <a:xfrm>
            <a:off x="2716403"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4" name="Shape 294"/>
          <p:cNvSpPr/>
          <p:nvPr/>
        </p:nvSpPr>
        <p:spPr>
          <a:xfrm>
            <a:off x="3721469" y="2211139"/>
            <a:ext cx="689100" cy="379800"/>
          </a:xfrm>
          <a:prstGeom prst="snip1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Folder</a:t>
            </a:r>
            <a:endParaRPr sz="900"/>
          </a:p>
        </p:txBody>
      </p:sp>
      <p:sp>
        <p:nvSpPr>
          <p:cNvPr id="295" name="Shape 295"/>
          <p:cNvSpPr/>
          <p:nvPr/>
        </p:nvSpPr>
        <p:spPr>
          <a:xfrm>
            <a:off x="5334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6" name="Shape 296"/>
          <p:cNvSpPr/>
          <p:nvPr/>
        </p:nvSpPr>
        <p:spPr>
          <a:xfrm>
            <a:off x="15240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7" name="Shape 297"/>
          <p:cNvSpPr/>
          <p:nvPr/>
        </p:nvSpPr>
        <p:spPr>
          <a:xfrm>
            <a:off x="37338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8" name="Shape 298"/>
          <p:cNvSpPr/>
          <p:nvPr/>
        </p:nvSpPr>
        <p:spPr>
          <a:xfrm>
            <a:off x="2743200" y="2743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299" name="Shape 299"/>
          <p:cNvSpPr/>
          <p:nvPr/>
        </p:nvSpPr>
        <p:spPr>
          <a:xfrm>
            <a:off x="5334000" y="1066800"/>
            <a:ext cx="929625"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b="1" sz="900">
              <a:highlight>
                <a:srgbClr val="FFFF00"/>
              </a:highlight>
            </a:endParaRPr>
          </a:p>
        </p:txBody>
      </p:sp>
      <p:sp>
        <p:nvSpPr>
          <p:cNvPr id="300" name="Shape 300"/>
          <p:cNvSpPr/>
          <p:nvPr/>
        </p:nvSpPr>
        <p:spPr>
          <a:xfrm>
            <a:off x="8016225" y="1066800"/>
            <a:ext cx="7925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sz="900"/>
          </a:p>
        </p:txBody>
      </p:sp>
      <p:sp>
        <p:nvSpPr>
          <p:cNvPr id="301" name="Shape 301"/>
          <p:cNvSpPr/>
          <p:nvPr/>
        </p:nvSpPr>
        <p:spPr>
          <a:xfrm>
            <a:off x="6263625" y="1066800"/>
            <a:ext cx="1752600" cy="2057400"/>
          </a:xfrm>
          <a:prstGeom prst="flowChartProcess">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900"/>
          </a:p>
        </p:txBody>
      </p:sp>
      <p:sp>
        <p:nvSpPr>
          <p:cNvPr id="302" name="Shape 302"/>
          <p:cNvSpPr/>
          <p:nvPr/>
        </p:nvSpPr>
        <p:spPr>
          <a:xfrm>
            <a:off x="72390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3" name="Shape 303"/>
          <p:cNvSpPr/>
          <p:nvPr/>
        </p:nvSpPr>
        <p:spPr>
          <a:xfrm>
            <a:off x="6400800" y="12192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4" name="Shape 304"/>
          <p:cNvSpPr/>
          <p:nvPr/>
        </p:nvSpPr>
        <p:spPr>
          <a:xfrm>
            <a:off x="64008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5" name="Shape 305"/>
          <p:cNvSpPr/>
          <p:nvPr/>
        </p:nvSpPr>
        <p:spPr>
          <a:xfrm>
            <a:off x="7239000" y="16764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6" name="Shape 306"/>
          <p:cNvSpPr/>
          <p:nvPr/>
        </p:nvSpPr>
        <p:spPr>
          <a:xfrm>
            <a:off x="64008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7" name="Shape 307"/>
          <p:cNvSpPr/>
          <p:nvPr/>
        </p:nvSpPr>
        <p:spPr>
          <a:xfrm>
            <a:off x="7239000" y="2133600"/>
            <a:ext cx="685800" cy="304800"/>
          </a:xfrm>
          <a:prstGeom prst="bevel">
            <a:avLst>
              <a:gd fmla="val 125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Image</a:t>
            </a:r>
            <a:endParaRPr sz="900"/>
          </a:p>
        </p:txBody>
      </p:sp>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Define Metadata in a CSV File</a:t>
            </a:r>
            <a:endParaRPr/>
          </a:p>
        </p:txBody>
      </p:sp>
      <p:sp>
        <p:nvSpPr>
          <p:cNvPr id="309" name="Shape 309"/>
          <p:cNvSpPr/>
          <p:nvPr/>
        </p:nvSpPr>
        <p:spPr>
          <a:xfrm>
            <a:off x="8077200" y="1219200"/>
            <a:ext cx="655344" cy="379782"/>
          </a:xfrm>
          <a:prstGeom prst="flowChartDocumen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800"/>
              <a:t>Metadata</a:t>
            </a:r>
            <a:endParaRPr sz="800"/>
          </a:p>
        </p:txBody>
      </p:sp>
      <p:sp>
        <p:nvSpPr>
          <p:cNvPr id="310" name="Shape 310"/>
          <p:cNvSpPr/>
          <p:nvPr/>
        </p:nvSpPr>
        <p:spPr>
          <a:xfrm>
            <a:off x="339100" y="3982300"/>
            <a:ext cx="1104900" cy="609600"/>
          </a:xfrm>
          <a:prstGeom prst="flowChartPredefinedProcess">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900"/>
              <a:t>CSV Metadata</a:t>
            </a:r>
            <a:endParaRPr sz="900"/>
          </a:p>
        </p:txBody>
      </p:sp>
      <p:cxnSp>
        <p:nvCxnSpPr>
          <p:cNvPr id="311" name="Shape 311"/>
          <p:cNvCxnSpPr>
            <a:stCxn id="295" idx="2"/>
            <a:endCxn id="310" idx="0"/>
          </p:cNvCxnSpPr>
          <p:nvPr/>
        </p:nvCxnSpPr>
        <p:spPr>
          <a:xfrm>
            <a:off x="876300" y="3048000"/>
            <a:ext cx="15300" cy="934200"/>
          </a:xfrm>
          <a:prstGeom prst="straightConnector1">
            <a:avLst/>
          </a:prstGeom>
          <a:noFill/>
          <a:ln cap="flat" cmpd="sng" w="19050">
            <a:solidFill>
              <a:srgbClr val="FF0000"/>
            </a:solidFill>
            <a:prstDash val="dash"/>
            <a:round/>
            <a:headEnd len="med" w="med" type="none"/>
            <a:tailEnd len="med" w="med" type="triangle"/>
          </a:ln>
        </p:spPr>
      </p:cxnSp>
      <p:cxnSp>
        <p:nvCxnSpPr>
          <p:cNvPr id="312" name="Shape 312"/>
          <p:cNvCxnSpPr>
            <a:stCxn id="296" idx="2"/>
            <a:endCxn id="310" idx="0"/>
          </p:cNvCxnSpPr>
          <p:nvPr/>
        </p:nvCxnSpPr>
        <p:spPr>
          <a:xfrm flipH="1">
            <a:off x="891600" y="3048000"/>
            <a:ext cx="975300" cy="934200"/>
          </a:xfrm>
          <a:prstGeom prst="straightConnector1">
            <a:avLst/>
          </a:prstGeom>
          <a:noFill/>
          <a:ln cap="flat" cmpd="sng" w="19050">
            <a:solidFill>
              <a:srgbClr val="FF0000"/>
            </a:solidFill>
            <a:prstDash val="dash"/>
            <a:round/>
            <a:headEnd len="med" w="med" type="none"/>
            <a:tailEnd len="med" w="med" type="triangle"/>
          </a:ln>
        </p:spPr>
      </p:cxnSp>
      <p:cxnSp>
        <p:nvCxnSpPr>
          <p:cNvPr id="313" name="Shape 313"/>
          <p:cNvCxnSpPr>
            <a:stCxn id="298" idx="2"/>
          </p:cNvCxnSpPr>
          <p:nvPr/>
        </p:nvCxnSpPr>
        <p:spPr>
          <a:xfrm flipH="1">
            <a:off x="1059000" y="3048000"/>
            <a:ext cx="2027100" cy="921900"/>
          </a:xfrm>
          <a:prstGeom prst="straightConnector1">
            <a:avLst/>
          </a:prstGeom>
          <a:noFill/>
          <a:ln cap="flat" cmpd="sng" w="19050">
            <a:solidFill>
              <a:srgbClr val="FF0000"/>
            </a:solidFill>
            <a:prstDash val="dash"/>
            <a:round/>
            <a:headEnd len="med" w="med" type="none"/>
            <a:tailEnd len="med" w="med" type="triangle"/>
          </a:ln>
        </p:spPr>
      </p:cxnSp>
      <p:cxnSp>
        <p:nvCxnSpPr>
          <p:cNvPr id="314" name="Shape 314"/>
          <p:cNvCxnSpPr>
            <a:stCxn id="297" idx="2"/>
          </p:cNvCxnSpPr>
          <p:nvPr/>
        </p:nvCxnSpPr>
        <p:spPr>
          <a:xfrm flipH="1">
            <a:off x="1188600" y="3048000"/>
            <a:ext cx="2888100" cy="952500"/>
          </a:xfrm>
          <a:prstGeom prst="straightConnector1">
            <a:avLst/>
          </a:prstGeom>
          <a:noFill/>
          <a:ln cap="flat" cmpd="sng" w="19050">
            <a:solidFill>
              <a:srgbClr val="FF0000"/>
            </a:solidFill>
            <a:prstDash val="dash"/>
            <a:round/>
            <a:headEnd len="med" w="med" type="none"/>
            <a:tailEnd len="med" w="med" type="triangle"/>
          </a:ln>
        </p:spPr>
      </p:cxnSp>
      <p:sp>
        <p:nvSpPr>
          <p:cNvPr id="315" name="Shape 315"/>
          <p:cNvSpPr txBox="1"/>
          <p:nvPr/>
        </p:nvSpPr>
        <p:spPr>
          <a:xfrm>
            <a:off x="4511050" y="3762700"/>
            <a:ext cx="4062900" cy="94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 this example, metadata is authored for each object in a CSV file. This metadata may or may not match the metadata within the repository.  </a:t>
            </a:r>
            <a:endParaRPr/>
          </a:p>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