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Georgetown-University-Libraries/File-Analyzer-Test-Data/blob/master/iiif/README.md"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IIIF Scenarios</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3"/>
              </a:rPr>
              <a:t>Supplemental Diagrams for FileAnalyzer-IIIF Tutorial</a:t>
            </a:r>
            <a:endParaRPr/>
          </a:p>
        </p:txBody>
      </p:sp>
      <p:pic>
        <p:nvPicPr>
          <p:cNvPr id="56" name="Shape 56"/>
          <p:cNvPicPr preferRelativeResize="0"/>
          <p:nvPr/>
        </p:nvPicPr>
        <p:blipFill>
          <a:blip r:embed="rId4">
            <a:alphaModFix/>
          </a:blip>
          <a:stretch>
            <a:fillRect/>
          </a:stretch>
        </p:blipFill>
        <p:spPr>
          <a:xfrm>
            <a:off x="6629400" y="3954400"/>
            <a:ext cx="2038350" cy="923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321" name="Shape 321"/>
          <p:cNvSpPr/>
          <p:nvPr/>
        </p:nvSpPr>
        <p:spPr>
          <a:xfrm>
            <a:off x="1048049" y="1659850"/>
            <a:ext cx="689100" cy="379800"/>
          </a:xfrm>
          <a:prstGeom prst="snip1Rect">
            <a:avLst>
              <a:gd fmla="val 16667" name="adj"/>
            </a:avLst>
          </a:prstGeom>
          <a:solidFill>
            <a:srgbClr val="FF99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322" name="Shape 322"/>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323" name="Shape 323"/>
          <p:cNvSpPr/>
          <p:nvPr/>
        </p:nvSpPr>
        <p:spPr>
          <a:xfrm>
            <a:off x="3154476" y="1659850"/>
            <a:ext cx="689100" cy="379800"/>
          </a:xfrm>
          <a:prstGeom prst="snip1Rect">
            <a:avLst>
              <a:gd fmla="val 16667" name="adj"/>
            </a:avLst>
          </a:prstGeom>
          <a:solidFill>
            <a:srgbClr val="FF99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324" name="Shape 324"/>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325" name="Shape 325"/>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326" name="Shape 326"/>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327" name="Shape 327"/>
          <p:cNvSpPr/>
          <p:nvPr/>
        </p:nvSpPr>
        <p:spPr>
          <a:xfrm>
            <a:off x="533400" y="2743200"/>
            <a:ext cx="685800" cy="304800"/>
          </a:xfrm>
          <a:prstGeom prst="flowChartMultidocumen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28" name="Shape 328"/>
          <p:cNvSpPr/>
          <p:nvPr/>
        </p:nvSpPr>
        <p:spPr>
          <a:xfrm>
            <a:off x="1524000" y="2743200"/>
            <a:ext cx="685800" cy="304800"/>
          </a:xfrm>
          <a:prstGeom prst="flowChartMultidocumen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29" name="Shape 329"/>
          <p:cNvSpPr/>
          <p:nvPr/>
        </p:nvSpPr>
        <p:spPr>
          <a:xfrm>
            <a:off x="3733800" y="2743200"/>
            <a:ext cx="685800" cy="304800"/>
          </a:xfrm>
          <a:prstGeom prst="flowChartMultidocumen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30" name="Shape 330"/>
          <p:cNvSpPr/>
          <p:nvPr/>
        </p:nvSpPr>
        <p:spPr>
          <a:xfrm>
            <a:off x="2743200" y="2743200"/>
            <a:ext cx="685800" cy="304800"/>
          </a:xfrm>
          <a:prstGeom prst="flowChartMultidocumen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31" name="Shape 331"/>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en" sz="900">
                <a:highlight>
                  <a:srgbClr val="FFFF00"/>
                </a:highlight>
              </a:rPr>
              <a:t>Folder Name</a:t>
            </a:r>
            <a:br>
              <a:rPr b="1" lang="en" sz="900">
                <a:highlight>
                  <a:srgbClr val="FFFF00"/>
                </a:highlight>
              </a:rPr>
            </a:br>
            <a:br>
              <a:rPr b="1" lang="en" sz="900">
                <a:highlight>
                  <a:srgbClr val="FFFF00"/>
                </a:highlight>
              </a:rPr>
            </a:br>
            <a:r>
              <a:rPr b="1" lang="en" sz="900">
                <a:highlight>
                  <a:srgbClr val="FFFF00"/>
                </a:highlight>
              </a:rPr>
              <a:t>Folder Name</a:t>
            </a:r>
            <a:endParaRPr b="1" sz="900">
              <a:highlight>
                <a:srgbClr val="FFFF00"/>
              </a:highlight>
            </a:endParaRPr>
          </a:p>
        </p:txBody>
      </p:sp>
      <p:sp>
        <p:nvSpPr>
          <p:cNvPr id="332" name="Shape 332"/>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333" name="Shape 333"/>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334" name="Shape 334"/>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35" name="Shape 335"/>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36" name="Shape 336"/>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37" name="Shape 3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Treat Folders as Collection Components</a:t>
            </a:r>
            <a:endParaRPr/>
          </a:p>
        </p:txBody>
      </p:sp>
      <p:sp>
        <p:nvSpPr>
          <p:cNvPr id="338" name="Shape 338"/>
          <p:cNvSpPr/>
          <p:nvPr/>
        </p:nvSpPr>
        <p:spPr>
          <a:xfrm>
            <a:off x="8077200" y="121920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339" name="Shape 339"/>
          <p:cNvSpPr/>
          <p:nvPr/>
        </p:nvSpPr>
        <p:spPr>
          <a:xfrm>
            <a:off x="5638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340" name="Shape 340"/>
          <p:cNvSpPr/>
          <p:nvPr/>
        </p:nvSpPr>
        <p:spPr>
          <a:xfrm>
            <a:off x="15544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341" name="Shape 341"/>
          <p:cNvSpPr/>
          <p:nvPr/>
        </p:nvSpPr>
        <p:spPr>
          <a:xfrm>
            <a:off x="3738350"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342" name="Shape 342"/>
          <p:cNvSpPr/>
          <p:nvPr/>
        </p:nvSpPr>
        <p:spPr>
          <a:xfrm>
            <a:off x="27736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343" name="Shape 343"/>
          <p:cNvSpPr txBox="1"/>
          <p:nvPr/>
        </p:nvSpPr>
        <p:spPr>
          <a:xfrm>
            <a:off x="4703050" y="3762700"/>
            <a:ext cx="3870900" cy="9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In this example, each top level folder is processed as a unique manifest file that is assembled into a collection manifest file.</a:t>
            </a:r>
            <a:endParaRPr sz="1000"/>
          </a:p>
          <a:p>
            <a:pPr indent="0" lvl="0" marL="0">
              <a:spcBef>
                <a:spcPts val="0"/>
              </a:spcBef>
              <a:spcAft>
                <a:spcPts val="0"/>
              </a:spcAft>
              <a:buNone/>
            </a:pPr>
            <a:r>
              <a:t/>
            </a:r>
            <a:endParaRPr sz="1000"/>
          </a:p>
          <a:p>
            <a:pPr indent="0" lvl="0" marL="0" rtl="0">
              <a:spcBef>
                <a:spcPts val="0"/>
              </a:spcBef>
              <a:spcAft>
                <a:spcPts val="0"/>
              </a:spcAft>
              <a:buNone/>
            </a:pPr>
            <a:r>
              <a:rPr lang="en" sz="1000"/>
              <a:t>This approach would be particularly useful for handling individual issues of multi-page documents.</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62" name="Shape 62"/>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63" name="Shape 63"/>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64" name="Shape 64"/>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65" name="Shape 65"/>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66" name="Shape 66"/>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67" name="Shape 67"/>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68" name="Shape 68"/>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69" name="Shape 69"/>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70" name="Shape 70"/>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71" name="Shape 71"/>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72" name="Shape 72"/>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900"/>
              <a:t>No Index</a:t>
            </a:r>
            <a:endParaRPr sz="900"/>
          </a:p>
        </p:txBody>
      </p:sp>
      <p:sp>
        <p:nvSpPr>
          <p:cNvPr id="73" name="Shape 73"/>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900"/>
              <a:t>Filename</a:t>
            </a:r>
            <a:endParaRPr sz="900"/>
          </a:p>
        </p:txBody>
      </p:sp>
      <p:sp>
        <p:nvSpPr>
          <p:cNvPr id="74" name="Shape 74"/>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75" name="Shape 75"/>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76" name="Shape 76"/>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77" name="Shape 77"/>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78" name="Shape 78"/>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79" name="Shape 79"/>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80" name="Shape 80"/>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81" name="Shape 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Simple File Scan</a:t>
            </a:r>
            <a:endParaRPr/>
          </a:p>
        </p:txBody>
      </p:sp>
      <p:sp>
        <p:nvSpPr>
          <p:cNvPr id="82" name="Shape 82"/>
          <p:cNvSpPr txBox="1"/>
          <p:nvPr/>
        </p:nvSpPr>
        <p:spPr>
          <a:xfrm>
            <a:off x="4282450" y="3733800"/>
            <a:ext cx="3870900" cy="94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The basic use case.  Capture all files into the manifest file.</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88" name="Shape 88"/>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89" name="Shape 89"/>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90" name="Shape 90"/>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91" name="Shape 91"/>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92" name="Shape 92"/>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93" name="Shape 93"/>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94" name="Shape 94"/>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95" name="Shape 95"/>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96" name="Shape 96"/>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97" name="Shape 97"/>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98" name="Shape 98"/>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900"/>
              <a:t>No Index</a:t>
            </a:r>
            <a:endParaRPr sz="900"/>
          </a:p>
        </p:txBody>
      </p:sp>
      <p:sp>
        <p:nvSpPr>
          <p:cNvPr id="99" name="Shape 99"/>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100" name="Shape 100"/>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101" name="Shape 101"/>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02" name="Shape 102"/>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03" name="Shape 103"/>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04" name="Shape 104"/>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05" name="Shape 105"/>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06" name="Shape 106"/>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Locate Item Specific Metadata Files</a:t>
            </a:r>
            <a:endParaRPr/>
          </a:p>
        </p:txBody>
      </p:sp>
      <p:sp>
        <p:nvSpPr>
          <p:cNvPr id="108" name="Shape 108"/>
          <p:cNvSpPr/>
          <p:nvPr/>
        </p:nvSpPr>
        <p:spPr>
          <a:xfrm>
            <a:off x="5638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800"/>
              <a:t>Metadata</a:t>
            </a:r>
            <a:endParaRPr sz="800"/>
          </a:p>
        </p:txBody>
      </p:sp>
      <p:sp>
        <p:nvSpPr>
          <p:cNvPr id="109" name="Shape 109"/>
          <p:cNvSpPr/>
          <p:nvPr/>
        </p:nvSpPr>
        <p:spPr>
          <a:xfrm>
            <a:off x="15544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10" name="Shape 110"/>
          <p:cNvSpPr/>
          <p:nvPr/>
        </p:nvSpPr>
        <p:spPr>
          <a:xfrm>
            <a:off x="3738350"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11" name="Shape 111"/>
          <p:cNvSpPr/>
          <p:nvPr/>
        </p:nvSpPr>
        <p:spPr>
          <a:xfrm>
            <a:off x="27736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12" name="Shape 112"/>
          <p:cNvSpPr/>
          <p:nvPr/>
        </p:nvSpPr>
        <p:spPr>
          <a:xfrm>
            <a:off x="8077200" y="121920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13" name="Shape 113"/>
          <p:cNvSpPr txBox="1"/>
          <p:nvPr/>
        </p:nvSpPr>
        <p:spPr>
          <a:xfrm>
            <a:off x="4282450" y="3733800"/>
            <a:ext cx="3870900" cy="9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Use repository specific metadata files to augment the manifest contents.  In the case of DSpace, use the same metadata files used in pre-ingest SIP’s or post-ingest AIP’s.</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19" name="Shape 119"/>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20" name="Shape 120"/>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21" name="Shape 121"/>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22" name="Shape 122"/>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23" name="Shape 123"/>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24" name="Shape 124"/>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25" name="Shape 125"/>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26" name="Shape 126"/>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27" name="Shape 127"/>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28" name="Shape 128"/>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29" name="Shape 129"/>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en" sz="900">
                <a:highlight>
                  <a:srgbClr val="FFFF00"/>
                </a:highlight>
              </a:rPr>
              <a:t>Create Date</a:t>
            </a:r>
            <a:endParaRPr b="1" sz="900">
              <a:highlight>
                <a:srgbClr val="FFFF00"/>
              </a:highlight>
            </a:endParaRPr>
          </a:p>
        </p:txBody>
      </p:sp>
      <p:sp>
        <p:nvSpPr>
          <p:cNvPr id="130" name="Shape 130"/>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131" name="Shape 131"/>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132" name="Shape 132"/>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33" name="Shape 133"/>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34" name="Shape 134"/>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35" name="Shape 135"/>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36" name="Shape 136"/>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37" name="Shape 137"/>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Index by</a:t>
            </a:r>
            <a:r>
              <a:rPr lang="en"/>
              <a:t> Item Specific Metadata </a:t>
            </a:r>
            <a:endParaRPr/>
          </a:p>
        </p:txBody>
      </p:sp>
      <p:sp>
        <p:nvSpPr>
          <p:cNvPr id="139" name="Shape 139"/>
          <p:cNvSpPr/>
          <p:nvPr/>
        </p:nvSpPr>
        <p:spPr>
          <a:xfrm>
            <a:off x="5638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40" name="Shape 140"/>
          <p:cNvSpPr/>
          <p:nvPr/>
        </p:nvSpPr>
        <p:spPr>
          <a:xfrm>
            <a:off x="15544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41" name="Shape 141"/>
          <p:cNvSpPr/>
          <p:nvPr/>
        </p:nvSpPr>
        <p:spPr>
          <a:xfrm>
            <a:off x="3738350"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42" name="Shape 142"/>
          <p:cNvSpPr/>
          <p:nvPr/>
        </p:nvSpPr>
        <p:spPr>
          <a:xfrm>
            <a:off x="27736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43" name="Shape 143"/>
          <p:cNvSpPr/>
          <p:nvPr/>
        </p:nvSpPr>
        <p:spPr>
          <a:xfrm>
            <a:off x="8077200" y="121920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44" name="Shape 144"/>
          <p:cNvSpPr txBox="1"/>
          <p:nvPr/>
        </p:nvSpPr>
        <p:spPr>
          <a:xfrm>
            <a:off x="4282450" y="3733800"/>
            <a:ext cx="3870900" cy="9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Generate Range Index entries based on item metadata values.</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50" name="Shape 150"/>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51" name="Shape 151"/>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52" name="Shape 152"/>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53" name="Shape 153"/>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54" name="Shape 154"/>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55" name="Shape 155"/>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56" name="Shape 156"/>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57" name="Shape 157"/>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58" name="Shape 158"/>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59" name="Shape 159"/>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60" name="Shape 160"/>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en" sz="900">
                <a:highlight>
                  <a:srgbClr val="FFFF00"/>
                </a:highlight>
              </a:rPr>
              <a:t>Folder Name</a:t>
            </a:r>
            <a:endParaRPr b="1" sz="900">
              <a:highlight>
                <a:srgbClr val="FFFF00"/>
              </a:highlight>
            </a:endParaRPr>
          </a:p>
        </p:txBody>
      </p:sp>
      <p:sp>
        <p:nvSpPr>
          <p:cNvPr id="161" name="Shape 161"/>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162" name="Shape 162"/>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163" name="Shape 163"/>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64" name="Shape 164"/>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65" name="Shape 165"/>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66" name="Shape 166"/>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67" name="Shape 167"/>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68" name="Shape 168"/>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69" name="Shape 1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Index by Folder Name </a:t>
            </a:r>
            <a:endParaRPr/>
          </a:p>
        </p:txBody>
      </p:sp>
      <p:sp>
        <p:nvSpPr>
          <p:cNvPr id="170" name="Shape 170"/>
          <p:cNvSpPr/>
          <p:nvPr/>
        </p:nvSpPr>
        <p:spPr>
          <a:xfrm>
            <a:off x="5638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71" name="Shape 171"/>
          <p:cNvSpPr/>
          <p:nvPr/>
        </p:nvSpPr>
        <p:spPr>
          <a:xfrm>
            <a:off x="15544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72" name="Shape 172"/>
          <p:cNvSpPr/>
          <p:nvPr/>
        </p:nvSpPr>
        <p:spPr>
          <a:xfrm>
            <a:off x="3738350"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73" name="Shape 173"/>
          <p:cNvSpPr/>
          <p:nvPr/>
        </p:nvSpPr>
        <p:spPr>
          <a:xfrm>
            <a:off x="27736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74" name="Shape 174"/>
          <p:cNvSpPr/>
          <p:nvPr/>
        </p:nvSpPr>
        <p:spPr>
          <a:xfrm>
            <a:off x="8077200" y="121920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75" name="Shape 175"/>
          <p:cNvSpPr txBox="1"/>
          <p:nvPr/>
        </p:nvSpPr>
        <p:spPr>
          <a:xfrm>
            <a:off x="4282450" y="3733800"/>
            <a:ext cx="3870900" cy="9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Generate Range Index entries based on file system folder names.</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81" name="Shape 181"/>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82" name="Shape 182"/>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83" name="Shape 183"/>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84" name="Shape 184"/>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85" name="Shape 185"/>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86" name="Shape 186"/>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87" name="Shape 187"/>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88" name="Shape 188"/>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89" name="Shape 189"/>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90" name="Shape 190"/>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91" name="Shape 191"/>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b="1" lang="en" sz="900">
                <a:highlight>
                  <a:srgbClr val="FFFF00"/>
                </a:highlight>
              </a:rPr>
              <a:t>Folder Name</a:t>
            </a:r>
            <a:endParaRPr b="1" sz="900">
              <a:highlight>
                <a:srgbClr val="FFFF00"/>
              </a:highlight>
            </a:endParaRPr>
          </a:p>
          <a:p>
            <a:pPr indent="0" lvl="0" marL="0">
              <a:spcBef>
                <a:spcPts val="0"/>
              </a:spcBef>
              <a:spcAft>
                <a:spcPts val="0"/>
              </a:spcAft>
              <a:buNone/>
            </a:pPr>
            <a:r>
              <a:t/>
            </a:r>
            <a:endParaRPr b="1" sz="900">
              <a:highlight>
                <a:srgbClr val="FFFF00"/>
              </a:highlight>
            </a:endParaRPr>
          </a:p>
          <a:p>
            <a:pPr indent="0" lvl="0" marL="0" rtl="0">
              <a:spcBef>
                <a:spcPts val="0"/>
              </a:spcBef>
              <a:spcAft>
                <a:spcPts val="0"/>
              </a:spcAft>
              <a:buNone/>
            </a:pPr>
            <a:r>
              <a:rPr b="1" lang="en" sz="900">
                <a:highlight>
                  <a:srgbClr val="FFFF00"/>
                </a:highlight>
              </a:rPr>
              <a:t>EAD Container</a:t>
            </a:r>
            <a:endParaRPr b="1" sz="900">
              <a:highlight>
                <a:srgbClr val="FFFF00"/>
              </a:highlight>
            </a:endParaRPr>
          </a:p>
        </p:txBody>
      </p:sp>
      <p:sp>
        <p:nvSpPr>
          <p:cNvPr id="192" name="Shape 192"/>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193" name="Shape 193"/>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194" name="Shape 194"/>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95" name="Shape 195"/>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96" name="Shape 196"/>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97" name="Shape 197"/>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98" name="Shape 198"/>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99" name="Shape 199"/>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00" name="Shape 2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Index by EAD Container and Folder Name </a:t>
            </a:r>
            <a:endParaRPr/>
          </a:p>
        </p:txBody>
      </p:sp>
      <p:sp>
        <p:nvSpPr>
          <p:cNvPr id="201" name="Shape 201"/>
          <p:cNvSpPr/>
          <p:nvPr/>
        </p:nvSpPr>
        <p:spPr>
          <a:xfrm>
            <a:off x="5638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02" name="Shape 202"/>
          <p:cNvSpPr/>
          <p:nvPr/>
        </p:nvSpPr>
        <p:spPr>
          <a:xfrm>
            <a:off x="15544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03" name="Shape 203"/>
          <p:cNvSpPr/>
          <p:nvPr/>
        </p:nvSpPr>
        <p:spPr>
          <a:xfrm>
            <a:off x="3738350"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04" name="Shape 204"/>
          <p:cNvSpPr/>
          <p:nvPr/>
        </p:nvSpPr>
        <p:spPr>
          <a:xfrm>
            <a:off x="27736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05" name="Shape 205"/>
          <p:cNvSpPr/>
          <p:nvPr/>
        </p:nvSpPr>
        <p:spPr>
          <a:xfrm>
            <a:off x="8077200" y="121920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06" name="Shape 206"/>
          <p:cNvSpPr/>
          <p:nvPr/>
        </p:nvSpPr>
        <p:spPr>
          <a:xfrm>
            <a:off x="339100" y="3982300"/>
            <a:ext cx="1104900" cy="609600"/>
          </a:xfrm>
          <a:prstGeom prst="flowChartPredefinedProcess">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900"/>
              <a:t>EAD</a:t>
            </a:r>
            <a:endParaRPr sz="900"/>
          </a:p>
          <a:p>
            <a:pPr indent="0" lvl="0" marL="0">
              <a:spcBef>
                <a:spcPts val="0"/>
              </a:spcBef>
              <a:spcAft>
                <a:spcPts val="0"/>
              </a:spcAft>
              <a:buNone/>
            </a:pPr>
            <a:r>
              <a:rPr lang="en" sz="900"/>
              <a:t>(hierarchical desc)</a:t>
            </a:r>
            <a:endParaRPr sz="900"/>
          </a:p>
        </p:txBody>
      </p:sp>
      <p:cxnSp>
        <p:nvCxnSpPr>
          <p:cNvPr id="207" name="Shape 207"/>
          <p:cNvCxnSpPr>
            <a:stCxn id="181" idx="1"/>
            <a:endCxn id="206" idx="0"/>
          </p:cNvCxnSpPr>
          <p:nvPr/>
        </p:nvCxnSpPr>
        <p:spPr>
          <a:xfrm flipH="1">
            <a:off x="891599" y="2039650"/>
            <a:ext cx="501000" cy="1942500"/>
          </a:xfrm>
          <a:prstGeom prst="straightConnector1">
            <a:avLst/>
          </a:prstGeom>
          <a:noFill/>
          <a:ln cap="flat" cmpd="sng" w="9525">
            <a:solidFill>
              <a:schemeClr val="dk2"/>
            </a:solidFill>
            <a:prstDash val="dot"/>
            <a:round/>
            <a:headEnd len="med" w="med" type="none"/>
            <a:tailEnd len="med" w="med" type="triangle"/>
          </a:ln>
        </p:spPr>
      </p:cxnSp>
      <p:cxnSp>
        <p:nvCxnSpPr>
          <p:cNvPr id="208" name="Shape 208"/>
          <p:cNvCxnSpPr>
            <a:stCxn id="183" idx="2"/>
            <a:endCxn id="206" idx="0"/>
          </p:cNvCxnSpPr>
          <p:nvPr/>
        </p:nvCxnSpPr>
        <p:spPr>
          <a:xfrm flipH="1">
            <a:off x="891576" y="1849750"/>
            <a:ext cx="2262900" cy="2132400"/>
          </a:xfrm>
          <a:prstGeom prst="straightConnector1">
            <a:avLst/>
          </a:prstGeom>
          <a:noFill/>
          <a:ln cap="flat" cmpd="sng" w="9525">
            <a:solidFill>
              <a:schemeClr val="dk2"/>
            </a:solidFill>
            <a:prstDash val="dot"/>
            <a:round/>
            <a:headEnd len="med" w="med" type="none"/>
            <a:tailEnd len="med" w="med" type="triangle"/>
          </a:ln>
        </p:spPr>
      </p:cxnSp>
      <p:sp>
        <p:nvSpPr>
          <p:cNvPr id="209" name="Shape 209"/>
          <p:cNvSpPr txBox="1"/>
          <p:nvPr/>
        </p:nvSpPr>
        <p:spPr>
          <a:xfrm>
            <a:off x="4282450" y="3733800"/>
            <a:ext cx="3870900" cy="9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Generate Range Index entries based on EAD Container Descriptions.  File system folders are correlated with EAD container entries by naming conventions.</a:t>
            </a:r>
            <a:br>
              <a:rPr lang="en" sz="1000"/>
            </a:br>
            <a:r>
              <a:rPr lang="en" sz="1000"/>
              <a:t>In case of folder name mismatches, also generate index entries for each folder that is discovered.</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15" name="Shape 215"/>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16" name="Shape 216"/>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17" name="Shape 217"/>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18" name="Shape 218"/>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19" name="Shape 219"/>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20" name="Shape 220"/>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21" name="Shape 221"/>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22" name="Shape 222"/>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23" name="Shape 223"/>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24" name="Shape 224"/>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25" name="Shape 225"/>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en" sz="900">
                <a:highlight>
                  <a:srgbClr val="FFFF00"/>
                </a:highlight>
              </a:rPr>
              <a:t>EAD Container</a:t>
            </a:r>
            <a:endParaRPr b="1" sz="900">
              <a:highlight>
                <a:srgbClr val="FFFF00"/>
              </a:highlight>
            </a:endParaRPr>
          </a:p>
        </p:txBody>
      </p:sp>
      <p:sp>
        <p:nvSpPr>
          <p:cNvPr id="226" name="Shape 226"/>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227" name="Shape 227"/>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228" name="Shape 228"/>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29" name="Shape 229"/>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30" name="Shape 230"/>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31" name="Shape 231"/>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32" name="Shape 232"/>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33" name="Shape 233"/>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34" name="Shape 2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Index by EAD Container Name Only </a:t>
            </a:r>
            <a:endParaRPr/>
          </a:p>
        </p:txBody>
      </p:sp>
      <p:sp>
        <p:nvSpPr>
          <p:cNvPr id="235" name="Shape 235"/>
          <p:cNvSpPr/>
          <p:nvPr/>
        </p:nvSpPr>
        <p:spPr>
          <a:xfrm>
            <a:off x="5638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36" name="Shape 236"/>
          <p:cNvSpPr/>
          <p:nvPr/>
        </p:nvSpPr>
        <p:spPr>
          <a:xfrm>
            <a:off x="15544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37" name="Shape 237"/>
          <p:cNvSpPr/>
          <p:nvPr/>
        </p:nvSpPr>
        <p:spPr>
          <a:xfrm>
            <a:off x="3738350"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38" name="Shape 238"/>
          <p:cNvSpPr/>
          <p:nvPr/>
        </p:nvSpPr>
        <p:spPr>
          <a:xfrm>
            <a:off x="27736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39" name="Shape 239"/>
          <p:cNvSpPr/>
          <p:nvPr/>
        </p:nvSpPr>
        <p:spPr>
          <a:xfrm>
            <a:off x="8077200" y="121920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40" name="Shape 240"/>
          <p:cNvSpPr/>
          <p:nvPr/>
        </p:nvSpPr>
        <p:spPr>
          <a:xfrm>
            <a:off x="339100" y="3982300"/>
            <a:ext cx="1104900" cy="609600"/>
          </a:xfrm>
          <a:prstGeom prst="flowChartPredefinedProcess">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EAD</a:t>
            </a:r>
            <a:endParaRPr sz="900"/>
          </a:p>
          <a:p>
            <a:pPr indent="0" lvl="0" marL="0" rtl="0">
              <a:spcBef>
                <a:spcPts val="0"/>
              </a:spcBef>
              <a:spcAft>
                <a:spcPts val="0"/>
              </a:spcAft>
              <a:buNone/>
            </a:pPr>
            <a:r>
              <a:rPr lang="en" sz="900"/>
              <a:t>(hierarchical desc)</a:t>
            </a:r>
            <a:endParaRPr sz="900"/>
          </a:p>
        </p:txBody>
      </p:sp>
      <p:cxnSp>
        <p:nvCxnSpPr>
          <p:cNvPr id="241" name="Shape 241"/>
          <p:cNvCxnSpPr>
            <a:stCxn id="215" idx="1"/>
            <a:endCxn id="240" idx="0"/>
          </p:cNvCxnSpPr>
          <p:nvPr/>
        </p:nvCxnSpPr>
        <p:spPr>
          <a:xfrm flipH="1">
            <a:off x="891599" y="2039650"/>
            <a:ext cx="501000" cy="1942500"/>
          </a:xfrm>
          <a:prstGeom prst="straightConnector1">
            <a:avLst/>
          </a:prstGeom>
          <a:noFill/>
          <a:ln cap="flat" cmpd="sng" w="9525">
            <a:solidFill>
              <a:schemeClr val="dk2"/>
            </a:solidFill>
            <a:prstDash val="dot"/>
            <a:round/>
            <a:headEnd len="med" w="med" type="none"/>
            <a:tailEnd len="med" w="med" type="triangle"/>
          </a:ln>
        </p:spPr>
      </p:cxnSp>
      <p:cxnSp>
        <p:nvCxnSpPr>
          <p:cNvPr id="242" name="Shape 242"/>
          <p:cNvCxnSpPr>
            <a:stCxn id="217" idx="2"/>
            <a:endCxn id="240" idx="0"/>
          </p:cNvCxnSpPr>
          <p:nvPr/>
        </p:nvCxnSpPr>
        <p:spPr>
          <a:xfrm flipH="1">
            <a:off x="891576" y="1849750"/>
            <a:ext cx="2262900" cy="2132400"/>
          </a:xfrm>
          <a:prstGeom prst="straightConnector1">
            <a:avLst/>
          </a:prstGeom>
          <a:noFill/>
          <a:ln cap="flat" cmpd="sng" w="9525">
            <a:solidFill>
              <a:schemeClr val="dk2"/>
            </a:solidFill>
            <a:prstDash val="dot"/>
            <a:round/>
            <a:headEnd len="med" w="med" type="none"/>
            <a:tailEnd len="med" w="med" type="triangle"/>
          </a:ln>
        </p:spPr>
      </p:cxnSp>
      <p:sp>
        <p:nvSpPr>
          <p:cNvPr id="243" name="Shape 243"/>
          <p:cNvSpPr txBox="1"/>
          <p:nvPr/>
        </p:nvSpPr>
        <p:spPr>
          <a:xfrm>
            <a:off x="4282450" y="3733800"/>
            <a:ext cx="3870900" cy="9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Generate Range Index entries based on EAD Container Descriptions.  File system folders are correlated with EAD container entries by naming conventions. This assumes that all folders are described in the EAD file.</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49" name="Shape 249"/>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50" name="Shape 250"/>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51" name="Shape 251"/>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52" name="Shape 252"/>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53" name="Shape 253"/>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54" name="Shape 254"/>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55" name="Shape 255"/>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56" name="Shape 256"/>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57" name="Shape 257"/>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58" name="Shape 258"/>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59" name="Shape 259"/>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b="1" lang="en" sz="900">
                <a:highlight>
                  <a:srgbClr val="FFFF00"/>
                </a:highlight>
              </a:rPr>
              <a:t>EAD Container</a:t>
            </a:r>
            <a:endParaRPr b="1" sz="900">
              <a:highlight>
                <a:srgbClr val="FFFF00"/>
              </a:highlight>
            </a:endParaRPr>
          </a:p>
          <a:p>
            <a:pPr indent="0" lvl="0" marL="0">
              <a:spcBef>
                <a:spcPts val="0"/>
              </a:spcBef>
              <a:spcAft>
                <a:spcPts val="0"/>
              </a:spcAft>
              <a:buNone/>
            </a:pPr>
            <a:r>
              <a:t/>
            </a:r>
            <a:endParaRPr b="1" sz="900">
              <a:highlight>
                <a:srgbClr val="FFFF00"/>
              </a:highlight>
            </a:endParaRPr>
          </a:p>
          <a:p>
            <a:pPr indent="0" lvl="0" marL="0" rtl="0">
              <a:spcBef>
                <a:spcPts val="0"/>
              </a:spcBef>
              <a:spcAft>
                <a:spcPts val="0"/>
              </a:spcAft>
              <a:buNone/>
            </a:pPr>
            <a:r>
              <a:rPr b="1" lang="en" sz="900">
                <a:highlight>
                  <a:srgbClr val="FFFF00"/>
                </a:highlight>
              </a:rPr>
              <a:t>DAO Container</a:t>
            </a:r>
            <a:endParaRPr b="1" sz="900">
              <a:highlight>
                <a:srgbClr val="FFFF00"/>
              </a:highlight>
            </a:endParaRPr>
          </a:p>
        </p:txBody>
      </p:sp>
      <p:sp>
        <p:nvSpPr>
          <p:cNvPr id="260" name="Shape 260"/>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261" name="Shape 261"/>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262" name="Shape 262"/>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63" name="Shape 263"/>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64" name="Shape 264"/>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65" name="Shape 265"/>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66" name="Shape 266"/>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67" name="Shape 267"/>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68" name="Shape 2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Include DAO References in EAD</a:t>
            </a:r>
            <a:endParaRPr/>
          </a:p>
        </p:txBody>
      </p:sp>
      <p:sp>
        <p:nvSpPr>
          <p:cNvPr id="269" name="Shape 269"/>
          <p:cNvSpPr/>
          <p:nvPr/>
        </p:nvSpPr>
        <p:spPr>
          <a:xfrm>
            <a:off x="5638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70" name="Shape 270"/>
          <p:cNvSpPr/>
          <p:nvPr/>
        </p:nvSpPr>
        <p:spPr>
          <a:xfrm>
            <a:off x="15544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71" name="Shape 271"/>
          <p:cNvSpPr/>
          <p:nvPr/>
        </p:nvSpPr>
        <p:spPr>
          <a:xfrm>
            <a:off x="3738350"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72" name="Shape 272"/>
          <p:cNvSpPr/>
          <p:nvPr/>
        </p:nvSpPr>
        <p:spPr>
          <a:xfrm>
            <a:off x="27736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73" name="Shape 273"/>
          <p:cNvSpPr/>
          <p:nvPr/>
        </p:nvSpPr>
        <p:spPr>
          <a:xfrm>
            <a:off x="8077200" y="121920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74" name="Shape 274"/>
          <p:cNvSpPr/>
          <p:nvPr/>
        </p:nvSpPr>
        <p:spPr>
          <a:xfrm>
            <a:off x="339100" y="3982300"/>
            <a:ext cx="1104900" cy="609600"/>
          </a:xfrm>
          <a:prstGeom prst="flowChartPredefinedProcess">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EAD</a:t>
            </a:r>
            <a:endParaRPr sz="900"/>
          </a:p>
          <a:p>
            <a:pPr indent="0" lvl="0" marL="0" rtl="0">
              <a:spcBef>
                <a:spcPts val="0"/>
              </a:spcBef>
              <a:spcAft>
                <a:spcPts val="0"/>
              </a:spcAft>
              <a:buNone/>
            </a:pPr>
            <a:r>
              <a:rPr lang="en" sz="900"/>
              <a:t>(hierarchical desc)</a:t>
            </a:r>
            <a:endParaRPr sz="900"/>
          </a:p>
        </p:txBody>
      </p:sp>
      <p:cxnSp>
        <p:nvCxnSpPr>
          <p:cNvPr id="275" name="Shape 275"/>
          <p:cNvCxnSpPr>
            <a:stCxn id="249" idx="1"/>
            <a:endCxn id="274" idx="0"/>
          </p:cNvCxnSpPr>
          <p:nvPr/>
        </p:nvCxnSpPr>
        <p:spPr>
          <a:xfrm flipH="1">
            <a:off x="891599" y="2039650"/>
            <a:ext cx="501000" cy="1942500"/>
          </a:xfrm>
          <a:prstGeom prst="straightConnector1">
            <a:avLst/>
          </a:prstGeom>
          <a:noFill/>
          <a:ln cap="flat" cmpd="sng" w="9525">
            <a:solidFill>
              <a:schemeClr val="dk2"/>
            </a:solidFill>
            <a:prstDash val="dot"/>
            <a:round/>
            <a:headEnd len="med" w="med" type="none"/>
            <a:tailEnd len="med" w="med" type="triangle"/>
          </a:ln>
        </p:spPr>
      </p:cxnSp>
      <p:cxnSp>
        <p:nvCxnSpPr>
          <p:cNvPr id="276" name="Shape 276"/>
          <p:cNvCxnSpPr>
            <a:stCxn id="251" idx="2"/>
            <a:endCxn id="274" idx="0"/>
          </p:cNvCxnSpPr>
          <p:nvPr/>
        </p:nvCxnSpPr>
        <p:spPr>
          <a:xfrm flipH="1">
            <a:off x="891576" y="1849750"/>
            <a:ext cx="2262900" cy="2132400"/>
          </a:xfrm>
          <a:prstGeom prst="straightConnector1">
            <a:avLst/>
          </a:prstGeom>
          <a:noFill/>
          <a:ln cap="flat" cmpd="sng" w="9525">
            <a:solidFill>
              <a:schemeClr val="dk2"/>
            </a:solidFill>
            <a:prstDash val="dot"/>
            <a:round/>
            <a:headEnd len="med" w="med" type="none"/>
            <a:tailEnd len="med" w="med" type="triangle"/>
          </a:ln>
        </p:spPr>
      </p:cxnSp>
      <p:sp>
        <p:nvSpPr>
          <p:cNvPr id="277" name="Shape 277"/>
          <p:cNvSpPr/>
          <p:nvPr/>
        </p:nvSpPr>
        <p:spPr>
          <a:xfrm>
            <a:off x="3723125" y="4296325"/>
            <a:ext cx="685800" cy="304776"/>
          </a:xfrm>
          <a:prstGeom prst="cloud">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DAO</a:t>
            </a:r>
            <a:endParaRPr sz="900"/>
          </a:p>
        </p:txBody>
      </p:sp>
      <p:sp>
        <p:nvSpPr>
          <p:cNvPr id="278" name="Shape 278"/>
          <p:cNvSpPr/>
          <p:nvPr/>
        </p:nvSpPr>
        <p:spPr>
          <a:xfrm>
            <a:off x="2743200" y="4030975"/>
            <a:ext cx="685800" cy="304800"/>
          </a:xfrm>
          <a:prstGeom prst="cloud">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DAO </a:t>
            </a:r>
            <a:endParaRPr sz="900"/>
          </a:p>
        </p:txBody>
      </p:sp>
      <p:sp>
        <p:nvSpPr>
          <p:cNvPr id="279" name="Shape 279"/>
          <p:cNvSpPr/>
          <p:nvPr/>
        </p:nvSpPr>
        <p:spPr>
          <a:xfrm>
            <a:off x="6400800" y="25908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DAO </a:t>
            </a:r>
            <a:endParaRPr sz="900"/>
          </a:p>
        </p:txBody>
      </p:sp>
      <p:sp>
        <p:nvSpPr>
          <p:cNvPr id="280" name="Shape 280"/>
          <p:cNvSpPr/>
          <p:nvPr/>
        </p:nvSpPr>
        <p:spPr>
          <a:xfrm>
            <a:off x="7223775" y="25908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DAO </a:t>
            </a:r>
            <a:endParaRPr sz="900"/>
          </a:p>
        </p:txBody>
      </p:sp>
      <p:cxnSp>
        <p:nvCxnSpPr>
          <p:cNvPr id="281" name="Shape 281"/>
          <p:cNvCxnSpPr>
            <a:stCxn id="274" idx="3"/>
            <a:endCxn id="278" idx="2"/>
          </p:cNvCxnSpPr>
          <p:nvPr/>
        </p:nvCxnSpPr>
        <p:spPr>
          <a:xfrm flipH="1" rot="10800000">
            <a:off x="1444000" y="4183300"/>
            <a:ext cx="1301400" cy="103800"/>
          </a:xfrm>
          <a:prstGeom prst="straightConnector1">
            <a:avLst/>
          </a:prstGeom>
          <a:noFill/>
          <a:ln cap="flat" cmpd="sng" w="9525">
            <a:solidFill>
              <a:schemeClr val="dk2"/>
            </a:solidFill>
            <a:prstDash val="solid"/>
            <a:round/>
            <a:headEnd len="med" w="med" type="none"/>
            <a:tailEnd len="med" w="med" type="triangle"/>
          </a:ln>
        </p:spPr>
      </p:cxnSp>
      <p:cxnSp>
        <p:nvCxnSpPr>
          <p:cNvPr id="282" name="Shape 282"/>
          <p:cNvCxnSpPr>
            <a:stCxn id="274" idx="3"/>
            <a:endCxn id="277" idx="2"/>
          </p:cNvCxnSpPr>
          <p:nvPr/>
        </p:nvCxnSpPr>
        <p:spPr>
          <a:xfrm>
            <a:off x="1444000" y="4287100"/>
            <a:ext cx="2281200" cy="161700"/>
          </a:xfrm>
          <a:prstGeom prst="straightConnector1">
            <a:avLst/>
          </a:prstGeom>
          <a:noFill/>
          <a:ln cap="flat" cmpd="sng" w="9525">
            <a:solidFill>
              <a:schemeClr val="dk2"/>
            </a:solidFill>
            <a:prstDash val="solid"/>
            <a:round/>
            <a:headEnd len="med" w="med" type="none"/>
            <a:tailEnd len="med" w="med" type="triangle"/>
          </a:ln>
        </p:spPr>
      </p:cxnSp>
      <p:sp>
        <p:nvSpPr>
          <p:cNvPr id="283" name="Shape 283"/>
          <p:cNvSpPr txBox="1"/>
          <p:nvPr/>
        </p:nvSpPr>
        <p:spPr>
          <a:xfrm>
            <a:off x="4703050" y="3762700"/>
            <a:ext cx="3870900" cy="9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In this example, file associations are made within the EAD as digital access objects (DAO’s) rather than relying on folder/container name matching.</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89" name="Shape 289"/>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90" name="Shape 290"/>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91" name="Shape 291"/>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92" name="Shape 292"/>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93" name="Shape 293"/>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94" name="Shape 294"/>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95" name="Shape 295"/>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96" name="Shape 296"/>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97" name="Shape 297"/>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98" name="Shape 298"/>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99" name="Shape 299"/>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b="1" sz="900">
              <a:highlight>
                <a:srgbClr val="FFFF00"/>
              </a:highlight>
            </a:endParaRPr>
          </a:p>
        </p:txBody>
      </p:sp>
      <p:sp>
        <p:nvSpPr>
          <p:cNvPr id="300" name="Shape 300"/>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301" name="Shape 301"/>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302" name="Shape 302"/>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03" name="Shape 303"/>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04" name="Shape 304"/>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05" name="Shape 305"/>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06" name="Shape 306"/>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07" name="Shape 307"/>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08" name="Shape 3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Define Metadata in a CSV File</a:t>
            </a:r>
            <a:endParaRPr/>
          </a:p>
        </p:txBody>
      </p:sp>
      <p:sp>
        <p:nvSpPr>
          <p:cNvPr id="309" name="Shape 309"/>
          <p:cNvSpPr/>
          <p:nvPr/>
        </p:nvSpPr>
        <p:spPr>
          <a:xfrm>
            <a:off x="8077200" y="1219200"/>
            <a:ext cx="655344" cy="379782"/>
          </a:xfrm>
          <a:prstGeom prst="flowChartDocumen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310" name="Shape 310"/>
          <p:cNvSpPr/>
          <p:nvPr/>
        </p:nvSpPr>
        <p:spPr>
          <a:xfrm>
            <a:off x="339100" y="3982300"/>
            <a:ext cx="1104900" cy="609600"/>
          </a:xfrm>
          <a:prstGeom prst="flowChartPredefinedProcess">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CSV Metadata</a:t>
            </a:r>
            <a:endParaRPr sz="900"/>
          </a:p>
        </p:txBody>
      </p:sp>
      <p:cxnSp>
        <p:nvCxnSpPr>
          <p:cNvPr id="311" name="Shape 311"/>
          <p:cNvCxnSpPr>
            <a:stCxn id="290" idx="1"/>
            <a:endCxn id="310" idx="0"/>
          </p:cNvCxnSpPr>
          <p:nvPr/>
        </p:nvCxnSpPr>
        <p:spPr>
          <a:xfrm flipH="1">
            <a:off x="891625" y="2590939"/>
            <a:ext cx="17700" cy="1391400"/>
          </a:xfrm>
          <a:prstGeom prst="straightConnector1">
            <a:avLst/>
          </a:prstGeom>
          <a:noFill/>
          <a:ln cap="flat" cmpd="sng" w="9525">
            <a:solidFill>
              <a:schemeClr val="dk2"/>
            </a:solidFill>
            <a:prstDash val="dot"/>
            <a:round/>
            <a:headEnd len="med" w="med" type="none"/>
            <a:tailEnd len="med" w="med" type="triangle"/>
          </a:ln>
        </p:spPr>
      </p:cxnSp>
      <p:cxnSp>
        <p:nvCxnSpPr>
          <p:cNvPr id="312" name="Shape 312"/>
          <p:cNvCxnSpPr>
            <a:stCxn id="292" idx="1"/>
            <a:endCxn id="310" idx="0"/>
          </p:cNvCxnSpPr>
          <p:nvPr/>
        </p:nvCxnSpPr>
        <p:spPr>
          <a:xfrm flipH="1">
            <a:off x="891488" y="2590939"/>
            <a:ext cx="1003500" cy="1391400"/>
          </a:xfrm>
          <a:prstGeom prst="straightConnector1">
            <a:avLst/>
          </a:prstGeom>
          <a:noFill/>
          <a:ln cap="flat" cmpd="sng" w="9525">
            <a:solidFill>
              <a:schemeClr val="dk2"/>
            </a:solidFill>
            <a:prstDash val="dot"/>
            <a:round/>
            <a:headEnd len="med" w="med" type="none"/>
            <a:tailEnd len="med" w="med" type="triangle"/>
          </a:ln>
        </p:spPr>
      </p:cxnSp>
      <p:cxnSp>
        <p:nvCxnSpPr>
          <p:cNvPr id="313" name="Shape 313"/>
          <p:cNvCxnSpPr>
            <a:stCxn id="293" idx="1"/>
            <a:endCxn id="310" idx="0"/>
          </p:cNvCxnSpPr>
          <p:nvPr/>
        </p:nvCxnSpPr>
        <p:spPr>
          <a:xfrm flipH="1">
            <a:off x="891653" y="2590939"/>
            <a:ext cx="2169300" cy="1391400"/>
          </a:xfrm>
          <a:prstGeom prst="straightConnector1">
            <a:avLst/>
          </a:prstGeom>
          <a:noFill/>
          <a:ln cap="flat" cmpd="sng" w="9525">
            <a:solidFill>
              <a:schemeClr val="dk2"/>
            </a:solidFill>
            <a:prstDash val="dot"/>
            <a:round/>
            <a:headEnd len="med" w="med" type="none"/>
            <a:tailEnd len="med" w="med" type="triangle"/>
          </a:ln>
        </p:spPr>
      </p:cxnSp>
      <p:cxnSp>
        <p:nvCxnSpPr>
          <p:cNvPr id="314" name="Shape 314"/>
          <p:cNvCxnSpPr>
            <a:stCxn id="294" idx="1"/>
            <a:endCxn id="310" idx="0"/>
          </p:cNvCxnSpPr>
          <p:nvPr/>
        </p:nvCxnSpPr>
        <p:spPr>
          <a:xfrm flipH="1">
            <a:off x="891419" y="2590939"/>
            <a:ext cx="3174600" cy="1391400"/>
          </a:xfrm>
          <a:prstGeom prst="straightConnector1">
            <a:avLst/>
          </a:prstGeom>
          <a:noFill/>
          <a:ln cap="flat" cmpd="sng" w="9525">
            <a:solidFill>
              <a:schemeClr val="dk2"/>
            </a:solidFill>
            <a:prstDash val="dot"/>
            <a:round/>
            <a:headEnd len="med" w="med" type="none"/>
            <a:tailEnd len="med" w="med" type="triangle"/>
          </a:ln>
        </p:spPr>
      </p:cxnSp>
      <p:sp>
        <p:nvSpPr>
          <p:cNvPr id="315" name="Shape 315"/>
          <p:cNvSpPr txBox="1"/>
          <p:nvPr/>
        </p:nvSpPr>
        <p:spPr>
          <a:xfrm>
            <a:off x="4703050" y="3762700"/>
            <a:ext cx="3870900" cy="94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In this example, metadata is authored for each object in a CSV file. This metadata may or may not match the metadata within the repository.  </a:t>
            </a:r>
            <a:endParaRPr sz="1000"/>
          </a:p>
          <a:p>
            <a:pPr indent="0" lvl="0" marL="0" rtl="0">
              <a:spcBef>
                <a:spcPts val="0"/>
              </a:spcBef>
              <a:spcAft>
                <a:spcPts val="0"/>
              </a:spcAft>
              <a:buNone/>
            </a:pPr>
            <a:r>
              <a:rPr lang="en" sz="1000"/>
              <a:t>This approach could support the integration of context and annotations that are separate from the objects’ descriptive metadata.</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