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eorgetown-University-Libraries/File-Analyzer-Test-Data/blob/master/iiif/README.md"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IIIF Scenarios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Supplemental Diagrams for FileAnalyzer-IIIF Tutorial</a:t>
            </a:r>
            <a:endParaRPr/>
          </a:p>
        </p:txBody>
      </p:sp>
      <p:pic>
        <p:nvPicPr>
          <p:cNvPr id="56" name="Shape 56"/>
          <p:cNvPicPr preferRelativeResize="0"/>
          <p:nvPr/>
        </p:nvPicPr>
        <p:blipFill>
          <a:blip r:embed="rId4">
            <a:alphaModFix/>
          </a:blip>
          <a:stretch>
            <a:fillRect/>
          </a:stretch>
        </p:blipFill>
        <p:spPr>
          <a:xfrm>
            <a:off x="6629400" y="3954400"/>
            <a:ext cx="2038350"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1" name="Shape 321"/>
          <p:cNvSpPr/>
          <p:nvPr/>
        </p:nvSpPr>
        <p:spPr>
          <a:xfrm>
            <a:off x="1048049"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2" name="Shape 32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3" name="Shape 323"/>
          <p:cNvSpPr/>
          <p:nvPr/>
        </p:nvSpPr>
        <p:spPr>
          <a:xfrm>
            <a:off x="3154476"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4" name="Shape 32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5" name="Shape 32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6" name="Shape 32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7" name="Shape 327"/>
          <p:cNvSpPr/>
          <p:nvPr/>
        </p:nvSpPr>
        <p:spPr>
          <a:xfrm>
            <a:off x="5334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8" name="Shape 328"/>
          <p:cNvSpPr/>
          <p:nvPr/>
        </p:nvSpPr>
        <p:spPr>
          <a:xfrm>
            <a:off x="15240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9" name="Shape 329"/>
          <p:cNvSpPr/>
          <p:nvPr/>
        </p:nvSpPr>
        <p:spPr>
          <a:xfrm>
            <a:off x="37338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0" name="Shape 330"/>
          <p:cNvSpPr/>
          <p:nvPr/>
        </p:nvSpPr>
        <p:spPr>
          <a:xfrm>
            <a:off x="27432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1" name="Shape 33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br>
              <a:rPr b="1" lang="en" sz="900">
                <a:highlight>
                  <a:srgbClr val="FFFF00"/>
                </a:highlight>
              </a:rPr>
            </a:br>
            <a:br>
              <a:rPr b="1" lang="en" sz="900">
                <a:highlight>
                  <a:srgbClr val="FFFF00"/>
                </a:highlight>
              </a:rPr>
            </a:br>
            <a:r>
              <a:rPr b="1" lang="en" sz="900">
                <a:highlight>
                  <a:srgbClr val="FFFF00"/>
                </a:highlight>
              </a:rPr>
              <a:t>Folder Name</a:t>
            </a:r>
            <a:endParaRPr b="1" sz="900">
              <a:highlight>
                <a:srgbClr val="FFFF00"/>
              </a:highlight>
            </a:endParaRPr>
          </a:p>
        </p:txBody>
      </p:sp>
      <p:sp>
        <p:nvSpPr>
          <p:cNvPr id="332" name="Shape 33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33" name="Shape 33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34" name="Shape 33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5" name="Shape 33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6" name="Shape 33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7" name="Shape 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Treat Folders as Collection Components</a:t>
            </a:r>
            <a:endParaRPr/>
          </a:p>
        </p:txBody>
      </p:sp>
      <p:sp>
        <p:nvSpPr>
          <p:cNvPr id="338" name="Shape 338"/>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39" name="Shape 3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0" name="Shape 3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1" name="Shape 3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2" name="Shape 3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3" name="Shape 343"/>
          <p:cNvSpPr txBox="1"/>
          <p:nvPr/>
        </p:nvSpPr>
        <p:spPr>
          <a:xfrm>
            <a:off x="3843575" y="3701725"/>
            <a:ext cx="47640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this example, each top level folder is processed as a unique manifest file that is assembled into a collection manifest file.</a:t>
            </a:r>
            <a:endParaRPr/>
          </a:p>
          <a:p>
            <a:pPr indent="0" lvl="0" marL="0">
              <a:spcBef>
                <a:spcPts val="0"/>
              </a:spcBef>
              <a:spcAft>
                <a:spcPts val="0"/>
              </a:spcAft>
              <a:buNone/>
            </a:pPr>
            <a:r>
              <a:t/>
            </a:r>
            <a:endParaRPr/>
          </a:p>
          <a:p>
            <a:pPr indent="0" lvl="0" marL="0" rtl="0">
              <a:spcBef>
                <a:spcPts val="0"/>
              </a:spcBef>
              <a:spcAft>
                <a:spcPts val="0"/>
              </a:spcAft>
              <a:buNone/>
            </a:pPr>
            <a:r>
              <a:rPr lang="en"/>
              <a:t>This approach would be particularly useful for handling individual issues of multi-page documents.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2" name="Shape 62"/>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3" name="Shape 63"/>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4" name="Shape 64"/>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5" name="Shape 65"/>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6" name="Shape 66"/>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7" name="Shape 67"/>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8" name="Shape 68"/>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69" name="Shape 69"/>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0" name="Shape 70"/>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1" name="Shape 71"/>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2" name="Shape 72"/>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73" name="Shape 73"/>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Filename</a:t>
            </a:r>
            <a:endParaRPr sz="900"/>
          </a:p>
        </p:txBody>
      </p:sp>
      <p:sp>
        <p:nvSpPr>
          <p:cNvPr id="74" name="Shape 74"/>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75" name="Shape 75"/>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6" name="Shape 76"/>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7" name="Shape 77"/>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8" name="Shape 78"/>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9" name="Shape 79"/>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0" name="Shape 80"/>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Simple File Scan</a:t>
            </a:r>
            <a:endParaRPr/>
          </a:p>
        </p:txBody>
      </p:sp>
      <p:sp>
        <p:nvSpPr>
          <p:cNvPr id="82" name="Shape 82"/>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basic use case.  Capture all files into the manifest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8" name="Shape 88"/>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9" name="Shape 89"/>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0" name="Shape 90"/>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1" name="Shape 91"/>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2" name="Shape 92"/>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3" name="Shape 93"/>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4" name="Shape 94"/>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5" name="Shape 95"/>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6" name="Shape 96"/>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7" name="Shape 97"/>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8" name="Shape 98"/>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99" name="Shape 99"/>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00" name="Shape 100"/>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01" name="Shape 101"/>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2" name="Shape 102"/>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3" name="Shape 103"/>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4" name="Shape 104"/>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5" name="Shape 105"/>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6" name="Shape 106"/>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Locate Item Specific Metadata Files</a:t>
            </a:r>
            <a:endParaRPr/>
          </a:p>
        </p:txBody>
      </p:sp>
      <p:sp>
        <p:nvSpPr>
          <p:cNvPr id="108" name="Shape 108"/>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800"/>
              <a:t>Metadata</a:t>
            </a:r>
            <a:endParaRPr sz="800"/>
          </a:p>
        </p:txBody>
      </p:sp>
      <p:sp>
        <p:nvSpPr>
          <p:cNvPr id="109" name="Shape 109"/>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0" name="Shape 110"/>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1" name="Shape 111"/>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2" name="Shape 112"/>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3" name="Shape 11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 repository specific metadata files to augment the manifest contents.  In the case of DSpace, use the same metadata files used in pre-ingest SIP’s or post-ingest AIP’s.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19" name="Shape 11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0" name="Shape 12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1" name="Shape 12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2" name="Shape 12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3" name="Shape 12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4" name="Shape 12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5" name="Shape 12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6" name="Shape 12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7" name="Shape 12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8" name="Shape 12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9" name="Shape 12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Create Date</a:t>
            </a:r>
            <a:endParaRPr b="1" sz="900">
              <a:highlight>
                <a:srgbClr val="FFFF00"/>
              </a:highlight>
            </a:endParaRPr>
          </a:p>
        </p:txBody>
      </p:sp>
      <p:sp>
        <p:nvSpPr>
          <p:cNvPr id="130" name="Shape 13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31" name="Shape 13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32" name="Shape 13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3" name="Shape 13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4" name="Shape 13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5" name="Shape 13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6" name="Shape 13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7" name="Shape 13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a:t>
            </a:r>
            <a:r>
              <a:rPr lang="en"/>
              <a:t> Item Specific Metadata </a:t>
            </a:r>
            <a:endParaRPr/>
          </a:p>
        </p:txBody>
      </p:sp>
      <p:sp>
        <p:nvSpPr>
          <p:cNvPr id="139" name="Shape 1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0" name="Shape 1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1" name="Shape 1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2" name="Shape 1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3" name="Shape 14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4" name="Shape 144"/>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item metadata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0" name="Shape 150"/>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1" name="Shape 151"/>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2" name="Shape 152"/>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3" name="Shape 153"/>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4" name="Shape 154"/>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5" name="Shape 155"/>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6" name="Shape 156"/>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7" name="Shape 157"/>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8" name="Shape 158"/>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9" name="Shape 159"/>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0" name="Shape 160"/>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endParaRPr b="1" sz="900">
              <a:highlight>
                <a:srgbClr val="FFFF00"/>
              </a:highlight>
            </a:endParaRPr>
          </a:p>
        </p:txBody>
      </p:sp>
      <p:sp>
        <p:nvSpPr>
          <p:cNvPr id="161" name="Shape 161"/>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62" name="Shape 162"/>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63" name="Shape 163"/>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4" name="Shape 164"/>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5" name="Shape 165"/>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6" name="Shape 16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7" name="Shape 167"/>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8" name="Shape 168"/>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Folder Name </a:t>
            </a:r>
            <a:endParaRPr/>
          </a:p>
        </p:txBody>
      </p:sp>
      <p:sp>
        <p:nvSpPr>
          <p:cNvPr id="170" name="Shape 170"/>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1" name="Shape 171"/>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2" name="Shape 172"/>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3" name="Shape 173"/>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4" name="Shape 174"/>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5" name="Shape 175"/>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file system folder names.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1" name="Shape 181"/>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2" name="Shape 18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3" name="Shape 183"/>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4" name="Shape 18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5" name="Shape 18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6" name="Shape 18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7" name="Shape 187"/>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8" name="Shape 188"/>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9" name="Shape 189"/>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0" name="Shape 190"/>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1" name="Shape 19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Folder Name</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192" name="Shape 19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93" name="Shape 19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94" name="Shape 19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5" name="Shape 19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6" name="Shape 196"/>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7" name="Shape 197"/>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8" name="Shape 198"/>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9" name="Shape 199"/>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and Folder Name </a:t>
            </a:r>
            <a:endParaRPr/>
          </a:p>
        </p:txBody>
      </p:sp>
      <p:sp>
        <p:nvSpPr>
          <p:cNvPr id="201" name="Shape 201"/>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2" name="Shape 202"/>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3" name="Shape 203"/>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4" name="Shape 204"/>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5" name="Shape 205"/>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6" name="Shape 206"/>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900"/>
              <a:t>EAD</a:t>
            </a:r>
            <a:endParaRPr sz="900"/>
          </a:p>
          <a:p>
            <a:pPr indent="0" lvl="0" marL="0">
              <a:spcBef>
                <a:spcPts val="0"/>
              </a:spcBef>
              <a:spcAft>
                <a:spcPts val="0"/>
              </a:spcAft>
              <a:buNone/>
            </a:pPr>
            <a:r>
              <a:rPr lang="en" sz="900"/>
              <a:t>(hierarchical desc)</a:t>
            </a:r>
            <a:endParaRPr sz="900"/>
          </a:p>
        </p:txBody>
      </p:sp>
      <p:cxnSp>
        <p:nvCxnSpPr>
          <p:cNvPr id="207" name="Shape 207"/>
          <p:cNvCxnSpPr>
            <a:stCxn id="181" idx="1"/>
            <a:endCxn id="206"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08" name="Shape 208"/>
          <p:cNvCxnSpPr>
            <a:stCxn id="183" idx="2"/>
            <a:endCxn id="206"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09" name="Shape 209"/>
          <p:cNvSpPr txBox="1"/>
          <p:nvPr/>
        </p:nvSpPr>
        <p:spPr>
          <a:xfrm>
            <a:off x="3566150" y="3733800"/>
            <a:ext cx="45873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Generate Range Index entries based on EAD Container Descriptions.  File system folders are correlated with EAD container entries by naming conventions.</a:t>
            </a:r>
            <a:br>
              <a:rPr lang="en"/>
            </a:br>
            <a:endParaRPr/>
          </a:p>
          <a:p>
            <a:pPr indent="0" lvl="0" marL="0" rtl="0">
              <a:spcBef>
                <a:spcPts val="0"/>
              </a:spcBef>
              <a:spcAft>
                <a:spcPts val="0"/>
              </a:spcAft>
              <a:buNone/>
            </a:pPr>
            <a:r>
              <a:rPr lang="en"/>
              <a:t>In case of folder name mismatches, also generate index entries for each folder that is discovered.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5" name="Shape 215"/>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6" name="Shape 216"/>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7" name="Shape 217"/>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8" name="Shape 218"/>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9" name="Shape 219"/>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0" name="Shape 220"/>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1" name="Shape 221"/>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2" name="Shape 222"/>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3" name="Shape 223"/>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4" name="Shape 224"/>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5" name="Shape 225"/>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226" name="Shape 226"/>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27" name="Shape 227"/>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28" name="Shape 228"/>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9" name="Shape 229"/>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0" name="Shape 230"/>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1" name="Shape 231"/>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2" name="Shape 232"/>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3" name="Shape 233"/>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Name Only </a:t>
            </a:r>
            <a:endParaRPr/>
          </a:p>
        </p:txBody>
      </p:sp>
      <p:sp>
        <p:nvSpPr>
          <p:cNvPr id="235" name="Shape 235"/>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6" name="Shape 236"/>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7" name="Shape 237"/>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8" name="Shape 238"/>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9" name="Shape 239"/>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40" name="Shape 240"/>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41" name="Shape 241"/>
          <p:cNvCxnSpPr>
            <a:stCxn id="215" idx="1"/>
            <a:endCxn id="240"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42" name="Shape 242"/>
          <p:cNvCxnSpPr>
            <a:stCxn id="217" idx="2"/>
            <a:endCxn id="240"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43" name="Shape 24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EAD Container Descriptions.  File system folders are correlated with EAD container entries by naming conventions. This assumes that all folders are described in the EAD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49" name="Shape 24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0" name="Shape 25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1" name="Shape 25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2" name="Shape 25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3" name="Shape 25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4" name="Shape 25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5" name="Shape 25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6" name="Shape 25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7" name="Shape 25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8" name="Shape 25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9" name="Shape 25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EAD Container</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DAO Container</a:t>
            </a:r>
            <a:endParaRPr b="1" sz="900">
              <a:highlight>
                <a:srgbClr val="FFFF00"/>
              </a:highlight>
            </a:endParaRPr>
          </a:p>
        </p:txBody>
      </p:sp>
      <p:sp>
        <p:nvSpPr>
          <p:cNvPr id="260" name="Shape 26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61" name="Shape 26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62" name="Shape 26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3" name="Shape 26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4" name="Shape 26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5" name="Shape 26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6" name="Shape 26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7" name="Shape 26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Include DAO References in EAD</a:t>
            </a:r>
            <a:endParaRPr/>
          </a:p>
        </p:txBody>
      </p:sp>
      <p:sp>
        <p:nvSpPr>
          <p:cNvPr id="269" name="Shape 26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0" name="Shape 27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1" name="Shape 27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2" name="Shape 27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3" name="Shape 27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4" name="Shape 274"/>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75" name="Shape 275"/>
          <p:cNvCxnSpPr>
            <a:stCxn id="249" idx="1"/>
            <a:endCxn id="274"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76" name="Shape 276"/>
          <p:cNvCxnSpPr>
            <a:stCxn id="251" idx="2"/>
            <a:endCxn id="274"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77" name="Shape 277"/>
          <p:cNvSpPr/>
          <p:nvPr/>
        </p:nvSpPr>
        <p:spPr>
          <a:xfrm>
            <a:off x="3723125" y="4296325"/>
            <a:ext cx="685800" cy="304776"/>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a:t>
            </a:r>
            <a:endParaRPr sz="900"/>
          </a:p>
        </p:txBody>
      </p:sp>
      <p:sp>
        <p:nvSpPr>
          <p:cNvPr id="278" name="Shape 278"/>
          <p:cNvSpPr/>
          <p:nvPr/>
        </p:nvSpPr>
        <p:spPr>
          <a:xfrm>
            <a:off x="2743200" y="4030975"/>
            <a:ext cx="685800" cy="304800"/>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79" name="Shape 279"/>
          <p:cNvSpPr/>
          <p:nvPr/>
        </p:nvSpPr>
        <p:spPr>
          <a:xfrm>
            <a:off x="6400800"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80" name="Shape 280"/>
          <p:cNvSpPr/>
          <p:nvPr/>
        </p:nvSpPr>
        <p:spPr>
          <a:xfrm>
            <a:off x="7223775"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cxnSp>
        <p:nvCxnSpPr>
          <p:cNvPr id="281" name="Shape 281"/>
          <p:cNvCxnSpPr>
            <a:stCxn id="274" idx="3"/>
            <a:endCxn id="278" idx="2"/>
          </p:cNvCxnSpPr>
          <p:nvPr/>
        </p:nvCxnSpPr>
        <p:spPr>
          <a:xfrm flipH="1" rot="10800000">
            <a:off x="1444000" y="4183300"/>
            <a:ext cx="1301400" cy="103800"/>
          </a:xfrm>
          <a:prstGeom prst="straightConnector1">
            <a:avLst/>
          </a:prstGeom>
          <a:noFill/>
          <a:ln cap="flat" cmpd="sng" w="19050">
            <a:solidFill>
              <a:srgbClr val="FF0000"/>
            </a:solidFill>
            <a:prstDash val="solid"/>
            <a:round/>
            <a:headEnd len="med" w="med" type="none"/>
            <a:tailEnd len="med" w="med" type="triangle"/>
          </a:ln>
        </p:spPr>
      </p:cxnSp>
      <p:cxnSp>
        <p:nvCxnSpPr>
          <p:cNvPr id="282" name="Shape 282"/>
          <p:cNvCxnSpPr>
            <a:stCxn id="274" idx="3"/>
            <a:endCxn id="277" idx="2"/>
          </p:cNvCxnSpPr>
          <p:nvPr/>
        </p:nvCxnSpPr>
        <p:spPr>
          <a:xfrm>
            <a:off x="1444000" y="4287100"/>
            <a:ext cx="2281200" cy="161700"/>
          </a:xfrm>
          <a:prstGeom prst="straightConnector1">
            <a:avLst/>
          </a:prstGeom>
          <a:noFill/>
          <a:ln cap="flat" cmpd="sng" w="19050">
            <a:solidFill>
              <a:srgbClr val="FF0000"/>
            </a:solidFill>
            <a:prstDash val="solid"/>
            <a:round/>
            <a:headEnd len="med" w="med" type="none"/>
            <a:tailEnd len="med" w="med" type="triangle"/>
          </a:ln>
        </p:spPr>
      </p:cxnSp>
      <p:sp>
        <p:nvSpPr>
          <p:cNvPr id="283" name="Shape 283"/>
          <p:cNvSpPr txBox="1"/>
          <p:nvPr/>
        </p:nvSpPr>
        <p:spPr>
          <a:xfrm>
            <a:off x="4703050" y="37627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this example, file associations are made within the EAD as digital access objects (DAO’s) rather than relying on folder/container name matching.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89" name="Shape 28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0" name="Shape 29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1" name="Shape 29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2" name="Shape 29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3" name="Shape 29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4" name="Shape 29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5" name="Shape 29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6" name="Shape 29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7" name="Shape 29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8" name="Shape 29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9" name="Shape 29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b="1" sz="900">
              <a:highlight>
                <a:srgbClr val="FFFF00"/>
              </a:highlight>
            </a:endParaRPr>
          </a:p>
        </p:txBody>
      </p:sp>
      <p:sp>
        <p:nvSpPr>
          <p:cNvPr id="300" name="Shape 30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01" name="Shape 30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02" name="Shape 30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3" name="Shape 30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4" name="Shape 30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5" name="Shape 30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6" name="Shape 30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7" name="Shape 30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 Metadata in a CSV File</a:t>
            </a:r>
            <a:endParaRPr/>
          </a:p>
        </p:txBody>
      </p:sp>
      <p:sp>
        <p:nvSpPr>
          <p:cNvPr id="309" name="Shape 309"/>
          <p:cNvSpPr/>
          <p:nvPr/>
        </p:nvSpPr>
        <p:spPr>
          <a:xfrm>
            <a:off x="8077200" y="1219200"/>
            <a:ext cx="655344" cy="379782"/>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10" name="Shape 310"/>
          <p:cNvSpPr/>
          <p:nvPr/>
        </p:nvSpPr>
        <p:spPr>
          <a:xfrm>
            <a:off x="339100" y="3982300"/>
            <a:ext cx="1104900" cy="609600"/>
          </a:xfrm>
          <a:prstGeom prst="flowChartPredefinedProcess">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CSV Metadata</a:t>
            </a:r>
            <a:endParaRPr sz="900"/>
          </a:p>
        </p:txBody>
      </p:sp>
      <p:cxnSp>
        <p:nvCxnSpPr>
          <p:cNvPr id="311" name="Shape 311"/>
          <p:cNvCxnSpPr>
            <a:stCxn id="290" idx="1"/>
            <a:endCxn id="310" idx="0"/>
          </p:cNvCxnSpPr>
          <p:nvPr/>
        </p:nvCxnSpPr>
        <p:spPr>
          <a:xfrm flipH="1">
            <a:off x="891625" y="2590939"/>
            <a:ext cx="17700" cy="1391400"/>
          </a:xfrm>
          <a:prstGeom prst="straightConnector1">
            <a:avLst/>
          </a:prstGeom>
          <a:noFill/>
          <a:ln cap="flat" cmpd="sng" w="19050">
            <a:solidFill>
              <a:srgbClr val="FF0000"/>
            </a:solidFill>
            <a:prstDash val="dash"/>
            <a:round/>
            <a:headEnd len="med" w="med" type="none"/>
            <a:tailEnd len="med" w="med" type="triangle"/>
          </a:ln>
        </p:spPr>
      </p:cxnSp>
      <p:cxnSp>
        <p:nvCxnSpPr>
          <p:cNvPr id="312" name="Shape 312"/>
          <p:cNvCxnSpPr>
            <a:stCxn id="292" idx="1"/>
            <a:endCxn id="310" idx="0"/>
          </p:cNvCxnSpPr>
          <p:nvPr/>
        </p:nvCxnSpPr>
        <p:spPr>
          <a:xfrm flipH="1">
            <a:off x="891488" y="2590939"/>
            <a:ext cx="1003500" cy="1391400"/>
          </a:xfrm>
          <a:prstGeom prst="straightConnector1">
            <a:avLst/>
          </a:prstGeom>
          <a:noFill/>
          <a:ln cap="flat" cmpd="sng" w="19050">
            <a:solidFill>
              <a:srgbClr val="FF0000"/>
            </a:solidFill>
            <a:prstDash val="dash"/>
            <a:round/>
            <a:headEnd len="med" w="med" type="none"/>
            <a:tailEnd len="med" w="med" type="triangle"/>
          </a:ln>
        </p:spPr>
      </p:cxnSp>
      <p:cxnSp>
        <p:nvCxnSpPr>
          <p:cNvPr id="313" name="Shape 313"/>
          <p:cNvCxnSpPr>
            <a:stCxn id="293" idx="1"/>
          </p:cNvCxnSpPr>
          <p:nvPr/>
        </p:nvCxnSpPr>
        <p:spPr>
          <a:xfrm flipH="1">
            <a:off x="1059053" y="2590939"/>
            <a:ext cx="2001900" cy="1379100"/>
          </a:xfrm>
          <a:prstGeom prst="straightConnector1">
            <a:avLst/>
          </a:prstGeom>
          <a:noFill/>
          <a:ln cap="flat" cmpd="sng" w="19050">
            <a:solidFill>
              <a:srgbClr val="FF0000"/>
            </a:solidFill>
            <a:prstDash val="dash"/>
            <a:round/>
            <a:headEnd len="med" w="med" type="none"/>
            <a:tailEnd len="med" w="med" type="triangle"/>
          </a:ln>
        </p:spPr>
      </p:cxnSp>
      <p:cxnSp>
        <p:nvCxnSpPr>
          <p:cNvPr id="314" name="Shape 314"/>
          <p:cNvCxnSpPr>
            <a:stCxn id="294" idx="1"/>
          </p:cNvCxnSpPr>
          <p:nvPr/>
        </p:nvCxnSpPr>
        <p:spPr>
          <a:xfrm flipH="1">
            <a:off x="1188719" y="2590939"/>
            <a:ext cx="2877300" cy="1409700"/>
          </a:xfrm>
          <a:prstGeom prst="straightConnector1">
            <a:avLst/>
          </a:prstGeom>
          <a:noFill/>
          <a:ln cap="flat" cmpd="sng" w="19050">
            <a:solidFill>
              <a:srgbClr val="FF0000"/>
            </a:solidFill>
            <a:prstDash val="dash"/>
            <a:round/>
            <a:headEnd len="med" w="med" type="none"/>
            <a:tailEnd len="med" w="med" type="triangle"/>
          </a:ln>
        </p:spPr>
      </p:cxnSp>
      <p:sp>
        <p:nvSpPr>
          <p:cNvPr id="315" name="Shape 315"/>
          <p:cNvSpPr txBox="1"/>
          <p:nvPr/>
        </p:nvSpPr>
        <p:spPr>
          <a:xfrm>
            <a:off x="4511050" y="3762700"/>
            <a:ext cx="4062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 this example, metadata is authored for each object in a CSV file. This metadata may or may not match the metadata within the repository.  </a:t>
            </a:r>
            <a:endParaRPr/>
          </a:p>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