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581" r:id="rId3"/>
    <p:sldId id="582" r:id="rId4"/>
    <p:sldId id="592" r:id="rId5"/>
    <p:sldId id="587" r:id="rId6"/>
    <p:sldId id="590" r:id="rId7"/>
    <p:sldId id="593" r:id="rId8"/>
    <p:sldId id="591" r:id="rId9"/>
    <p:sldId id="594" r:id="rId10"/>
    <p:sldId id="583" r:id="rId11"/>
    <p:sldId id="589" r:id="rId12"/>
    <p:sldId id="584" r:id="rId13"/>
    <p:sldId id="596" r:id="rId14"/>
    <p:sldId id="597" r:id="rId15"/>
    <p:sldId id="598" r:id="rId16"/>
    <p:sldId id="595" r:id="rId17"/>
    <p:sldId id="560" r:id="rId18"/>
    <p:sldId id="561" r:id="rId19"/>
    <p:sldId id="570" r:id="rId20"/>
    <p:sldId id="571" r:id="rId21"/>
    <p:sldId id="572" r:id="rId22"/>
    <p:sldId id="573" r:id="rId23"/>
    <p:sldId id="574" r:id="rId24"/>
    <p:sldId id="563" r:id="rId25"/>
    <p:sldId id="567" r:id="rId26"/>
    <p:sldId id="576" r:id="rId27"/>
    <p:sldId id="568" r:id="rId28"/>
    <p:sldId id="5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581"/>
            <p14:sldId id="582"/>
            <p14:sldId id="592"/>
            <p14:sldId id="587"/>
            <p14:sldId id="590"/>
            <p14:sldId id="593"/>
            <p14:sldId id="591"/>
            <p14:sldId id="594"/>
            <p14:sldId id="583"/>
            <p14:sldId id="589"/>
            <p14:sldId id="584"/>
            <p14:sldId id="596"/>
            <p14:sldId id="597"/>
            <p14:sldId id="598"/>
            <p14:sldId id="595"/>
            <p14:sldId id="560"/>
            <p14:sldId id="561"/>
            <p14:sldId id="570"/>
            <p14:sldId id="571"/>
            <p14:sldId id="572"/>
            <p14:sldId id="573"/>
            <p14:sldId id="574"/>
            <p14:sldId id="563"/>
            <p14:sldId id="567"/>
            <p14:sldId id="576"/>
            <p14:sldId id="568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0"/>
    <p:restoredTop sz="73471"/>
  </p:normalViewPr>
  <p:slideViewPr>
    <p:cSldViewPr snapToGrid="0" snapToObjects="1">
      <p:cViewPr>
        <p:scale>
          <a:sx n="63" d="100"/>
          <a:sy n="63" d="100"/>
        </p:scale>
        <p:origin x="5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1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8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7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4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Continuous Models  - Part 2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10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" y="1108435"/>
            <a:ext cx="11381943" cy="52653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1722" y="295321"/>
            <a:ext cx="733014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Geometric Interpretation of </a:t>
            </a:r>
          </a:p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+ LASSO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1882" y="5963309"/>
            <a:ext cx="373507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It is possible that a coefficient can be exactly  ‘zeroed’ out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11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89" y="875110"/>
            <a:ext cx="6554762" cy="5151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551722" y="295321"/>
                <a:ext cx="733014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7463" lvl="0" indent="-17463" algn="ctr">
                  <a:defRPr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Calibrating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solidFill>
                          <a:schemeClr val="bg1">
                            <a:lumMod val="65000"/>
                          </a:schemeClr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m:t>λ</m:t>
                    </m:r>
                    <m:r>
                      <a:rPr lang="en-US" sz="2800" b="0" i="0">
                        <a:solidFill>
                          <a:schemeClr val="bg1">
                            <a:lumMod val="65000"/>
                          </a:schemeClr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using K-folds cross-validation 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22" y="295321"/>
                <a:ext cx="733014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75359" y="3027255"/>
                <a:ext cx="3913475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Select n-number of equally spaced values of log(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)  from some minimum to maximum</a:t>
                </a:r>
              </a:p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Estimate regression error for each lambda using k-folds cross-validation</a:t>
                </a:r>
              </a:p>
              <a:p>
                <a:pPr marL="342900" lvl="0" indent="-342900">
                  <a:buFont typeface="Arial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 that corresponds to the smallest CV error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3027255"/>
                <a:ext cx="3913475" cy="2554545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432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7198" y="1449805"/>
                <a:ext cx="4218962" cy="946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𝑆𝑆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8" y="1449805"/>
                <a:ext cx="4218962" cy="9464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3954688" y="1889746"/>
            <a:ext cx="486534" cy="1381759"/>
          </a:xfrm>
          <a:prstGeom prst="rightBrace">
            <a:avLst>
              <a:gd name="adj1" fmla="val 8333"/>
              <a:gd name="adj2" fmla="val 8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07539"/>
            <a:ext cx="5377591" cy="42263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12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09" y="2107539"/>
            <a:ext cx="5377590" cy="42263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51722" y="466343"/>
            <a:ext cx="733014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Coefficient Paths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0122" y="1805957"/>
            <a:ext cx="4224998" cy="4103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Ridge Regression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1805" y="1831741"/>
            <a:ext cx="4224998" cy="4103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LASSO Regression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1071" y="947280"/>
            <a:ext cx="779145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Due to the type of penalty, the behavior of </a:t>
            </a:r>
            <a:r>
              <a:rPr lang="en-US" sz="2000" smtClean="0">
                <a:solidFill>
                  <a:schemeClr val="bg1">
                    <a:lumMod val="6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each coefficient will differ for each value of lambda.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13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742854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Regularization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[]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757078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Regularization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</a:t>
            </a: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surfacing interpretable parameters from a large pool 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true relationships are not linear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Regularizaiton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Given buildings on a grid, how would you predict whether the green buildings will catch fire?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10</a:t>
            </a: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the visual, we can see spatial clusters of activity. Perhaps there isn’t a grand unifying formula for fires</a:t>
            </a:r>
            <a:r>
              <a:rPr lang="is-I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4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3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50%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3148" y="249147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No buildings caught fire, meaning 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50" y="6317253"/>
            <a:ext cx="60554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8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41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75% chance that </a:t>
            </a:r>
          </a:p>
          <a:p>
            <a:pPr algn="ctr"/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5405" y="2485369"/>
            <a:ext cx="404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caught fire, meaning 25%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3"/>
            <a:ext cx="49978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Which is better if both buildings actually caught fire?: k = 4 or k = 8?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54776" y="2803726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4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4776" y="3731139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8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6629" y="2803726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1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6629" y="3731139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2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6628" y="1972025"/>
            <a:ext cx="4785723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Correctly Predicted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8215" y="2033375"/>
            <a:ext cx="9835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kNNs</a:t>
            </a:r>
            <a:r>
              <a:rPr lang="en-US" sz="36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assume that observations that are closer together are more related. Relatedness can be represented by the k-number of nearest records as measured by distance of variables.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50" y="4341699"/>
            <a:ext cx="4772753" cy="12121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24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567" y="1178851"/>
            <a:ext cx="5027332" cy="2190401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model</a:t>
            </a:r>
          </a:p>
          <a:p>
            <a:pPr marL="801688" indent="-490538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For each observation for a given k</a:t>
            </a:r>
          </a:p>
          <a:p>
            <a:pPr marL="801688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 distance to all other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mean of Y for k-nearest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discrete, calculate proportion Y=1</a:t>
            </a:r>
          </a:p>
          <a:p>
            <a:pPr marL="801688" indent="-490538"/>
            <a:endParaRPr lang="en-US" b="1" dirty="0" smtClean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165" y="4908265"/>
            <a:ext cx="5027332" cy="551194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Repeat process for k to k ≤ 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3464" y="5065218"/>
            <a:ext cx="2101986" cy="75439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Compare error across </a:t>
            </a:r>
            <a:r>
              <a:rPr lang="en-US" b="1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all k’s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" name="Elbow Connector 4"/>
          <p:cNvCxnSpPr>
            <a:stCxn id="3" idx="3"/>
            <a:endCxn id="53" idx="3"/>
          </p:cNvCxnSpPr>
          <p:nvPr/>
        </p:nvCxnSpPr>
        <p:spPr>
          <a:xfrm>
            <a:off x="6103899" y="2274052"/>
            <a:ext cx="29197" cy="1852545"/>
          </a:xfrm>
          <a:prstGeom prst="bentConnector3">
            <a:avLst>
              <a:gd name="adj1" fmla="val 882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1"/>
            <a:endCxn id="20" idx="1"/>
          </p:cNvCxnSpPr>
          <p:nvPr/>
        </p:nvCxnSpPr>
        <p:spPr>
          <a:xfrm rot="10800000" flipV="1">
            <a:off x="1091166" y="4126596"/>
            <a:ext cx="14599" cy="1057265"/>
          </a:xfrm>
          <a:prstGeom prst="bentConnector3">
            <a:avLst>
              <a:gd name="adj1" fmla="val 166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2" idx="1"/>
          </p:cNvCxnSpPr>
          <p:nvPr/>
        </p:nvCxnSpPr>
        <p:spPr>
          <a:xfrm rot="5400000" flipH="1" flipV="1">
            <a:off x="5400626" y="3646621"/>
            <a:ext cx="17042" cy="3608633"/>
          </a:xfrm>
          <a:prstGeom prst="bentConnector4">
            <a:avLst>
              <a:gd name="adj1" fmla="val -1341392"/>
              <a:gd name="adj2" fmla="val 8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773373" y="2515042"/>
            <a:ext cx="2909944" cy="148064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If Error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is acceptable?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22" idx="0"/>
            <a:endCxn id="32" idx="2"/>
          </p:cNvCxnSpPr>
          <p:nvPr/>
        </p:nvCxnSpPr>
        <p:spPr>
          <a:xfrm rot="5400000" flipH="1" flipV="1">
            <a:off x="8211636" y="4048509"/>
            <a:ext cx="1069531" cy="963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3"/>
            <a:endCxn id="44" idx="2"/>
          </p:cNvCxnSpPr>
          <p:nvPr/>
        </p:nvCxnSpPr>
        <p:spPr>
          <a:xfrm flipV="1">
            <a:off x="10683317" y="2037729"/>
            <a:ext cx="392567" cy="121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36917" y="1486521"/>
            <a:ext cx="1277934" cy="55120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Done!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38314" y="385431"/>
            <a:ext cx="1703838" cy="551208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Start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6285" y="2740741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436917" y="2637222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Y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5764" y="3606914"/>
            <a:ext cx="5027332" cy="103936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Predict and calculate error based on validation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RMSE or MAPE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discrete, calculate AUC or ROC</a:t>
            </a:r>
          </a:p>
          <a:p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3" name="Elbow Connector 62"/>
          <p:cNvCxnSpPr>
            <a:stCxn id="20" idx="2"/>
            <a:endCxn id="3" idx="1"/>
          </p:cNvCxnSpPr>
          <p:nvPr/>
        </p:nvCxnSpPr>
        <p:spPr>
          <a:xfrm rot="5400000" flipH="1">
            <a:off x="747995" y="2602624"/>
            <a:ext cx="3185407" cy="2528264"/>
          </a:xfrm>
          <a:prstGeom prst="bentConnector4">
            <a:avLst>
              <a:gd name="adj1" fmla="val -7176"/>
              <a:gd name="adj2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2"/>
            <a:endCxn id="3" idx="0"/>
          </p:cNvCxnSpPr>
          <p:nvPr/>
        </p:nvCxnSpPr>
        <p:spPr>
          <a:xfrm rot="5400000">
            <a:off x="3469127" y="1057745"/>
            <a:ext cx="2422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2" idx="1"/>
            <a:endCxn id="64" idx="3"/>
          </p:cNvCxnSpPr>
          <p:nvPr/>
        </p:nvCxnSpPr>
        <p:spPr>
          <a:xfrm rot="10800000">
            <a:off x="4442153" y="661035"/>
            <a:ext cx="3331221" cy="2594330"/>
          </a:xfrm>
          <a:prstGeom prst="bentConnector3">
            <a:avLst>
              <a:gd name="adj1" fmla="val 31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need to be scaled similarly.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have equal weight.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Uncommon assumption: While KNN is a non-parametric method, high collinearity should be kept to a minimum such that redundant variation is not disproportionately represented.</a:t>
            </a: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low dimensional data (few variables)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when no theory exists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imputation of missing values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for high dimensional data as each observation needs to be processed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data contains both discrete and continuous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you want an interpretation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3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17501"/>
            <a:ext cx="515448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typical notation for estimating coefficients in a linear regression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38700" y="4159624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X</a:t>
            </a:r>
          </a:p>
        </p:txBody>
      </p:sp>
      <p:sp>
        <p:nvSpPr>
          <p:cNvPr id="59" name="Right Brace 58"/>
          <p:cNvSpPr/>
          <p:nvPr/>
        </p:nvSpPr>
        <p:spPr>
          <a:xfrm rot="5400000">
            <a:off x="5438182" y="3218863"/>
            <a:ext cx="273487" cy="1472453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 rot="5400000">
            <a:off x="5552654" y="4411307"/>
            <a:ext cx="268658" cy="169657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62815" y="5406194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smtClean="0"/>
              <a:t>Inverse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ight Brace 62"/>
          <p:cNvSpPr/>
          <p:nvPr/>
        </p:nvSpPr>
        <p:spPr>
          <a:xfrm rot="5400000">
            <a:off x="6953995" y="3529477"/>
            <a:ext cx="317974" cy="942319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76755" y="4163525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</a:t>
            </a:r>
            <a:r>
              <a:rPr lang="en-US" sz="1800" dirty="0" smtClean="0"/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4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781" y="1717501"/>
            <a:ext cx="51544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 &gt; 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??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9" name="Right Brace 58"/>
          <p:cNvSpPr/>
          <p:nvPr/>
        </p:nvSpPr>
        <p:spPr>
          <a:xfrm rot="5400000">
            <a:off x="5537562" y="3119482"/>
            <a:ext cx="347254" cy="174498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9790" y="4277665"/>
            <a:ext cx="297733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 smtClean="0"/>
              <a:t>Unlikely to have an invertible solution (a ’singular matrix’. Even as k approaches n, we run the risk of having overly sensitive estimates.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4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0961" y="4356560"/>
            <a:ext cx="51544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7480" y="4088877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X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5557950" y="3296320"/>
            <a:ext cx="231176" cy="1275230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6282743" y="3681218"/>
            <a:ext cx="280932" cy="3169023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33706" y="5443727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smtClean="0"/>
              <a:t>Inverse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5" y="3062328"/>
                <a:ext cx="4807523" cy="615553"/>
              </a:xfrm>
              <a:prstGeom prst="rect">
                <a:avLst/>
              </a:prstGeom>
              <a:blipFill rotWithShape="0">
                <a:blip r:embed="rId3"/>
                <a:stretch>
                  <a:fillRect r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31589" y="4107643"/>
            <a:ext cx="14724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 smtClean="0"/>
              <a:t>Bias Term</a:t>
            </a:r>
            <a:endParaRPr lang="en-US" sz="1800" dirty="0"/>
          </a:p>
        </p:txBody>
      </p:sp>
      <p:sp>
        <p:nvSpPr>
          <p:cNvPr id="30" name="Right Brace 29"/>
          <p:cNvSpPr/>
          <p:nvPr/>
        </p:nvSpPr>
        <p:spPr>
          <a:xfrm rot="5400000">
            <a:off x="6875384" y="3388585"/>
            <a:ext cx="184865" cy="1089215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5400000">
            <a:off x="8261724" y="3471832"/>
            <a:ext cx="317974" cy="942319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704042" y="4125727"/>
            <a:ext cx="14724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17463" lvl="0" indent="-17463" algn="ctr">
              <a:defRPr sz="240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sz="1800" dirty="0"/>
              <a:t>Transpose of X multiplied by </a:t>
            </a:r>
            <a:r>
              <a:rPr lang="en-US" sz="1800" dirty="0" smtClean="0"/>
              <a:t>Y</a:t>
            </a:r>
            <a:endParaRPr lang="en-US" sz="1800" dirty="0"/>
          </a:p>
        </p:txBody>
      </p:sp>
      <p:sp>
        <p:nvSpPr>
          <p:cNvPr id="34" name="Rectangle 33"/>
          <p:cNvSpPr/>
          <p:nvPr/>
        </p:nvSpPr>
        <p:spPr>
          <a:xfrm>
            <a:off x="2747596" y="1497077"/>
            <a:ext cx="735122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 in regression reduces noisy coefficients 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cuts the slack.</a:t>
            </a:r>
          </a:p>
          <a:p>
            <a:pPr marL="17463" lvl="0" indent="-17463" algn="ctr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dd a bias term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 the form of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constant times an identity matrix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3330" y="653725"/>
            <a:ext cx="733014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bias term essentially equates to a constraint on the Total Sum of Squares: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11064" y="1804353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1804353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653330" y="3263731"/>
            <a:ext cx="73301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1064" y="3925883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3925883"/>
                <a:ext cx="6570806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94453" y="3978655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453" y="3978655"/>
                <a:ext cx="1589025" cy="9988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804837" y="4280817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4453" y="5195656"/>
            <a:ext cx="322279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Where c is a constant that is typically is identified through cross validation.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3330" y="572958"/>
            <a:ext cx="733014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is this really saying?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00873" y="1368552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73" y="1368552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94453" y="1361376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453" y="1361376"/>
                <a:ext cx="1589025" cy="998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804837" y="166353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30672" y="2902914"/>
            <a:ext cx="322279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9642070" y="2476756"/>
            <a:ext cx="2021609" cy="10581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317"/>
              <a:gd name="adj6" fmla="val -2641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Ok, team. We have to do more with less.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5781469" y="3280130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9921"/>
              <a:gd name="adj6" fmla="val -2765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Yes’m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9642070" y="3705000"/>
            <a:ext cx="2021609" cy="733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931"/>
              <a:gd name="adj6" fmla="val -2842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do we do if c = 0.9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5764731" y="4071524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Not bad! 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9" name="Line Callout 2 18"/>
          <p:cNvSpPr/>
          <p:nvPr/>
        </p:nvSpPr>
        <p:spPr>
          <a:xfrm>
            <a:off x="9642070" y="4671074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about c = 0.7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Line Callout 2 19"/>
          <p:cNvSpPr/>
          <p:nvPr/>
        </p:nvSpPr>
        <p:spPr>
          <a:xfrm>
            <a:off x="5764731" y="4935095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9642070" y="5376570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about c = 0.6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5764731" y="5807622"/>
            <a:ext cx="2528113" cy="509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396"/>
              <a:gd name="adj6" fmla="val -288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Worse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9642070" y="6141900"/>
            <a:ext cx="2021609" cy="528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858"/>
              <a:gd name="adj6" fmla="val -2942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Ok, c = 0.7 it is.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8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1722" y="984346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Various types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 regularization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1064" y="1758935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4" y="1758935"/>
                <a:ext cx="6570806" cy="105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043170" y="1831692"/>
                <a:ext cx="1589025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1831692"/>
                <a:ext cx="1589025" cy="998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55162" y="2113869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321" y="1916901"/>
            <a:ext cx="238500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Regression</a:t>
            </a:r>
          </a:p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Hoerl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and Kennard (1970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951" y="3070433"/>
            <a:ext cx="2551372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Least Absolute Shrinkage + </a:t>
            </a: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Selection Operator (LASSO)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17463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Tibshirani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1996)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09456" y="3165504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56" y="3165504"/>
                <a:ext cx="6570806" cy="10516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043170" y="3219617"/>
                <a:ext cx="1469377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3219617"/>
                <a:ext cx="1469377" cy="9988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453554" y="352043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839518"/>
            <a:ext cx="291332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Elastic Net Regression</a:t>
            </a:r>
          </a:p>
          <a:p>
            <a:pPr marL="17463" lvl="0" indent="-17463" algn="r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(Hybrid of Ridge and LASSO </a:t>
            </a:r>
            <a:r>
              <a:rPr lang="mr-IN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Zou + Hastie (2005))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09456" y="4611494"/>
                <a:ext cx="6570806" cy="105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56" y="4611494"/>
                <a:ext cx="6570806" cy="10516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043170" y="4684251"/>
                <a:ext cx="3594382" cy="99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mr-IN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∝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charset="0"/>
                                </a:rPr>
                                <m:t>+ 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70" y="4684251"/>
                <a:ext cx="3594382" cy="9988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453554" y="4966428"/>
            <a:ext cx="148800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subject to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9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1722" y="647638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Various types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 regularization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321" y="1916901"/>
            <a:ext cx="238500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Ridge Regression</a:t>
            </a:r>
          </a:p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Hoerl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and Kennard (1970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951" y="3070433"/>
            <a:ext cx="2551372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Least Absolute Shrinkage + </a:t>
            </a: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Selection Operator (LASSO)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17463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Tibshirani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1996)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839518"/>
            <a:ext cx="291332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Elastic Net Regression</a:t>
            </a:r>
          </a:p>
          <a:p>
            <a:pPr marL="17463" lvl="0" indent="-17463" algn="r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(Hybrid of Ridge and LASSO </a:t>
            </a:r>
            <a:r>
              <a:rPr lang="mr-IN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Zou + Hastie (2005))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41644" y="1919667"/>
            <a:ext cx="23850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L2-norm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5274" y="3070433"/>
            <a:ext cx="255137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L-1 norm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4839518"/>
            <a:ext cx="216904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Weighted average of L1- and L2- norms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4122" y="674279"/>
            <a:ext cx="73301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ctr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Details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1950" y="1384813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Methods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5273" y="1374080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Mathematical Driver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962421"/>
            <a:ext cx="91019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1784923"/>
            <a:ext cx="12618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4701649"/>
            <a:ext cx="92682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8596" y="1358172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Usage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4966" y="1885041"/>
            <a:ext cx="238500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 &gt; n, but unable to conduct variable selection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88596" y="3035807"/>
            <a:ext cx="255137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 &gt; n, but also conduct variable selection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70922" y="4804892"/>
            <a:ext cx="216904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Borrow properties from each LASSO and Ridge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01919" y="1371440"/>
            <a:ext cx="2551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Comments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88610" y="1919667"/>
            <a:ext cx="238500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Value of lambda needs to be optimized by conducting a grid search via cross-validation.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84246" y="4803787"/>
            <a:ext cx="216904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 algn="r"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31268</TotalTime>
  <Words>1580</Words>
  <Application>Microsoft Macintosh PowerPoint</Application>
  <PresentationFormat>Widescreen</PresentationFormat>
  <Paragraphs>344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Avenir Book</vt:lpstr>
      <vt:lpstr>Calibri</vt:lpstr>
      <vt:lpstr>Calibri Light</vt:lpstr>
      <vt:lpstr>Cambria Math</vt:lpstr>
      <vt:lpstr>Helvetica Neue Light</vt:lpstr>
      <vt:lpstr>Helvetica Neue Thin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366</cp:revision>
  <cp:lastPrinted>2017-02-27T20:50:09Z</cp:lastPrinted>
  <dcterms:created xsi:type="dcterms:W3CDTF">2017-01-08T03:44:27Z</dcterms:created>
  <dcterms:modified xsi:type="dcterms:W3CDTF">2018-01-21T04:40:27Z</dcterms:modified>
</cp:coreProperties>
</file>