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581" r:id="rId3"/>
    <p:sldId id="560" r:id="rId4"/>
    <p:sldId id="561" r:id="rId5"/>
    <p:sldId id="570" r:id="rId6"/>
    <p:sldId id="571" r:id="rId7"/>
    <p:sldId id="572" r:id="rId8"/>
    <p:sldId id="573" r:id="rId9"/>
    <p:sldId id="574" r:id="rId10"/>
    <p:sldId id="563" r:id="rId11"/>
    <p:sldId id="567" r:id="rId12"/>
    <p:sldId id="576" r:id="rId13"/>
    <p:sldId id="568" r:id="rId14"/>
    <p:sldId id="5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09F6E3-3C49-F640-9968-903843ED0966}">
          <p14:sldIdLst>
            <p14:sldId id="256"/>
            <p14:sldId id="581"/>
            <p14:sldId id="560"/>
            <p14:sldId id="561"/>
            <p14:sldId id="570"/>
            <p14:sldId id="571"/>
            <p14:sldId id="572"/>
            <p14:sldId id="573"/>
            <p14:sldId id="574"/>
            <p14:sldId id="563"/>
            <p14:sldId id="567"/>
            <p14:sldId id="576"/>
            <p14:sldId id="568"/>
            <p14:sldId id="58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53"/>
    <p:restoredTop sz="73333"/>
  </p:normalViewPr>
  <p:slideViewPr>
    <p:cSldViewPr snapToGrid="0" snapToObjects="1">
      <p:cViewPr>
        <p:scale>
          <a:sx n="57" d="100"/>
          <a:sy n="57" d="100"/>
        </p:scale>
        <p:origin x="-2304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7C98-52D9-9D49-A4E0-A36F13E19F7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C819-D28F-B94F-A780-55E4287C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7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28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47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C819-D28F-B94F-A780-55E4287C1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5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9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3CA2-0BB0-B649-A9F8-D66E4291C7D9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ADF2-A395-8242-9697-D2989F7B65A9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2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ADC2-C45F-D045-8886-0B262120C175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BD50-0439-7F48-8AEA-76B395A0E4C9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C6F3-CEC4-EF4D-89AA-B32CB6F95133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4230-1B89-8F4A-8BAA-6B15473F7992}" type="datetime1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362-FEB8-A347-ACF9-C5B9E463437E}" type="datetime1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E1E1-2838-E648-B599-CED978C58D57}" type="datetime1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782A-D590-0942-B988-AA86E3207685}" type="datetime1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1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F516-BBBE-1345-9C48-A2A1202B5221}" type="datetime1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7E6E-F1FB-1040-9727-8E1114EC23FC}" type="datetime1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C152-CA6F-FE47-BC89-E0C4C804A194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4109-7BBC-ED48-834E-F2794D82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870077"/>
            <a:ext cx="12456160" cy="22159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/>
            <a:endParaRPr lang="en-US" sz="1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0882" y="4070132"/>
            <a:ext cx="934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Lecture </a:t>
            </a:r>
            <a:r>
              <a:rPr lang="en-US" sz="3600" b="1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6</a:t>
            </a:r>
            <a:r>
              <a:rPr lang="en-US" sz="3600" b="1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: Continuous Models  - Part 2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Policy</a:t>
            </a:r>
          </a:p>
          <a:p>
            <a:endParaRPr lang="en-US" sz="20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Jeff Chen</a:t>
            </a:r>
            <a:endParaRPr lang="en-US" sz="20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4155857"/>
            <a:ext cx="1644432" cy="16444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b="1" smtClean="0"/>
              <a:t>10</a:t>
            </a:fld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Process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6567" y="1178851"/>
            <a:ext cx="5027332" cy="2190401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Training model</a:t>
            </a:r>
          </a:p>
          <a:p>
            <a:pPr marL="801688" indent="-490538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For each observation for a given k</a:t>
            </a:r>
          </a:p>
          <a:p>
            <a:pPr marL="801688" indent="-490538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Calculate distance to all other records</a:t>
            </a:r>
          </a:p>
          <a:p>
            <a:pPr marL="1258888" lvl="1" indent="-490538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If continuous, calculate mean of Y for k-nearest records</a:t>
            </a:r>
          </a:p>
          <a:p>
            <a:pPr marL="1258888" lvl="1" indent="-490538">
              <a:buFont typeface="Arial" charset="0"/>
              <a:buChar char="•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If discrete, calculate proportion Y=1</a:t>
            </a:r>
          </a:p>
          <a:p>
            <a:pPr marL="801688" indent="-490538"/>
            <a:endParaRPr lang="en-US" b="1" dirty="0" smtClean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1165" y="4908265"/>
            <a:ext cx="5027332" cy="551194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Repeat process for k to k ≤ n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13464" y="5065218"/>
            <a:ext cx="2101986" cy="754397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Compare error across </a:t>
            </a:r>
            <a:r>
              <a:rPr lang="en-US" b="1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all k’s</a:t>
            </a:r>
            <a:endParaRPr lang="en-US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" name="Elbow Connector 4"/>
          <p:cNvCxnSpPr>
            <a:stCxn id="3" idx="3"/>
            <a:endCxn id="53" idx="3"/>
          </p:cNvCxnSpPr>
          <p:nvPr/>
        </p:nvCxnSpPr>
        <p:spPr>
          <a:xfrm>
            <a:off x="6103899" y="2274052"/>
            <a:ext cx="29197" cy="1852545"/>
          </a:xfrm>
          <a:prstGeom prst="bentConnector3">
            <a:avLst>
              <a:gd name="adj1" fmla="val 882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3" idx="1"/>
            <a:endCxn id="20" idx="1"/>
          </p:cNvCxnSpPr>
          <p:nvPr/>
        </p:nvCxnSpPr>
        <p:spPr>
          <a:xfrm rot="10800000" flipV="1">
            <a:off x="1091166" y="4126596"/>
            <a:ext cx="14599" cy="1057265"/>
          </a:xfrm>
          <a:prstGeom prst="bentConnector3">
            <a:avLst>
              <a:gd name="adj1" fmla="val 1665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2"/>
            <a:endCxn id="22" idx="1"/>
          </p:cNvCxnSpPr>
          <p:nvPr/>
        </p:nvCxnSpPr>
        <p:spPr>
          <a:xfrm rot="5400000" flipH="1" flipV="1">
            <a:off x="5400626" y="3646621"/>
            <a:ext cx="17042" cy="3608633"/>
          </a:xfrm>
          <a:prstGeom prst="bentConnector4">
            <a:avLst>
              <a:gd name="adj1" fmla="val -1341392"/>
              <a:gd name="adj2" fmla="val 84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7773373" y="2515042"/>
            <a:ext cx="2909944" cy="1480645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If Error </a:t>
            </a:r>
            <a:r>
              <a:rPr lang="en-US" b="1" smtClean="0">
                <a:latin typeface="Avenir Book" charset="0"/>
                <a:ea typeface="Avenir Book" charset="0"/>
                <a:cs typeface="Avenir Book" charset="0"/>
              </a:rPr>
              <a:t>is acceptable?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3" name="Elbow Connector 32"/>
          <p:cNvCxnSpPr>
            <a:stCxn id="22" idx="0"/>
            <a:endCxn id="32" idx="2"/>
          </p:cNvCxnSpPr>
          <p:nvPr/>
        </p:nvCxnSpPr>
        <p:spPr>
          <a:xfrm rot="5400000" flipH="1" flipV="1">
            <a:off x="8211636" y="4048509"/>
            <a:ext cx="1069531" cy="963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2" idx="3"/>
            <a:endCxn id="44" idx="2"/>
          </p:cNvCxnSpPr>
          <p:nvPr/>
        </p:nvCxnSpPr>
        <p:spPr>
          <a:xfrm flipV="1">
            <a:off x="10683317" y="2037729"/>
            <a:ext cx="392567" cy="1217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436917" y="1486521"/>
            <a:ext cx="1277934" cy="551208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Done!</a:t>
            </a:r>
            <a:endParaRPr lang="en-US" sz="2000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38314" y="385431"/>
            <a:ext cx="1703838" cy="551208"/>
          </a:xfrm>
          <a:prstGeom prst="rect">
            <a:avLst/>
          </a:prstGeom>
          <a:solidFill>
            <a:schemeClr val="accent6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Start</a:t>
            </a:r>
            <a:endParaRPr lang="en-US" sz="2000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66285" y="2740741"/>
            <a:ext cx="782532" cy="7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436917" y="2637222"/>
            <a:ext cx="782532" cy="7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Y</a:t>
            </a:r>
            <a:endParaRPr lang="en-US" sz="24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05764" y="3606914"/>
            <a:ext cx="5027332" cy="1039366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Predict and calculate error based on validation</a:t>
            </a:r>
            <a:endParaRPr lang="en-US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If continuous, calculate RMSE or MAPE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If discrete, calculate AUC or ROC</a:t>
            </a:r>
          </a:p>
          <a:p>
            <a:endParaRPr lang="en-US" b="1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63" name="Elbow Connector 62"/>
          <p:cNvCxnSpPr>
            <a:stCxn id="20" idx="2"/>
            <a:endCxn id="3" idx="1"/>
          </p:cNvCxnSpPr>
          <p:nvPr/>
        </p:nvCxnSpPr>
        <p:spPr>
          <a:xfrm rot="5400000" flipH="1">
            <a:off x="747995" y="2602624"/>
            <a:ext cx="3185407" cy="2528264"/>
          </a:xfrm>
          <a:prstGeom prst="bentConnector4">
            <a:avLst>
              <a:gd name="adj1" fmla="val -7176"/>
              <a:gd name="adj2" fmla="val 114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2"/>
            <a:endCxn id="3" idx="0"/>
          </p:cNvCxnSpPr>
          <p:nvPr/>
        </p:nvCxnSpPr>
        <p:spPr>
          <a:xfrm rot="5400000">
            <a:off x="3469127" y="1057745"/>
            <a:ext cx="24221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2" idx="1"/>
            <a:endCxn id="64" idx="3"/>
          </p:cNvCxnSpPr>
          <p:nvPr/>
        </p:nvCxnSpPr>
        <p:spPr>
          <a:xfrm rot="10800000">
            <a:off x="4442153" y="661035"/>
            <a:ext cx="3331221" cy="2594330"/>
          </a:xfrm>
          <a:prstGeom prst="bentConnector3">
            <a:avLst>
              <a:gd name="adj1" fmla="val 31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641660" y="622902"/>
            <a:ext cx="5436684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KNN Assumptions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8216" y="1761917"/>
            <a:ext cx="108835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All input features need to be scaled similarly.</a:t>
            </a:r>
          </a:p>
          <a:p>
            <a:pPr marL="571500" indent="-571500"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All input features have equal weight.</a:t>
            </a:r>
          </a:p>
          <a:p>
            <a:pPr marL="571500" indent="-571500">
              <a:buFont typeface="Arial" charset="0"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Uncommon assumption: While KNN is a non-parametric method, high collinearity should be kept to a minimum such that redundant variation is not disproportionately represented.</a:t>
            </a:r>
          </a:p>
          <a:p>
            <a:pPr marL="571500" indent="-571500">
              <a:buFont typeface="Arial" charset="0"/>
              <a:buChar char="•"/>
              <a:defRPr/>
            </a:pP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641660" y="622902"/>
            <a:ext cx="5436684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KNN Good/Bad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8215" y="1526718"/>
            <a:ext cx="11143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for low dimensional data (few variables)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for when no theory exists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Good for imputation of missing values</a:t>
            </a:r>
          </a:p>
          <a:p>
            <a:pPr marL="571500" indent="-571500">
              <a:buFont typeface="+mj-lt"/>
              <a:buAutoNum type="romanLcPeriod"/>
              <a:defRPr/>
            </a:pPr>
            <a:endParaRPr lang="en-US" sz="3200" dirty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for high dimensional data as each observation needs to be processed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if data contains both discrete and continuous</a:t>
            </a:r>
          </a:p>
          <a:p>
            <a:pPr marL="571500" indent="-571500">
              <a:buFont typeface="+mj-lt"/>
              <a:buAutoNum type="romanLcPeriod"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Bad if you want an interpretation</a:t>
            </a:r>
          </a:p>
          <a:p>
            <a:pPr marL="571500" indent="-571500">
              <a:buFont typeface="+mj-lt"/>
              <a:buAutoNum type="romanLcPeriod"/>
              <a:defRPr/>
            </a:pP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76918" y="3522219"/>
            <a:ext cx="5436684" cy="70788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Coded example</a:t>
            </a:r>
            <a:endParaRPr lang="en-US" sz="3600" dirty="0" smtClean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4482"/>
            <a:ext cx="302895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Roadmap</a:t>
            </a:r>
            <a:endParaRPr lang="en-US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82" y="1886823"/>
            <a:ext cx="9226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Motivation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Regularization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KNN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Homework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53" y="635424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Policy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4482"/>
            <a:ext cx="302895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Roadmap</a:t>
            </a:r>
            <a:endParaRPr lang="en-US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82" y="1886823"/>
            <a:ext cx="9226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Motivation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Regularization</a:t>
            </a:r>
            <a:endParaRPr lang="en-US" sz="36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KNN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Homework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53" y="635424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Policy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4482"/>
            <a:ext cx="3028950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4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Roadmap</a:t>
            </a:r>
            <a:endParaRPr lang="en-US" sz="28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82" y="1886823"/>
            <a:ext cx="9226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Motivation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2"/>
                </a:solidFill>
                <a:latin typeface="Avenir Book" charset="0"/>
                <a:ea typeface="Avenir Book" charset="0"/>
                <a:cs typeface="Avenir Book" charset="0"/>
              </a:rPr>
              <a:t>KNN</a:t>
            </a:r>
            <a:endParaRPr lang="en-US" sz="3600" dirty="0">
              <a:solidFill>
                <a:schemeClr val="tx2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Homework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109-7BBC-ED48-834E-F2794D8279DA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753" y="6354246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Intro to Data Science for Public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Policy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161347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 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161347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1613474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1613474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161347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214782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Content Placeholder 9"/>
          <p:cNvSpPr txBox="1">
            <a:spLocks/>
          </p:cNvSpPr>
          <p:nvPr/>
        </p:nvSpPr>
        <p:spPr>
          <a:xfrm>
            <a:off x="3214782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3214782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Content Placeholder 9"/>
          <p:cNvSpPr txBox="1">
            <a:spLocks/>
          </p:cNvSpPr>
          <p:nvPr/>
        </p:nvSpPr>
        <p:spPr>
          <a:xfrm>
            <a:off x="4816090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Content Placeholder 9"/>
          <p:cNvSpPr txBox="1">
            <a:spLocks/>
          </p:cNvSpPr>
          <p:nvPr/>
        </p:nvSpPr>
        <p:spPr>
          <a:xfrm>
            <a:off x="4816090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Content Placeholder 9"/>
          <p:cNvSpPr txBox="1">
            <a:spLocks/>
          </p:cNvSpPr>
          <p:nvPr/>
        </p:nvSpPr>
        <p:spPr>
          <a:xfrm>
            <a:off x="4816090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816090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4816090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6417398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Content Placeholder 9"/>
          <p:cNvSpPr txBox="1">
            <a:spLocks/>
          </p:cNvSpPr>
          <p:nvPr/>
        </p:nvSpPr>
        <p:spPr>
          <a:xfrm>
            <a:off x="6417398" y="165252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19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Content Placeholder 9"/>
          <p:cNvSpPr txBox="1">
            <a:spLocks/>
          </p:cNvSpPr>
          <p:nvPr/>
        </p:nvSpPr>
        <p:spPr>
          <a:xfrm>
            <a:off x="6417398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Content Placeholder 9"/>
          <p:cNvSpPr txBox="1">
            <a:spLocks/>
          </p:cNvSpPr>
          <p:nvPr/>
        </p:nvSpPr>
        <p:spPr>
          <a:xfrm>
            <a:off x="6417398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Content Placeholder 9"/>
          <p:cNvSpPr txBox="1">
            <a:spLocks/>
          </p:cNvSpPr>
          <p:nvPr/>
        </p:nvSpPr>
        <p:spPr>
          <a:xfrm>
            <a:off x="6417398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7875573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7875573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Content Placeholder 9"/>
          <p:cNvSpPr txBox="1">
            <a:spLocks/>
          </p:cNvSpPr>
          <p:nvPr/>
        </p:nvSpPr>
        <p:spPr>
          <a:xfrm>
            <a:off x="7875573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Content Placeholder 9"/>
          <p:cNvSpPr txBox="1">
            <a:spLocks/>
          </p:cNvSpPr>
          <p:nvPr/>
        </p:nvSpPr>
        <p:spPr>
          <a:xfrm>
            <a:off x="962001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Content Placeholder 9"/>
          <p:cNvSpPr txBox="1">
            <a:spLocks/>
          </p:cNvSpPr>
          <p:nvPr/>
        </p:nvSpPr>
        <p:spPr>
          <a:xfrm>
            <a:off x="962001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0" name="Content Placeholder 9"/>
          <p:cNvSpPr txBox="1">
            <a:spLocks/>
          </p:cNvSpPr>
          <p:nvPr/>
        </p:nvSpPr>
        <p:spPr>
          <a:xfrm>
            <a:off x="9620014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2" name="Content Placeholder 9"/>
          <p:cNvSpPr txBox="1">
            <a:spLocks/>
          </p:cNvSpPr>
          <p:nvPr/>
        </p:nvSpPr>
        <p:spPr>
          <a:xfrm>
            <a:off x="9620014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34</a:t>
            </a:r>
          </a:p>
        </p:txBody>
      </p:sp>
      <p:sp>
        <p:nvSpPr>
          <p:cNvPr id="43" name="Content Placeholder 9"/>
          <p:cNvSpPr txBox="1">
            <a:spLocks/>
          </p:cNvSpPr>
          <p:nvPr/>
        </p:nvSpPr>
        <p:spPr>
          <a:xfrm>
            <a:off x="962001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Given buildings on a grid, how would you predict whether the green buildings will catch fire?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161347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 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161347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1613474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1613474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161347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214782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Content Placeholder 9"/>
          <p:cNvSpPr txBox="1">
            <a:spLocks/>
          </p:cNvSpPr>
          <p:nvPr/>
        </p:nvSpPr>
        <p:spPr>
          <a:xfrm>
            <a:off x="3214782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10</a:t>
            </a:r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3214782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Content Placeholder 9"/>
          <p:cNvSpPr txBox="1">
            <a:spLocks/>
          </p:cNvSpPr>
          <p:nvPr/>
        </p:nvSpPr>
        <p:spPr>
          <a:xfrm>
            <a:off x="4816090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Content Placeholder 9"/>
          <p:cNvSpPr txBox="1">
            <a:spLocks/>
          </p:cNvSpPr>
          <p:nvPr/>
        </p:nvSpPr>
        <p:spPr>
          <a:xfrm>
            <a:off x="4816090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Content Placeholder 9"/>
          <p:cNvSpPr txBox="1">
            <a:spLocks/>
          </p:cNvSpPr>
          <p:nvPr/>
        </p:nvSpPr>
        <p:spPr>
          <a:xfrm>
            <a:off x="4816090" y="4698978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4816090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4816090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6417398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Content Placeholder 9"/>
          <p:cNvSpPr txBox="1">
            <a:spLocks/>
          </p:cNvSpPr>
          <p:nvPr/>
        </p:nvSpPr>
        <p:spPr>
          <a:xfrm>
            <a:off x="6417398" y="165252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19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Content Placeholder 9"/>
          <p:cNvSpPr txBox="1">
            <a:spLocks/>
          </p:cNvSpPr>
          <p:nvPr/>
        </p:nvSpPr>
        <p:spPr>
          <a:xfrm>
            <a:off x="6417398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Content Placeholder 9"/>
          <p:cNvSpPr txBox="1">
            <a:spLocks/>
          </p:cNvSpPr>
          <p:nvPr/>
        </p:nvSpPr>
        <p:spPr>
          <a:xfrm>
            <a:off x="6417398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Content Placeholder 9"/>
          <p:cNvSpPr txBox="1">
            <a:spLocks/>
          </p:cNvSpPr>
          <p:nvPr/>
        </p:nvSpPr>
        <p:spPr>
          <a:xfrm>
            <a:off x="6417398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7875573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7875573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Content Placeholder 9"/>
          <p:cNvSpPr txBox="1">
            <a:spLocks/>
          </p:cNvSpPr>
          <p:nvPr/>
        </p:nvSpPr>
        <p:spPr>
          <a:xfrm>
            <a:off x="7875573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27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Content Placeholder 9"/>
          <p:cNvSpPr txBox="1">
            <a:spLocks/>
          </p:cNvSpPr>
          <p:nvPr/>
        </p:nvSpPr>
        <p:spPr>
          <a:xfrm>
            <a:off x="962001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Content Placeholder 9"/>
          <p:cNvSpPr txBox="1">
            <a:spLocks/>
          </p:cNvSpPr>
          <p:nvPr/>
        </p:nvSpPr>
        <p:spPr>
          <a:xfrm>
            <a:off x="9620014" y="165252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0" name="Content Placeholder 9"/>
          <p:cNvSpPr txBox="1">
            <a:spLocks/>
          </p:cNvSpPr>
          <p:nvPr/>
        </p:nvSpPr>
        <p:spPr>
          <a:xfrm>
            <a:off x="9620014" y="321916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2" name="Content Placeholder 9"/>
          <p:cNvSpPr txBox="1">
            <a:spLocks/>
          </p:cNvSpPr>
          <p:nvPr/>
        </p:nvSpPr>
        <p:spPr>
          <a:xfrm>
            <a:off x="9620014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34</a:t>
            </a:r>
          </a:p>
        </p:txBody>
      </p:sp>
      <p:sp>
        <p:nvSpPr>
          <p:cNvPr id="43" name="Content Placeholder 9"/>
          <p:cNvSpPr txBox="1">
            <a:spLocks/>
          </p:cNvSpPr>
          <p:nvPr/>
        </p:nvSpPr>
        <p:spPr>
          <a:xfrm>
            <a:off x="962001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From the visual, we can see spatial clusters of activity. Perhaps there isn’t a grand unifying formula for fires</a:t>
            </a:r>
            <a:r>
              <a:rPr lang="is-I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…</a:t>
            </a:r>
            <a:endParaRPr lang="en-US" sz="3200" dirty="0" smtClean="0">
              <a:solidFill>
                <a:srgbClr val="0070C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What if the 4 nearest buildings provide the most information?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103" y="4798118"/>
            <a:ext cx="366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3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bldgs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with fire means a 50% chance that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33148" y="2491478"/>
            <a:ext cx="366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No buildings caught fire, meaning 0% chance that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29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8937" y="2058150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75674" y="3728882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950" y="6317253"/>
            <a:ext cx="605544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2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What if the 8 nearest buildings provide the most information?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103" y="4798118"/>
            <a:ext cx="341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6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bldgs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with fire means a 75% chance that </a:t>
            </a:r>
          </a:p>
          <a:p>
            <a:pPr algn="ctr"/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75405" y="2485369"/>
            <a:ext cx="404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2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bldgs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caught fire, meaning 25% chance that </a:t>
            </a:r>
            <a:r>
              <a:rPr lang="en-US" sz="2400" dirty="0" err="1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400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 29 will catch fire</a:t>
            </a:r>
            <a:endParaRPr lang="en-US" sz="2400" dirty="0">
              <a:solidFill>
                <a:schemeClr val="accent6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48937" y="2058150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75674" y="3728882"/>
            <a:ext cx="4861931" cy="273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1613474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 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Content Placeholder 9"/>
          <p:cNvSpPr txBox="1">
            <a:spLocks/>
          </p:cNvSpPr>
          <p:nvPr/>
        </p:nvSpPr>
        <p:spPr>
          <a:xfrm>
            <a:off x="1613474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Content Placeholder 9"/>
          <p:cNvSpPr txBox="1">
            <a:spLocks/>
          </p:cNvSpPr>
          <p:nvPr/>
        </p:nvSpPr>
        <p:spPr>
          <a:xfrm>
            <a:off x="1613474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Content Placeholder 9"/>
          <p:cNvSpPr txBox="1">
            <a:spLocks/>
          </p:cNvSpPr>
          <p:nvPr/>
        </p:nvSpPr>
        <p:spPr>
          <a:xfrm>
            <a:off x="3214782" y="2437563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Content Placeholder 9"/>
          <p:cNvSpPr txBox="1">
            <a:spLocks/>
          </p:cNvSpPr>
          <p:nvPr/>
        </p:nvSpPr>
        <p:spPr>
          <a:xfrm>
            <a:off x="3214782" y="3219161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 9</a:t>
            </a:r>
            <a:endParaRPr lang="en-US" sz="20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Content Placeholder 9"/>
          <p:cNvSpPr txBox="1">
            <a:spLocks/>
          </p:cNvSpPr>
          <p:nvPr/>
        </p:nvSpPr>
        <p:spPr>
          <a:xfrm>
            <a:off x="3214782" y="3913941"/>
            <a:ext cx="862134" cy="55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4816090" y="2437563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Content Placeholder 9"/>
          <p:cNvSpPr txBox="1">
            <a:spLocks/>
          </p:cNvSpPr>
          <p:nvPr/>
        </p:nvSpPr>
        <p:spPr>
          <a:xfrm>
            <a:off x="4816090" y="321916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15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Content Placeholder 9"/>
          <p:cNvSpPr txBox="1">
            <a:spLocks/>
          </p:cNvSpPr>
          <p:nvPr/>
        </p:nvSpPr>
        <p:spPr>
          <a:xfrm>
            <a:off x="4816090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Content Placeholder 9"/>
          <p:cNvSpPr txBox="1">
            <a:spLocks/>
          </p:cNvSpPr>
          <p:nvPr/>
        </p:nvSpPr>
        <p:spPr>
          <a:xfrm>
            <a:off x="6417398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23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Content Placeholder 9"/>
          <p:cNvSpPr txBox="1">
            <a:spLocks/>
          </p:cNvSpPr>
          <p:nvPr/>
        </p:nvSpPr>
        <p:spPr>
          <a:xfrm>
            <a:off x="6417398" y="3913941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22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Content Placeholder 9"/>
          <p:cNvSpPr txBox="1">
            <a:spLocks/>
          </p:cNvSpPr>
          <p:nvPr/>
        </p:nvSpPr>
        <p:spPr>
          <a:xfrm>
            <a:off x="6417398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7875573" y="4698978"/>
            <a:ext cx="862134" cy="55019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29</a:t>
            </a:r>
          </a:p>
        </p:txBody>
      </p:sp>
      <p:sp>
        <p:nvSpPr>
          <p:cNvPr id="34" name="Content Placeholder 9"/>
          <p:cNvSpPr txBox="1">
            <a:spLocks/>
          </p:cNvSpPr>
          <p:nvPr/>
        </p:nvSpPr>
        <p:spPr>
          <a:xfrm>
            <a:off x="7875573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28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Content Placeholder 9"/>
          <p:cNvSpPr txBox="1">
            <a:spLocks/>
          </p:cNvSpPr>
          <p:nvPr/>
        </p:nvSpPr>
        <p:spPr>
          <a:xfrm>
            <a:off x="7875573" y="5480576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30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Content Placeholder 9"/>
          <p:cNvSpPr txBox="1">
            <a:spLocks/>
          </p:cNvSpPr>
          <p:nvPr/>
        </p:nvSpPr>
        <p:spPr>
          <a:xfrm>
            <a:off x="9620014" y="4698978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35</a:t>
            </a:r>
          </a:p>
        </p:txBody>
      </p:sp>
      <p:sp>
        <p:nvSpPr>
          <p:cNvPr id="40" name="Content Placeholder 9"/>
          <p:cNvSpPr txBox="1">
            <a:spLocks/>
          </p:cNvSpPr>
          <p:nvPr/>
        </p:nvSpPr>
        <p:spPr>
          <a:xfrm>
            <a:off x="9620014" y="3913941"/>
            <a:ext cx="862134" cy="550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 err="1"/>
              <a:t>Bldg</a:t>
            </a:r>
            <a:r>
              <a:rPr lang="en-US" dirty="0"/>
              <a:t> 34</a:t>
            </a:r>
          </a:p>
        </p:txBody>
      </p:sp>
      <p:sp>
        <p:nvSpPr>
          <p:cNvPr id="42" name="Content Placeholder 9"/>
          <p:cNvSpPr txBox="1">
            <a:spLocks/>
          </p:cNvSpPr>
          <p:nvPr/>
        </p:nvSpPr>
        <p:spPr>
          <a:xfrm>
            <a:off x="9620014" y="5480576"/>
            <a:ext cx="862134" cy="550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Bldg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36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1950" y="6317253"/>
            <a:ext cx="499785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1256" y="405297"/>
            <a:ext cx="11143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Which is better if both buildings actually caught fire?: k = 4 or k = 8?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354776" y="2803726"/>
            <a:ext cx="2284131" cy="73599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k = 4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54776" y="3731139"/>
            <a:ext cx="2284131" cy="73599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k = 8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26629" y="2803726"/>
            <a:ext cx="4785722" cy="73599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1 of 2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26629" y="3731139"/>
            <a:ext cx="4785722" cy="73599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2 of 2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26628" y="1972025"/>
            <a:ext cx="4785723" cy="73599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>
                <a:solidFill>
                  <a:schemeClr val="accent1"/>
                </a:solidFill>
                <a:latin typeface="Avenir Book" charset="0"/>
                <a:ea typeface="Avenir Book" charset="0"/>
                <a:cs typeface="Avenir Book" charset="0"/>
              </a:rPr>
              <a:t>Correctly Predicted</a:t>
            </a:r>
            <a:endParaRPr lang="en-US" sz="3600" dirty="0">
              <a:solidFill>
                <a:schemeClr val="accent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10270" y="6373821"/>
            <a:ext cx="2743200" cy="365125"/>
          </a:xfrm>
        </p:spPr>
        <p:txBody>
          <a:bodyPr/>
          <a:lstStyle/>
          <a:p>
            <a:fld id="{150819AE-02FA-3749-BFC2-030922A62D9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1950" y="6317253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OLS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8215" y="2033375"/>
            <a:ext cx="98353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3600" dirty="0" err="1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kNNs</a:t>
            </a:r>
            <a:r>
              <a:rPr lang="en-US" sz="3600" dirty="0" smtClean="0">
                <a:solidFill>
                  <a:srgbClr val="0070C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assume that observations that are closer together are more related. Relatedness can be represented by the k-number of nearest records as measured by distance of variables.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50" y="4341699"/>
            <a:ext cx="4772753" cy="1212128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61950" y="6317252"/>
            <a:ext cx="89535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7463" lvl="0" indent="-17463">
              <a:defRPr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rPr>
              <a:t>KNN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23416</TotalTime>
  <Words>657</Words>
  <Application>Microsoft Office PowerPoint</Application>
  <PresentationFormat>Custom</PresentationFormat>
  <Paragraphs>212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contact@jeffchen.org</dc:creator>
  <cp:lastModifiedBy>Jeff Chen</cp:lastModifiedBy>
  <cp:revision>343</cp:revision>
  <cp:lastPrinted>2017-02-27T20:50:09Z</cp:lastPrinted>
  <dcterms:created xsi:type="dcterms:W3CDTF">2017-01-08T03:44:27Z</dcterms:created>
  <dcterms:modified xsi:type="dcterms:W3CDTF">2018-01-08T03:14:56Z</dcterms:modified>
</cp:coreProperties>
</file>