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581" r:id="rId3"/>
    <p:sldId id="600" r:id="rId4"/>
    <p:sldId id="601" r:id="rId5"/>
    <p:sldId id="602" r:id="rId6"/>
    <p:sldId id="582" r:id="rId7"/>
    <p:sldId id="592" r:id="rId8"/>
    <p:sldId id="587" r:id="rId9"/>
    <p:sldId id="590" r:id="rId10"/>
    <p:sldId id="593" r:id="rId11"/>
    <p:sldId id="591" r:id="rId12"/>
    <p:sldId id="594" r:id="rId13"/>
    <p:sldId id="583" r:id="rId14"/>
    <p:sldId id="599" r:id="rId15"/>
    <p:sldId id="589" r:id="rId16"/>
    <p:sldId id="584" r:id="rId17"/>
    <p:sldId id="597" r:id="rId18"/>
    <p:sldId id="598" r:id="rId19"/>
    <p:sldId id="595" r:id="rId20"/>
    <p:sldId id="560" r:id="rId21"/>
    <p:sldId id="561" r:id="rId22"/>
    <p:sldId id="570" r:id="rId23"/>
    <p:sldId id="571" r:id="rId24"/>
    <p:sldId id="572" r:id="rId25"/>
    <p:sldId id="573" r:id="rId26"/>
    <p:sldId id="574" r:id="rId27"/>
    <p:sldId id="563" r:id="rId28"/>
    <p:sldId id="567" r:id="rId29"/>
    <p:sldId id="576" r:id="rId30"/>
    <p:sldId id="568" r:id="rId31"/>
    <p:sldId id="5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09F6E3-3C49-F640-9968-903843ED0966}">
          <p14:sldIdLst>
            <p14:sldId id="256"/>
            <p14:sldId id="581"/>
            <p14:sldId id="600"/>
            <p14:sldId id="601"/>
            <p14:sldId id="602"/>
            <p14:sldId id="582"/>
            <p14:sldId id="592"/>
            <p14:sldId id="587"/>
            <p14:sldId id="590"/>
            <p14:sldId id="593"/>
            <p14:sldId id="591"/>
            <p14:sldId id="594"/>
            <p14:sldId id="583"/>
            <p14:sldId id="599"/>
            <p14:sldId id="589"/>
            <p14:sldId id="584"/>
            <p14:sldId id="597"/>
            <p14:sldId id="598"/>
            <p14:sldId id="595"/>
            <p14:sldId id="560"/>
            <p14:sldId id="561"/>
            <p14:sldId id="570"/>
            <p14:sldId id="571"/>
            <p14:sldId id="572"/>
            <p14:sldId id="573"/>
            <p14:sldId id="574"/>
            <p14:sldId id="563"/>
            <p14:sldId id="567"/>
            <p14:sldId id="576"/>
            <p14:sldId id="568"/>
            <p14:sldId id="5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90"/>
    <p:restoredTop sz="73471"/>
  </p:normalViewPr>
  <p:slideViewPr>
    <p:cSldViewPr snapToGrid="0" snapToObjects="1">
      <p:cViewPr>
        <p:scale>
          <a:sx n="63" d="100"/>
          <a:sy n="63" d="100"/>
        </p:scale>
        <p:origin x="568" y="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57C98-52D9-9D49-A4E0-A36F13E19F71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7C819-D28F-B94F-A780-55E4287C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7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7C819-D28F-B94F-A780-55E4287C1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6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13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33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90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81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13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01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41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6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08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7C819-D28F-B94F-A780-55E4287C16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234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7C819-D28F-B94F-A780-55E4287C16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234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71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93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154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31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9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713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62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28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4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497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49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7C819-D28F-B94F-A780-55E4287C168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51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32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05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63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66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02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2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3CA2-0BB0-B649-A9F8-D66E4291C7D9}" type="datetime1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ADF2-A395-8242-9697-D2989F7B65A9}" type="datetime1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2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ADC2-C45F-D045-8886-0B262120C175}" type="datetime1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-270753" y="6253324"/>
            <a:ext cx="12462753" cy="6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2E2-1E60-6344-958D-70C437E89490}" type="datetime1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19AE-02FA-3749-BFC2-030922A6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BD50-0439-7F48-8AEA-76B395A0E4C9}" type="datetime1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C6F3-CEC4-EF4D-89AA-B32CB6F95133}" type="datetime1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0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4230-1B89-8F4A-8BAA-6B15473F7992}" type="datetime1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E362-FEB8-A347-ACF9-C5B9E463437E}" type="datetime1">
              <a:rPr lang="en-US" smtClean="0"/>
              <a:t>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E1E1-2838-E648-B599-CED978C58D57}" type="datetime1">
              <a:rPr lang="en-US" smtClean="0"/>
              <a:t>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782A-D590-0942-B988-AA86E3207685}" type="datetime1">
              <a:rPr lang="en-US" smtClean="0"/>
              <a:t>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1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F516-BBBE-1345-9C48-A2A1202B5221}" type="datetime1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7E6E-F1FB-1040-9727-8E1114EC23FC}" type="datetime1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6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7C152-CA6F-FE47-BC89-E0C4C804A194}" type="datetime1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9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870077"/>
            <a:ext cx="12456160" cy="22159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1"/>
            <a:endParaRPr lang="en-US" sz="13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0882" y="4070132"/>
            <a:ext cx="93448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Lecture </a:t>
            </a:r>
            <a:r>
              <a:rPr lang="en-US" sz="3600" b="1" dirty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6</a:t>
            </a:r>
            <a:r>
              <a:rPr lang="en-US" sz="3600" b="1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: Continuous Models  - Part 2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Intro to Data Science for Public Policy</a:t>
            </a:r>
          </a:p>
          <a:p>
            <a:endParaRPr lang="en-US" sz="2000" dirty="0">
              <a:solidFill>
                <a:schemeClr val="tx2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Jeff Chen</a:t>
            </a:r>
            <a:endParaRPr lang="en-US" sz="2000" dirty="0">
              <a:solidFill>
                <a:schemeClr val="tx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0" y="4155857"/>
            <a:ext cx="1644432" cy="16444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1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10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53330" y="572958"/>
            <a:ext cx="733014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What is this really saying?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300873" y="1368552"/>
                <a:ext cx="6570806" cy="1051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𝑆𝑆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s-I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s-I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s-IS" sz="2000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873" y="1368552"/>
                <a:ext cx="6570806" cy="1051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394453" y="1361376"/>
                <a:ext cx="1589025" cy="998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20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r-HR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453" y="1361376"/>
                <a:ext cx="1589025" cy="9988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6804837" y="1663538"/>
            <a:ext cx="148800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subject to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30672" y="2902914"/>
            <a:ext cx="322279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" name="Line Callout 2 2"/>
          <p:cNvSpPr/>
          <p:nvPr/>
        </p:nvSpPr>
        <p:spPr>
          <a:xfrm>
            <a:off x="9642070" y="2476756"/>
            <a:ext cx="2021609" cy="10581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317"/>
              <a:gd name="adj6" fmla="val -2641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Ok, team. We have to do more with less. 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5" name="Line Callout 2 14"/>
          <p:cNvSpPr/>
          <p:nvPr/>
        </p:nvSpPr>
        <p:spPr>
          <a:xfrm>
            <a:off x="5781469" y="3280130"/>
            <a:ext cx="2528113" cy="50963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9921"/>
              <a:gd name="adj6" fmla="val -27651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Yes’m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!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7" name="Line Callout 2 16"/>
          <p:cNvSpPr/>
          <p:nvPr/>
        </p:nvSpPr>
        <p:spPr>
          <a:xfrm>
            <a:off x="9642070" y="3705000"/>
            <a:ext cx="2021609" cy="73304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7931"/>
              <a:gd name="adj6" fmla="val -2842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How do we do if c = 0.9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8" name="Line Callout 2 17"/>
          <p:cNvSpPr/>
          <p:nvPr/>
        </p:nvSpPr>
        <p:spPr>
          <a:xfrm>
            <a:off x="5764731" y="4071524"/>
            <a:ext cx="2528113" cy="50963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03396"/>
              <a:gd name="adj6" fmla="val -2888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 Thin" charset="0"/>
                <a:ea typeface="Helvetica Neue Thin" charset="0"/>
                <a:cs typeface="Helvetica Neue Thin" charset="0"/>
              </a:rPr>
              <a:t>2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0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coefs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left, MSE = 4 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9" name="Line Callout 2 18"/>
          <p:cNvSpPr/>
          <p:nvPr/>
        </p:nvSpPr>
        <p:spPr>
          <a:xfrm>
            <a:off x="9642070" y="4671074"/>
            <a:ext cx="2021609" cy="52804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1858"/>
              <a:gd name="adj6" fmla="val -2942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How about c = 0.7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0" name="Line Callout 2 19"/>
          <p:cNvSpPr/>
          <p:nvPr/>
        </p:nvSpPr>
        <p:spPr>
          <a:xfrm>
            <a:off x="5764731" y="4935095"/>
            <a:ext cx="2528113" cy="50963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03396"/>
              <a:gd name="adj6" fmla="val -2888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15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coefs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left, MSE = 3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2" name="Line Callout 2 21"/>
          <p:cNvSpPr/>
          <p:nvPr/>
        </p:nvSpPr>
        <p:spPr>
          <a:xfrm>
            <a:off x="9642070" y="5376570"/>
            <a:ext cx="2021609" cy="52804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1858"/>
              <a:gd name="adj6" fmla="val -2942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How about c = 0.6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3" name="Line Callout 2 22"/>
          <p:cNvSpPr/>
          <p:nvPr/>
        </p:nvSpPr>
        <p:spPr>
          <a:xfrm>
            <a:off x="5764731" y="5807622"/>
            <a:ext cx="2528113" cy="50963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03396"/>
              <a:gd name="adj6" fmla="val -2888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10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coefs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left, MSE = 3.5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4" name="Line Callout 2 23"/>
          <p:cNvSpPr/>
          <p:nvPr/>
        </p:nvSpPr>
        <p:spPr>
          <a:xfrm>
            <a:off x="9642070" y="6141900"/>
            <a:ext cx="2021609" cy="52804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1858"/>
              <a:gd name="adj6" fmla="val -2942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Ok, c = 0.7 it is.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61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11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51722" y="984346"/>
            <a:ext cx="7330148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Various types </a:t>
            </a:r>
            <a:r>
              <a:rPr lang="en-US" sz="32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of regularization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311064" y="1758935"/>
                <a:ext cx="6570806" cy="1051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𝑆𝑆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s-I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s-I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s-IS" sz="2000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064" y="1758935"/>
                <a:ext cx="6570806" cy="1051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043170" y="1831692"/>
                <a:ext cx="1589025" cy="998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20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r-HR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170" y="1831692"/>
                <a:ext cx="1589025" cy="9988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6555162" y="2113869"/>
            <a:ext cx="148800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subject to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8321" y="1916901"/>
            <a:ext cx="2385002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Ridge Regression</a:t>
            </a:r>
          </a:p>
          <a:p>
            <a:pPr marL="17463" lvl="0" indent="-17463" algn="r"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(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Hoerl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and Kennard (1970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))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 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1951" y="3070433"/>
            <a:ext cx="2551372" cy="16312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Least Absolute Shrinkage + </a:t>
            </a:r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Selection Operator (LASSO)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17463" indent="-17463" algn="r"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(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Tibshirani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, 1996)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209456" y="3165504"/>
                <a:ext cx="6570806" cy="1051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𝑆𝑆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s-I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s-I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s-IS" sz="2000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56" y="3165504"/>
                <a:ext cx="6570806" cy="10516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8043170" y="3219617"/>
                <a:ext cx="1469377" cy="998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20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r-HR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170" y="3219617"/>
                <a:ext cx="1469377" cy="9988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6453554" y="3520438"/>
            <a:ext cx="148800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subject to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4839518"/>
            <a:ext cx="2913323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Elastic Net Regression</a:t>
            </a:r>
          </a:p>
          <a:p>
            <a:pPr marL="17463" lvl="0" indent="-17463" algn="r"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(Hybrid of Ridge and LASSO </a:t>
            </a:r>
            <a:r>
              <a:rPr lang="mr-IN" sz="16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–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Zou + Hastie (2005))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209456" y="4611494"/>
                <a:ext cx="6570806" cy="1051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𝑆𝑆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s-I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s-I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s-IS" sz="2000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56" y="4611494"/>
                <a:ext cx="6570806" cy="105163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8043170" y="4684251"/>
                <a:ext cx="3594382" cy="998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20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ctrlPr>
                                <a:rPr lang="mr-IN" sz="20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1−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∝</m:t>
                                  </m:r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r-HR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charset="0"/>
                                </a:rPr>
                                <m:t>+ 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∝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hr-HR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170" y="4684251"/>
                <a:ext cx="3594382" cy="99886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6453554" y="4966428"/>
            <a:ext cx="148800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subject to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6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12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51722" y="647638"/>
            <a:ext cx="7330148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Various types </a:t>
            </a:r>
            <a:r>
              <a:rPr lang="en-US" sz="32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of regularization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8321" y="1916901"/>
            <a:ext cx="2385002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Ridge Regression</a:t>
            </a:r>
          </a:p>
          <a:p>
            <a:pPr marL="17463" lvl="0" indent="-17463" algn="r"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(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Hoerl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and Kennard (1970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))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 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1951" y="3070433"/>
            <a:ext cx="2551372" cy="16312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Least Absolute Shrinkage + </a:t>
            </a:r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Selection Operator (LASSO)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17463" indent="-17463" algn="r"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(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Tibshirani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, 1996)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4839518"/>
            <a:ext cx="2913323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Elastic Net Regression</a:t>
            </a:r>
          </a:p>
          <a:p>
            <a:pPr marL="17463" lvl="0" indent="-17463" algn="r"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(Hybrid of Ridge and LASSO </a:t>
            </a:r>
            <a:r>
              <a:rPr lang="mr-IN" sz="16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–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Zou + Hastie (2005))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41644" y="1919667"/>
            <a:ext cx="238500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L2-norm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75274" y="3070433"/>
            <a:ext cx="255137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L-1 norm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57600" y="4839518"/>
            <a:ext cx="2169046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Weighted average of L1- and L2- norms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04122" y="674279"/>
            <a:ext cx="7330148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The Details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1950" y="1384813"/>
            <a:ext cx="255137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Methods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75273" y="1374080"/>
            <a:ext cx="273806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Mathematical Driver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2962421"/>
            <a:ext cx="91019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0" y="1784923"/>
            <a:ext cx="126187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0" y="4701649"/>
            <a:ext cx="92682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88596" y="1358172"/>
            <a:ext cx="255137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Usage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44740" y="1885041"/>
            <a:ext cx="3319130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Handles multicollinearity</a:t>
            </a:r>
            <a:r>
              <a:rPr lang="en-US" sz="20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, does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not to conduct variable selection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23137" y="3035807"/>
            <a:ext cx="369123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 &gt; n, but also conduct variable selection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60227" y="4804892"/>
            <a:ext cx="3138095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Borrow properties from each LASSO and Ridge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101919" y="1371440"/>
            <a:ext cx="255137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Comments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484246" y="4803787"/>
            <a:ext cx="216904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7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13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" y="1108435"/>
            <a:ext cx="11381943" cy="526538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551722" y="295321"/>
            <a:ext cx="7330148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Geometric Interpretation of </a:t>
            </a:r>
          </a:p>
          <a:p>
            <a:pPr marL="17463" lvl="0" indent="-17463" algn="ctr"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Ridge + LASSO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21882" y="5963309"/>
            <a:ext cx="373507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It is possible that a coefficient can be exactly  ‘zeroed’ out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b="1" smtClean="0"/>
              <a:t>14</a:t>
            </a:fld>
            <a:endParaRPr lang="en-US" b="1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 Process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29" y="1130546"/>
            <a:ext cx="6013450" cy="8753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696" y="5449904"/>
            <a:ext cx="4932844" cy="7558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3" y="4198165"/>
            <a:ext cx="2908569" cy="8857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29" y="3740527"/>
            <a:ext cx="1806616" cy="5136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639"/>
          <a:stretch/>
        </p:blipFill>
        <p:spPr>
          <a:xfrm>
            <a:off x="7849166" y="4293679"/>
            <a:ext cx="3525451" cy="4698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00" y="3769537"/>
            <a:ext cx="3005246" cy="5056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5185" y="1134247"/>
            <a:ext cx="6304355" cy="857355"/>
          </a:xfrm>
          <a:prstGeom prst="rect">
            <a:avLst/>
          </a:prstGeom>
          <a:solidFill>
            <a:schemeClr val="accent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Training model</a:t>
            </a:r>
            <a:endParaRPr lang="en-US" b="1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5185" y="2085844"/>
            <a:ext cx="6304355" cy="1155634"/>
          </a:xfrm>
          <a:prstGeom prst="rect">
            <a:avLst/>
          </a:prstGeom>
          <a:solidFill>
            <a:schemeClr val="accent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Objective</a:t>
            </a:r>
            <a:r>
              <a:rPr lang="en-US" b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en-US" b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Select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ƛ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through cross validation, minimize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MSE 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5185" y="5174157"/>
            <a:ext cx="6304355" cy="966911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Prediction: Results in a linear equation that produces Y-hat</a:t>
            </a:r>
            <a:endParaRPr lang="en-US" b="1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5185" y="3323846"/>
            <a:ext cx="6304355" cy="1760110"/>
          </a:xfrm>
          <a:prstGeom prst="rect">
            <a:avLst/>
          </a:prstGeom>
          <a:solidFill>
            <a:schemeClr val="accent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Evaluate Trained Model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555" y="4820066"/>
            <a:ext cx="3666826" cy="61701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663498" y="3864782"/>
            <a:ext cx="3983568" cy="2007578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Benchmark error </a:t>
            </a:r>
            <a:endParaRPr lang="en-US" b="1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5" name="Elbow Connector 4"/>
          <p:cNvCxnSpPr>
            <a:stCxn id="3" idx="1"/>
            <a:endCxn id="18" idx="1"/>
          </p:cNvCxnSpPr>
          <p:nvPr/>
        </p:nvCxnSpPr>
        <p:spPr>
          <a:xfrm rot="10800000" flipV="1">
            <a:off x="615185" y="1562925"/>
            <a:ext cx="12700" cy="110073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3"/>
            <a:endCxn id="20" idx="3"/>
          </p:cNvCxnSpPr>
          <p:nvPr/>
        </p:nvCxnSpPr>
        <p:spPr>
          <a:xfrm>
            <a:off x="6919540" y="2663661"/>
            <a:ext cx="12700" cy="154024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0" idx="1"/>
            <a:endCxn id="19" idx="1"/>
          </p:cNvCxnSpPr>
          <p:nvPr/>
        </p:nvCxnSpPr>
        <p:spPr>
          <a:xfrm rot="10800000" flipV="1">
            <a:off x="615185" y="4203901"/>
            <a:ext cx="12700" cy="145371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9" idx="3"/>
            <a:endCxn id="22" idx="1"/>
          </p:cNvCxnSpPr>
          <p:nvPr/>
        </p:nvCxnSpPr>
        <p:spPr>
          <a:xfrm flipV="1">
            <a:off x="6919540" y="4868571"/>
            <a:ext cx="743958" cy="789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/>
          <p:cNvSpPr/>
          <p:nvPr/>
        </p:nvSpPr>
        <p:spPr>
          <a:xfrm>
            <a:off x="8198660" y="1846950"/>
            <a:ext cx="2909944" cy="1480645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If Error </a:t>
            </a:r>
            <a:r>
              <a:rPr lang="en-US" b="1" smtClean="0">
                <a:latin typeface="Avenir Book" charset="0"/>
                <a:ea typeface="Avenir Book" charset="0"/>
                <a:cs typeface="Avenir Book" charset="0"/>
              </a:rPr>
              <a:t>is acceptable?</a:t>
            </a:r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3" name="Elbow Connector 32"/>
          <p:cNvCxnSpPr>
            <a:stCxn id="22" idx="0"/>
            <a:endCxn id="32" idx="2"/>
          </p:cNvCxnSpPr>
          <p:nvPr/>
        </p:nvCxnSpPr>
        <p:spPr>
          <a:xfrm rot="16200000" flipV="1">
            <a:off x="9385864" y="3595364"/>
            <a:ext cx="537187" cy="1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2" idx="1"/>
            <a:endCxn id="3" idx="3"/>
          </p:cNvCxnSpPr>
          <p:nvPr/>
        </p:nvCxnSpPr>
        <p:spPr>
          <a:xfrm rot="10800000">
            <a:off x="6919540" y="1562925"/>
            <a:ext cx="1279120" cy="10243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2" idx="3"/>
            <a:endCxn id="44" idx="2"/>
          </p:cNvCxnSpPr>
          <p:nvPr/>
        </p:nvCxnSpPr>
        <p:spPr>
          <a:xfrm flipV="1">
            <a:off x="11108604" y="903497"/>
            <a:ext cx="266013" cy="16837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735650" y="352289"/>
            <a:ext cx="1277934" cy="551208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Done!</a:t>
            </a:r>
            <a:endParaRPr lang="en-US" sz="2000" b="1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915443" y="340458"/>
            <a:ext cx="1703838" cy="551208"/>
          </a:xfrm>
          <a:prstGeom prst="rect">
            <a:avLst/>
          </a:prstGeom>
          <a:solidFill>
            <a:schemeClr val="accent6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Start</a:t>
            </a:r>
            <a:endParaRPr lang="en-US" sz="2000" b="1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65" name="Elbow Connector 64"/>
          <p:cNvCxnSpPr>
            <a:stCxn id="64" idx="2"/>
            <a:endCxn id="3" idx="0"/>
          </p:cNvCxnSpPr>
          <p:nvPr/>
        </p:nvCxnSpPr>
        <p:spPr>
          <a:xfrm rot="16200000" flipH="1">
            <a:off x="3646072" y="1012955"/>
            <a:ext cx="24258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7591572" y="2072649"/>
            <a:ext cx="782532" cy="712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N</a:t>
            </a:r>
            <a:endParaRPr lang="en-US" sz="2400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0777900" y="2041410"/>
            <a:ext cx="782532" cy="712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Y</a:t>
            </a:r>
            <a:endParaRPr lang="en-US" sz="2400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1935068" y="2380235"/>
                <a:ext cx="4218962" cy="7360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𝑆𝑆</m:t>
                      </m:r>
                      <m:r>
                        <a:rPr lang="en-US" sz="1400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s-IS" sz="1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s-IS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1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s-IS" sz="1400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4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is-IS" sz="14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hr-HR" sz="1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068" y="2380235"/>
                <a:ext cx="4218962" cy="73609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8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15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889" y="875110"/>
            <a:ext cx="6554762" cy="51514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551722" y="295321"/>
                <a:ext cx="733014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17463" lvl="0" indent="-17463" algn="ctr">
                  <a:defRPr/>
                </a:pPr>
                <a:r>
                  <a:rPr lang="en-US" sz="2800" dirty="0" smtClean="0">
                    <a:solidFill>
                      <a:schemeClr val="bg1">
                        <a:lumMod val="65000"/>
                      </a:schemeClr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Calibrating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>
                        <a:solidFill>
                          <a:schemeClr val="bg1">
                            <a:lumMod val="65000"/>
                          </a:schemeClr>
                        </a:solidFill>
                        <a:latin typeface="Helvetica Neue Light" charset="0"/>
                        <a:ea typeface="Helvetica Neue Light" charset="0"/>
                        <a:cs typeface="Helvetica Neue Light" charset="0"/>
                      </a:rPr>
                      <m:t>λ</m:t>
                    </m:r>
                    <m:r>
                      <a:rPr lang="en-US" sz="2800" b="0" i="0">
                        <a:solidFill>
                          <a:schemeClr val="bg1">
                            <a:lumMod val="65000"/>
                          </a:schemeClr>
                        </a:solidFill>
                        <a:latin typeface="Helvetica Neue Light" charset="0"/>
                        <a:ea typeface="Helvetica Neue Light" charset="0"/>
                        <a:cs typeface="Helvetica Neue Light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bg1">
                        <a:lumMod val="65000"/>
                      </a:schemeClr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using K-folds cross-validation </a:t>
                </a:r>
                <a:endParaRPr lang="en-US" sz="2800" dirty="0">
                  <a:solidFill>
                    <a:schemeClr val="bg1">
                      <a:lumMod val="6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22" y="295321"/>
                <a:ext cx="7330148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975359" y="3027255"/>
                <a:ext cx="3913475" cy="255454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 typeface="Arial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 Thin" charset="0"/>
                    <a:ea typeface="Helvetica Neue Thin" charset="0"/>
                    <a:cs typeface="Helvetica Neue Thin" charset="0"/>
                  </a:rPr>
                  <a:t>Select n-number of equally spaced values of log(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 Thin" charset="0"/>
                    <a:ea typeface="Helvetica Neue Thin" charset="0"/>
                    <a:cs typeface="Helvetica Neue Thin" charset="0"/>
                  </a:rPr>
                  <a:t>)  from some minimum to maximum</a:t>
                </a:r>
              </a:p>
              <a:p>
                <a:pPr marL="342900" lvl="0" indent="-342900">
                  <a:buFont typeface="Arial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 Thin" charset="0"/>
                    <a:ea typeface="Helvetica Neue Thin" charset="0"/>
                    <a:cs typeface="Helvetica Neue Thin" charset="0"/>
                  </a:rPr>
                  <a:t>Estimate regression error for each lambda using k-folds cross-validation</a:t>
                </a:r>
              </a:p>
              <a:p>
                <a:pPr marL="342900" lvl="0" indent="-342900">
                  <a:buFont typeface="Arial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 Thin" charset="0"/>
                    <a:ea typeface="Helvetica Neue Thin" charset="0"/>
                    <a:cs typeface="Helvetica Neue Thin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 Thin" charset="0"/>
                    <a:ea typeface="Helvetica Neue Thin" charset="0"/>
                    <a:cs typeface="Helvetica Neue Thin" charset="0"/>
                  </a:rPr>
                  <a:t> that corresponds to the smallest CV error</a:t>
                </a: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59" y="3027255"/>
                <a:ext cx="3913475" cy="2554545"/>
              </a:xfrm>
              <a:prstGeom prst="rect">
                <a:avLst/>
              </a:prstGeom>
              <a:blipFill rotWithShape="0">
                <a:blip r:embed="rId5"/>
                <a:stretch>
                  <a:fillRect l="-1402" t="-1432" b="-3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17198" y="1449805"/>
                <a:ext cx="4218962" cy="946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𝑇</m:t>
                      </m:r>
                      <m:r>
                        <a:rPr lang="en-US" b="0" i="1" smtClean="0">
                          <a:latin typeface="Cambria Math" charset="0"/>
                        </a:rPr>
                        <m:t>𝑆𝑆</m:t>
                      </m:r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s-I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s-I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s-IS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hr-HR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98" y="1449805"/>
                <a:ext cx="4218962" cy="94641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/>
          <p:cNvSpPr/>
          <p:nvPr/>
        </p:nvSpPr>
        <p:spPr>
          <a:xfrm rot="5400000">
            <a:off x="3954688" y="1889746"/>
            <a:ext cx="486534" cy="1381759"/>
          </a:xfrm>
          <a:prstGeom prst="rightBrace">
            <a:avLst>
              <a:gd name="adj1" fmla="val 8333"/>
              <a:gd name="adj2" fmla="val 85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107539"/>
            <a:ext cx="5377591" cy="422631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16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509" y="2107539"/>
            <a:ext cx="5377590" cy="422631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551722" y="466343"/>
            <a:ext cx="733014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Coefficient Paths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80122" y="1805957"/>
            <a:ext cx="4224998" cy="41038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Ridge Regression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11805" y="1831741"/>
            <a:ext cx="4224998" cy="41038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LASSO Regression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21071" y="947280"/>
            <a:ext cx="779145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Due to the type of penalty, the behavior of </a:t>
            </a:r>
            <a:r>
              <a:rPr lang="en-US" sz="2000" smtClean="0">
                <a:solidFill>
                  <a:schemeClr val="bg1">
                    <a:lumMod val="6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each coefficient will differ for each value of lambda.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2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 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641660" y="622902"/>
            <a:ext cx="7428540" cy="70788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r"/>
            <a:r>
              <a:rPr lang="en-US" sz="400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Regularization Assumptions</a:t>
            </a:r>
            <a:endParaRPr lang="en-US" sz="3600" dirty="0" smtClean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8216" y="1761917"/>
            <a:ext cx="108835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charset="0"/>
              <a:buChar char="•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[]</a:t>
            </a:r>
            <a:endParaRPr lang="en-US" sz="3200" dirty="0" smtClean="0">
              <a:solidFill>
                <a:srgbClr val="0070C0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571500" indent="-571500">
              <a:buFont typeface="Arial" charset="0"/>
              <a:buChar char="•"/>
              <a:defRPr/>
            </a:pPr>
            <a:endParaRPr lang="en-US" sz="3200" dirty="0" smtClean="0">
              <a:solidFill>
                <a:srgbClr val="0070C0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36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 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641660" y="622902"/>
            <a:ext cx="7570780" cy="70788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r"/>
            <a:r>
              <a:rPr lang="en-US" sz="400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Regularization Good/Bad</a:t>
            </a:r>
            <a:endParaRPr lang="en-US" sz="3600" dirty="0" smtClean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8215" y="1526718"/>
            <a:ext cx="1114378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+mj-lt"/>
              <a:buAutoNum type="romanLcPeriod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Good for </a:t>
            </a: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surfacing interpretable parameters from a large pool </a:t>
            </a:r>
          </a:p>
          <a:p>
            <a:pPr marL="571500" indent="-571500">
              <a:buFont typeface="+mj-lt"/>
              <a:buAutoNum type="romanLcPeriod"/>
              <a:defRPr/>
            </a:pPr>
            <a:endParaRPr lang="en-US" sz="3200" dirty="0">
              <a:solidFill>
                <a:srgbClr val="0070C0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Bad if true relationships are not linear</a:t>
            </a:r>
            <a:endParaRPr lang="en-US" sz="3200" dirty="0" smtClean="0">
              <a:solidFill>
                <a:srgbClr val="0070C0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571500" indent="-571500">
              <a:buFont typeface="+mj-lt"/>
              <a:buAutoNum type="romanLcPeriod"/>
              <a:defRPr/>
            </a:pPr>
            <a:endParaRPr lang="en-US" sz="3200" dirty="0" smtClean="0">
              <a:solidFill>
                <a:srgbClr val="0070C0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Regularizaiton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0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176918" y="3522219"/>
            <a:ext cx="5436684" cy="707886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Coded example</a:t>
            </a:r>
            <a:endParaRPr lang="en-US" sz="3600" dirty="0" smtClean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74482"/>
            <a:ext cx="3028950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4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Roadmap</a:t>
            </a:r>
            <a:endParaRPr lang="en-US" sz="28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82" y="1886823"/>
            <a:ext cx="9226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Regularization</a:t>
            </a:r>
            <a:endParaRPr lang="en-US" sz="3600" dirty="0">
              <a:solidFill>
                <a:schemeClr val="tx2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KNN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Homework assignment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5753" y="6354246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Intro to Data Science for Public Policy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2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74482"/>
            <a:ext cx="3028950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4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Roadmap</a:t>
            </a:r>
            <a:endParaRPr lang="en-US" sz="28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82" y="1886823"/>
            <a:ext cx="9226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Regularization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KNN</a:t>
            </a:r>
            <a:endParaRPr lang="en-US" sz="3600" dirty="0">
              <a:solidFill>
                <a:schemeClr val="tx2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Homework assignment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20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5753" y="6354246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Intro to Data Science for Public Policy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2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1613474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 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Content Placeholder 9"/>
          <p:cNvSpPr txBox="1">
            <a:spLocks/>
          </p:cNvSpPr>
          <p:nvPr/>
        </p:nvSpPr>
        <p:spPr>
          <a:xfrm>
            <a:off x="1613474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Content Placeholder 9"/>
          <p:cNvSpPr txBox="1">
            <a:spLocks/>
          </p:cNvSpPr>
          <p:nvPr/>
        </p:nvSpPr>
        <p:spPr>
          <a:xfrm>
            <a:off x="1613474" y="321916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Content Placeholder 9"/>
          <p:cNvSpPr txBox="1">
            <a:spLocks/>
          </p:cNvSpPr>
          <p:nvPr/>
        </p:nvSpPr>
        <p:spPr>
          <a:xfrm>
            <a:off x="1613474" y="4698978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5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Content Placeholder 9"/>
          <p:cNvSpPr txBox="1">
            <a:spLocks/>
          </p:cNvSpPr>
          <p:nvPr/>
        </p:nvSpPr>
        <p:spPr>
          <a:xfrm>
            <a:off x="1613474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1613474" y="5480576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Content Placeholder 9"/>
          <p:cNvSpPr txBox="1">
            <a:spLocks/>
          </p:cNvSpPr>
          <p:nvPr/>
        </p:nvSpPr>
        <p:spPr>
          <a:xfrm>
            <a:off x="3214782" y="2437563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3214782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7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Content Placeholder 9"/>
          <p:cNvSpPr txBox="1">
            <a:spLocks/>
          </p:cNvSpPr>
          <p:nvPr/>
        </p:nvSpPr>
        <p:spPr>
          <a:xfrm>
            <a:off x="3214782" y="3219161"/>
            <a:ext cx="862134" cy="55019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9</a:t>
            </a:r>
            <a:endParaRPr lang="en-US" sz="20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Content Placeholder 9"/>
          <p:cNvSpPr txBox="1">
            <a:spLocks/>
          </p:cNvSpPr>
          <p:nvPr/>
        </p:nvSpPr>
        <p:spPr>
          <a:xfrm>
            <a:off x="3214782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Content Placeholder 9"/>
          <p:cNvSpPr txBox="1">
            <a:spLocks/>
          </p:cNvSpPr>
          <p:nvPr/>
        </p:nvSpPr>
        <p:spPr>
          <a:xfrm>
            <a:off x="3214782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9" name="Content Placeholder 9"/>
          <p:cNvSpPr txBox="1">
            <a:spLocks/>
          </p:cNvSpPr>
          <p:nvPr/>
        </p:nvSpPr>
        <p:spPr>
          <a:xfrm>
            <a:off x="3214782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Content Placeholder 9"/>
          <p:cNvSpPr txBox="1">
            <a:spLocks/>
          </p:cNvSpPr>
          <p:nvPr/>
        </p:nvSpPr>
        <p:spPr>
          <a:xfrm>
            <a:off x="4816090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Content Placeholder 9"/>
          <p:cNvSpPr txBox="1">
            <a:spLocks/>
          </p:cNvSpPr>
          <p:nvPr/>
        </p:nvSpPr>
        <p:spPr>
          <a:xfrm>
            <a:off x="4816090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Content Placeholder 9"/>
          <p:cNvSpPr txBox="1">
            <a:spLocks/>
          </p:cNvSpPr>
          <p:nvPr/>
        </p:nvSpPr>
        <p:spPr>
          <a:xfrm>
            <a:off x="4816090" y="321916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15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Content Placeholder 9"/>
          <p:cNvSpPr txBox="1">
            <a:spLocks/>
          </p:cNvSpPr>
          <p:nvPr/>
        </p:nvSpPr>
        <p:spPr>
          <a:xfrm>
            <a:off x="4816090" y="4698978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17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Content Placeholder 9"/>
          <p:cNvSpPr txBox="1">
            <a:spLocks/>
          </p:cNvSpPr>
          <p:nvPr/>
        </p:nvSpPr>
        <p:spPr>
          <a:xfrm>
            <a:off x="4816090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Content Placeholder 9"/>
          <p:cNvSpPr txBox="1">
            <a:spLocks/>
          </p:cNvSpPr>
          <p:nvPr/>
        </p:nvSpPr>
        <p:spPr>
          <a:xfrm>
            <a:off x="4816090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Content Placeholder 9"/>
          <p:cNvSpPr txBox="1">
            <a:spLocks/>
          </p:cNvSpPr>
          <p:nvPr/>
        </p:nvSpPr>
        <p:spPr>
          <a:xfrm>
            <a:off x="6417398" y="2437563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Content Placeholder 9"/>
          <p:cNvSpPr txBox="1">
            <a:spLocks/>
          </p:cNvSpPr>
          <p:nvPr/>
        </p:nvSpPr>
        <p:spPr>
          <a:xfrm>
            <a:off x="6417398" y="1652526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19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Content Placeholder 9"/>
          <p:cNvSpPr txBox="1">
            <a:spLocks/>
          </p:cNvSpPr>
          <p:nvPr/>
        </p:nvSpPr>
        <p:spPr>
          <a:xfrm>
            <a:off x="6417398" y="321916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Content Placeholder 9"/>
          <p:cNvSpPr txBox="1">
            <a:spLocks/>
          </p:cNvSpPr>
          <p:nvPr/>
        </p:nvSpPr>
        <p:spPr>
          <a:xfrm>
            <a:off x="6417398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Content Placeholder 9"/>
          <p:cNvSpPr txBox="1">
            <a:spLocks/>
          </p:cNvSpPr>
          <p:nvPr/>
        </p:nvSpPr>
        <p:spPr>
          <a:xfrm>
            <a:off x="6417398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Content Placeholder 9"/>
          <p:cNvSpPr txBox="1">
            <a:spLocks/>
          </p:cNvSpPr>
          <p:nvPr/>
        </p:nvSpPr>
        <p:spPr>
          <a:xfrm>
            <a:off x="6417398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2" name="Content Placeholder 9"/>
          <p:cNvSpPr txBox="1">
            <a:spLocks/>
          </p:cNvSpPr>
          <p:nvPr/>
        </p:nvSpPr>
        <p:spPr>
          <a:xfrm>
            <a:off x="7875573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3" name="Content Placeholder 9"/>
          <p:cNvSpPr txBox="1">
            <a:spLocks/>
          </p:cNvSpPr>
          <p:nvPr/>
        </p:nvSpPr>
        <p:spPr>
          <a:xfrm>
            <a:off x="7875573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25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4" name="Content Placeholder 9"/>
          <p:cNvSpPr txBox="1">
            <a:spLocks/>
          </p:cNvSpPr>
          <p:nvPr/>
        </p:nvSpPr>
        <p:spPr>
          <a:xfrm>
            <a:off x="7875573" y="321916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27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Content Placeholder 9"/>
          <p:cNvSpPr txBox="1">
            <a:spLocks/>
          </p:cNvSpPr>
          <p:nvPr/>
        </p:nvSpPr>
        <p:spPr>
          <a:xfrm>
            <a:off x="7875573" y="4698978"/>
            <a:ext cx="862134" cy="55019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29</a:t>
            </a:r>
          </a:p>
        </p:txBody>
      </p:sp>
      <p:sp>
        <p:nvSpPr>
          <p:cNvPr id="36" name="Content Placeholder 9"/>
          <p:cNvSpPr txBox="1">
            <a:spLocks/>
          </p:cNvSpPr>
          <p:nvPr/>
        </p:nvSpPr>
        <p:spPr>
          <a:xfrm>
            <a:off x="7875573" y="391394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7" name="Content Placeholder 9"/>
          <p:cNvSpPr txBox="1">
            <a:spLocks/>
          </p:cNvSpPr>
          <p:nvPr/>
        </p:nvSpPr>
        <p:spPr>
          <a:xfrm>
            <a:off x="7875573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Content Placeholder 9"/>
          <p:cNvSpPr txBox="1">
            <a:spLocks/>
          </p:cNvSpPr>
          <p:nvPr/>
        </p:nvSpPr>
        <p:spPr>
          <a:xfrm>
            <a:off x="9620014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9" name="Content Placeholder 9"/>
          <p:cNvSpPr txBox="1">
            <a:spLocks/>
          </p:cNvSpPr>
          <p:nvPr/>
        </p:nvSpPr>
        <p:spPr>
          <a:xfrm>
            <a:off x="9620014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0" name="Content Placeholder 9"/>
          <p:cNvSpPr txBox="1">
            <a:spLocks/>
          </p:cNvSpPr>
          <p:nvPr/>
        </p:nvSpPr>
        <p:spPr>
          <a:xfrm>
            <a:off x="9620014" y="321916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Content Placeholder 9"/>
          <p:cNvSpPr txBox="1">
            <a:spLocks/>
          </p:cNvSpPr>
          <p:nvPr/>
        </p:nvSpPr>
        <p:spPr>
          <a:xfrm>
            <a:off x="9620014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35</a:t>
            </a:r>
          </a:p>
        </p:txBody>
      </p:sp>
      <p:sp>
        <p:nvSpPr>
          <p:cNvPr id="42" name="Content Placeholder 9"/>
          <p:cNvSpPr txBox="1">
            <a:spLocks/>
          </p:cNvSpPr>
          <p:nvPr/>
        </p:nvSpPr>
        <p:spPr>
          <a:xfrm>
            <a:off x="9620014" y="391394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34</a:t>
            </a:r>
          </a:p>
        </p:txBody>
      </p:sp>
      <p:sp>
        <p:nvSpPr>
          <p:cNvPr id="43" name="Content Placeholder 9"/>
          <p:cNvSpPr txBox="1">
            <a:spLocks/>
          </p:cNvSpPr>
          <p:nvPr/>
        </p:nvSpPr>
        <p:spPr>
          <a:xfrm>
            <a:off x="9620014" y="5480576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61256" y="405297"/>
            <a:ext cx="111437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Given buildings on a grid, how would you predict whether the green buildings will catch fire?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9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1613474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 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Content Placeholder 9"/>
          <p:cNvSpPr txBox="1">
            <a:spLocks/>
          </p:cNvSpPr>
          <p:nvPr/>
        </p:nvSpPr>
        <p:spPr>
          <a:xfrm>
            <a:off x="1613474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Content Placeholder 9"/>
          <p:cNvSpPr txBox="1">
            <a:spLocks/>
          </p:cNvSpPr>
          <p:nvPr/>
        </p:nvSpPr>
        <p:spPr>
          <a:xfrm>
            <a:off x="1613474" y="321916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Content Placeholder 9"/>
          <p:cNvSpPr txBox="1">
            <a:spLocks/>
          </p:cNvSpPr>
          <p:nvPr/>
        </p:nvSpPr>
        <p:spPr>
          <a:xfrm>
            <a:off x="1613474" y="4698978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5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Content Placeholder 9"/>
          <p:cNvSpPr txBox="1">
            <a:spLocks/>
          </p:cNvSpPr>
          <p:nvPr/>
        </p:nvSpPr>
        <p:spPr>
          <a:xfrm>
            <a:off x="1613474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1613474" y="5480576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Content Placeholder 9"/>
          <p:cNvSpPr txBox="1">
            <a:spLocks/>
          </p:cNvSpPr>
          <p:nvPr/>
        </p:nvSpPr>
        <p:spPr>
          <a:xfrm>
            <a:off x="3214782" y="2437563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3214782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7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Content Placeholder 9"/>
          <p:cNvSpPr txBox="1">
            <a:spLocks/>
          </p:cNvSpPr>
          <p:nvPr/>
        </p:nvSpPr>
        <p:spPr>
          <a:xfrm>
            <a:off x="3214782" y="3219161"/>
            <a:ext cx="862134" cy="55019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9</a:t>
            </a:r>
            <a:endParaRPr lang="en-US" sz="20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Content Placeholder 9"/>
          <p:cNvSpPr txBox="1">
            <a:spLocks/>
          </p:cNvSpPr>
          <p:nvPr/>
        </p:nvSpPr>
        <p:spPr>
          <a:xfrm>
            <a:off x="3214782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Content Placeholder 9"/>
          <p:cNvSpPr txBox="1">
            <a:spLocks/>
          </p:cNvSpPr>
          <p:nvPr/>
        </p:nvSpPr>
        <p:spPr>
          <a:xfrm>
            <a:off x="3214782" y="391394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10</a:t>
            </a:r>
          </a:p>
        </p:txBody>
      </p:sp>
      <p:sp>
        <p:nvSpPr>
          <p:cNvPr id="19" name="Content Placeholder 9"/>
          <p:cNvSpPr txBox="1">
            <a:spLocks/>
          </p:cNvSpPr>
          <p:nvPr/>
        </p:nvSpPr>
        <p:spPr>
          <a:xfrm>
            <a:off x="3214782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Content Placeholder 9"/>
          <p:cNvSpPr txBox="1">
            <a:spLocks/>
          </p:cNvSpPr>
          <p:nvPr/>
        </p:nvSpPr>
        <p:spPr>
          <a:xfrm>
            <a:off x="4816090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Content Placeholder 9"/>
          <p:cNvSpPr txBox="1">
            <a:spLocks/>
          </p:cNvSpPr>
          <p:nvPr/>
        </p:nvSpPr>
        <p:spPr>
          <a:xfrm>
            <a:off x="4816090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Content Placeholder 9"/>
          <p:cNvSpPr txBox="1">
            <a:spLocks/>
          </p:cNvSpPr>
          <p:nvPr/>
        </p:nvSpPr>
        <p:spPr>
          <a:xfrm>
            <a:off x="4816090" y="321916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15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Content Placeholder 9"/>
          <p:cNvSpPr txBox="1">
            <a:spLocks/>
          </p:cNvSpPr>
          <p:nvPr/>
        </p:nvSpPr>
        <p:spPr>
          <a:xfrm>
            <a:off x="4816090" y="4698978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17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Content Placeholder 9"/>
          <p:cNvSpPr txBox="1">
            <a:spLocks/>
          </p:cNvSpPr>
          <p:nvPr/>
        </p:nvSpPr>
        <p:spPr>
          <a:xfrm>
            <a:off x="4816090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Content Placeholder 9"/>
          <p:cNvSpPr txBox="1">
            <a:spLocks/>
          </p:cNvSpPr>
          <p:nvPr/>
        </p:nvSpPr>
        <p:spPr>
          <a:xfrm>
            <a:off x="4816090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Content Placeholder 9"/>
          <p:cNvSpPr txBox="1">
            <a:spLocks/>
          </p:cNvSpPr>
          <p:nvPr/>
        </p:nvSpPr>
        <p:spPr>
          <a:xfrm>
            <a:off x="6417398" y="2437563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Content Placeholder 9"/>
          <p:cNvSpPr txBox="1">
            <a:spLocks/>
          </p:cNvSpPr>
          <p:nvPr/>
        </p:nvSpPr>
        <p:spPr>
          <a:xfrm>
            <a:off x="6417398" y="1652526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19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Content Placeholder 9"/>
          <p:cNvSpPr txBox="1">
            <a:spLocks/>
          </p:cNvSpPr>
          <p:nvPr/>
        </p:nvSpPr>
        <p:spPr>
          <a:xfrm>
            <a:off x="6417398" y="321916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Content Placeholder 9"/>
          <p:cNvSpPr txBox="1">
            <a:spLocks/>
          </p:cNvSpPr>
          <p:nvPr/>
        </p:nvSpPr>
        <p:spPr>
          <a:xfrm>
            <a:off x="6417398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Content Placeholder 9"/>
          <p:cNvSpPr txBox="1">
            <a:spLocks/>
          </p:cNvSpPr>
          <p:nvPr/>
        </p:nvSpPr>
        <p:spPr>
          <a:xfrm>
            <a:off x="6417398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Content Placeholder 9"/>
          <p:cNvSpPr txBox="1">
            <a:spLocks/>
          </p:cNvSpPr>
          <p:nvPr/>
        </p:nvSpPr>
        <p:spPr>
          <a:xfrm>
            <a:off x="6417398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2" name="Content Placeholder 9"/>
          <p:cNvSpPr txBox="1">
            <a:spLocks/>
          </p:cNvSpPr>
          <p:nvPr/>
        </p:nvSpPr>
        <p:spPr>
          <a:xfrm>
            <a:off x="7875573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3" name="Content Placeholder 9"/>
          <p:cNvSpPr txBox="1">
            <a:spLocks/>
          </p:cNvSpPr>
          <p:nvPr/>
        </p:nvSpPr>
        <p:spPr>
          <a:xfrm>
            <a:off x="7875573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25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4" name="Content Placeholder 9"/>
          <p:cNvSpPr txBox="1">
            <a:spLocks/>
          </p:cNvSpPr>
          <p:nvPr/>
        </p:nvSpPr>
        <p:spPr>
          <a:xfrm>
            <a:off x="7875573" y="321916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27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Content Placeholder 9"/>
          <p:cNvSpPr txBox="1">
            <a:spLocks/>
          </p:cNvSpPr>
          <p:nvPr/>
        </p:nvSpPr>
        <p:spPr>
          <a:xfrm>
            <a:off x="7875573" y="4698978"/>
            <a:ext cx="862134" cy="55019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29</a:t>
            </a:r>
          </a:p>
        </p:txBody>
      </p:sp>
      <p:sp>
        <p:nvSpPr>
          <p:cNvPr id="36" name="Content Placeholder 9"/>
          <p:cNvSpPr txBox="1">
            <a:spLocks/>
          </p:cNvSpPr>
          <p:nvPr/>
        </p:nvSpPr>
        <p:spPr>
          <a:xfrm>
            <a:off x="7875573" y="391394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7" name="Content Placeholder 9"/>
          <p:cNvSpPr txBox="1">
            <a:spLocks/>
          </p:cNvSpPr>
          <p:nvPr/>
        </p:nvSpPr>
        <p:spPr>
          <a:xfrm>
            <a:off x="7875573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Content Placeholder 9"/>
          <p:cNvSpPr txBox="1">
            <a:spLocks/>
          </p:cNvSpPr>
          <p:nvPr/>
        </p:nvSpPr>
        <p:spPr>
          <a:xfrm>
            <a:off x="9620014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9" name="Content Placeholder 9"/>
          <p:cNvSpPr txBox="1">
            <a:spLocks/>
          </p:cNvSpPr>
          <p:nvPr/>
        </p:nvSpPr>
        <p:spPr>
          <a:xfrm>
            <a:off x="9620014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0" name="Content Placeholder 9"/>
          <p:cNvSpPr txBox="1">
            <a:spLocks/>
          </p:cNvSpPr>
          <p:nvPr/>
        </p:nvSpPr>
        <p:spPr>
          <a:xfrm>
            <a:off x="9620014" y="321916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Content Placeholder 9"/>
          <p:cNvSpPr txBox="1">
            <a:spLocks/>
          </p:cNvSpPr>
          <p:nvPr/>
        </p:nvSpPr>
        <p:spPr>
          <a:xfrm>
            <a:off x="9620014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35</a:t>
            </a:r>
          </a:p>
        </p:txBody>
      </p:sp>
      <p:sp>
        <p:nvSpPr>
          <p:cNvPr id="42" name="Content Placeholder 9"/>
          <p:cNvSpPr txBox="1">
            <a:spLocks/>
          </p:cNvSpPr>
          <p:nvPr/>
        </p:nvSpPr>
        <p:spPr>
          <a:xfrm>
            <a:off x="9620014" y="391394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34</a:t>
            </a:r>
          </a:p>
        </p:txBody>
      </p:sp>
      <p:sp>
        <p:nvSpPr>
          <p:cNvPr id="43" name="Content Placeholder 9"/>
          <p:cNvSpPr txBox="1">
            <a:spLocks/>
          </p:cNvSpPr>
          <p:nvPr/>
        </p:nvSpPr>
        <p:spPr>
          <a:xfrm>
            <a:off x="9620014" y="5480576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61256" y="405297"/>
            <a:ext cx="111437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From the visual, we can see spatial clusters of activity. Perhaps there isn’t a grand unifying formula for fires</a:t>
            </a:r>
            <a:r>
              <a:rPr lang="is-I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…</a:t>
            </a:r>
            <a:endParaRPr lang="en-US" sz="3200" dirty="0" smtClean="0">
              <a:solidFill>
                <a:srgbClr val="0070C0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Content Placeholder 9"/>
          <p:cNvSpPr txBox="1">
            <a:spLocks/>
          </p:cNvSpPr>
          <p:nvPr/>
        </p:nvSpPr>
        <p:spPr>
          <a:xfrm>
            <a:off x="1613474" y="321916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Content Placeholder 9"/>
          <p:cNvSpPr txBox="1">
            <a:spLocks/>
          </p:cNvSpPr>
          <p:nvPr/>
        </p:nvSpPr>
        <p:spPr>
          <a:xfrm>
            <a:off x="3214782" y="2437563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Content Placeholder 9"/>
          <p:cNvSpPr txBox="1">
            <a:spLocks/>
          </p:cNvSpPr>
          <p:nvPr/>
        </p:nvSpPr>
        <p:spPr>
          <a:xfrm>
            <a:off x="3214782" y="3219161"/>
            <a:ext cx="862134" cy="55019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9</a:t>
            </a:r>
            <a:endParaRPr lang="en-US" sz="20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Content Placeholder 9"/>
          <p:cNvSpPr txBox="1">
            <a:spLocks/>
          </p:cNvSpPr>
          <p:nvPr/>
        </p:nvSpPr>
        <p:spPr>
          <a:xfrm>
            <a:off x="3214782" y="3913941"/>
            <a:ext cx="862134" cy="55019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Content Placeholder 9"/>
          <p:cNvSpPr txBox="1">
            <a:spLocks/>
          </p:cNvSpPr>
          <p:nvPr/>
        </p:nvSpPr>
        <p:spPr>
          <a:xfrm>
            <a:off x="4816090" y="321916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15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Content Placeholder 9"/>
          <p:cNvSpPr txBox="1">
            <a:spLocks/>
          </p:cNvSpPr>
          <p:nvPr/>
        </p:nvSpPr>
        <p:spPr>
          <a:xfrm>
            <a:off x="6417398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Content Placeholder 9"/>
          <p:cNvSpPr txBox="1">
            <a:spLocks/>
          </p:cNvSpPr>
          <p:nvPr/>
        </p:nvSpPr>
        <p:spPr>
          <a:xfrm>
            <a:off x="7875573" y="4698978"/>
            <a:ext cx="862134" cy="55019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29</a:t>
            </a:r>
          </a:p>
        </p:txBody>
      </p:sp>
      <p:sp>
        <p:nvSpPr>
          <p:cNvPr id="36" name="Content Placeholder 9"/>
          <p:cNvSpPr txBox="1">
            <a:spLocks/>
          </p:cNvSpPr>
          <p:nvPr/>
        </p:nvSpPr>
        <p:spPr>
          <a:xfrm>
            <a:off x="7875573" y="391394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7" name="Content Placeholder 9"/>
          <p:cNvSpPr txBox="1">
            <a:spLocks/>
          </p:cNvSpPr>
          <p:nvPr/>
        </p:nvSpPr>
        <p:spPr>
          <a:xfrm>
            <a:off x="7875573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Content Placeholder 9"/>
          <p:cNvSpPr txBox="1">
            <a:spLocks/>
          </p:cNvSpPr>
          <p:nvPr/>
        </p:nvSpPr>
        <p:spPr>
          <a:xfrm>
            <a:off x="9620014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35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61256" y="405297"/>
            <a:ext cx="11143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What if the 4 nearest buildings provide the most information?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3103" y="4798118"/>
            <a:ext cx="366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3 </a:t>
            </a:r>
            <a:r>
              <a:rPr lang="en-US" sz="2400" dirty="0" err="1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bldgs</a:t>
            </a:r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 with fire means a 50% chance that </a:t>
            </a:r>
            <a:r>
              <a:rPr lang="en-US" sz="2400" dirty="0" err="1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 9 will catch fire</a:t>
            </a:r>
            <a:endParaRPr lang="en-US" sz="2400" dirty="0">
              <a:solidFill>
                <a:schemeClr val="accent6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33148" y="2491478"/>
            <a:ext cx="366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No buildings caught fire, meaning 0% chance that </a:t>
            </a:r>
            <a:r>
              <a:rPr lang="en-US" sz="2400" dirty="0" err="1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 29 will catch fire</a:t>
            </a:r>
            <a:endParaRPr lang="en-US" sz="2400" dirty="0">
              <a:solidFill>
                <a:schemeClr val="accent6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48937" y="2058150"/>
            <a:ext cx="4861931" cy="2739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75674" y="3728882"/>
            <a:ext cx="4861931" cy="2739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1950" y="6317253"/>
            <a:ext cx="605544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61256" y="405297"/>
            <a:ext cx="11143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What if the 8 nearest buildings provide the most information?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3103" y="4798118"/>
            <a:ext cx="3416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6</a:t>
            </a:r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2400" dirty="0" err="1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bldgs</a:t>
            </a:r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 with fire means a 75% chance that </a:t>
            </a:r>
          </a:p>
          <a:p>
            <a:pPr algn="ctr"/>
            <a:r>
              <a:rPr lang="en-US" sz="2400" dirty="0" err="1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 9 will catch fire</a:t>
            </a:r>
            <a:endParaRPr lang="en-US" sz="2400" dirty="0">
              <a:solidFill>
                <a:schemeClr val="accent6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75405" y="2485369"/>
            <a:ext cx="4046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2 </a:t>
            </a:r>
            <a:r>
              <a:rPr lang="en-US" sz="2400" dirty="0" err="1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bldgs</a:t>
            </a:r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 caught fire, meaning 25% chance that </a:t>
            </a:r>
            <a:r>
              <a:rPr lang="en-US" sz="2400" dirty="0" err="1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 29 will catch fire</a:t>
            </a:r>
            <a:endParaRPr lang="en-US" sz="2400" dirty="0">
              <a:solidFill>
                <a:schemeClr val="accent6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48937" y="2058150"/>
            <a:ext cx="4861931" cy="2739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75674" y="3728882"/>
            <a:ext cx="4861931" cy="2739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9"/>
          <p:cNvSpPr txBox="1">
            <a:spLocks/>
          </p:cNvSpPr>
          <p:nvPr/>
        </p:nvSpPr>
        <p:spPr>
          <a:xfrm>
            <a:off x="1613474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 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Content Placeholder 9"/>
          <p:cNvSpPr txBox="1">
            <a:spLocks/>
          </p:cNvSpPr>
          <p:nvPr/>
        </p:nvSpPr>
        <p:spPr>
          <a:xfrm>
            <a:off x="1613474" y="321916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Content Placeholder 9"/>
          <p:cNvSpPr txBox="1">
            <a:spLocks/>
          </p:cNvSpPr>
          <p:nvPr/>
        </p:nvSpPr>
        <p:spPr>
          <a:xfrm>
            <a:off x="1613474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Content Placeholder 9"/>
          <p:cNvSpPr txBox="1">
            <a:spLocks/>
          </p:cNvSpPr>
          <p:nvPr/>
        </p:nvSpPr>
        <p:spPr>
          <a:xfrm>
            <a:off x="3214782" y="2437563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Content Placeholder 9"/>
          <p:cNvSpPr txBox="1">
            <a:spLocks/>
          </p:cNvSpPr>
          <p:nvPr/>
        </p:nvSpPr>
        <p:spPr>
          <a:xfrm>
            <a:off x="3214782" y="3219161"/>
            <a:ext cx="862134" cy="55019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9</a:t>
            </a:r>
            <a:endParaRPr lang="en-US" sz="20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Content Placeholder 9"/>
          <p:cNvSpPr txBox="1">
            <a:spLocks/>
          </p:cNvSpPr>
          <p:nvPr/>
        </p:nvSpPr>
        <p:spPr>
          <a:xfrm>
            <a:off x="3214782" y="3913941"/>
            <a:ext cx="862134" cy="55019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Content Placeholder 9"/>
          <p:cNvSpPr txBox="1">
            <a:spLocks/>
          </p:cNvSpPr>
          <p:nvPr/>
        </p:nvSpPr>
        <p:spPr>
          <a:xfrm>
            <a:off x="4816090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Content Placeholder 9"/>
          <p:cNvSpPr txBox="1">
            <a:spLocks/>
          </p:cNvSpPr>
          <p:nvPr/>
        </p:nvSpPr>
        <p:spPr>
          <a:xfrm>
            <a:off x="4816090" y="321916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15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Content Placeholder 9"/>
          <p:cNvSpPr txBox="1">
            <a:spLocks/>
          </p:cNvSpPr>
          <p:nvPr/>
        </p:nvSpPr>
        <p:spPr>
          <a:xfrm>
            <a:off x="4816090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Content Placeholder 9"/>
          <p:cNvSpPr txBox="1">
            <a:spLocks/>
          </p:cNvSpPr>
          <p:nvPr/>
        </p:nvSpPr>
        <p:spPr>
          <a:xfrm>
            <a:off x="6417398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Content Placeholder 9"/>
          <p:cNvSpPr txBox="1">
            <a:spLocks/>
          </p:cNvSpPr>
          <p:nvPr/>
        </p:nvSpPr>
        <p:spPr>
          <a:xfrm>
            <a:off x="6417398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2" name="Content Placeholder 9"/>
          <p:cNvSpPr txBox="1">
            <a:spLocks/>
          </p:cNvSpPr>
          <p:nvPr/>
        </p:nvSpPr>
        <p:spPr>
          <a:xfrm>
            <a:off x="6417398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3" name="Content Placeholder 9"/>
          <p:cNvSpPr txBox="1">
            <a:spLocks/>
          </p:cNvSpPr>
          <p:nvPr/>
        </p:nvSpPr>
        <p:spPr>
          <a:xfrm>
            <a:off x="7875573" y="4698978"/>
            <a:ext cx="862134" cy="55019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29</a:t>
            </a:r>
          </a:p>
        </p:txBody>
      </p:sp>
      <p:sp>
        <p:nvSpPr>
          <p:cNvPr id="34" name="Content Placeholder 9"/>
          <p:cNvSpPr txBox="1">
            <a:spLocks/>
          </p:cNvSpPr>
          <p:nvPr/>
        </p:nvSpPr>
        <p:spPr>
          <a:xfrm>
            <a:off x="7875573" y="391394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Content Placeholder 9"/>
          <p:cNvSpPr txBox="1">
            <a:spLocks/>
          </p:cNvSpPr>
          <p:nvPr/>
        </p:nvSpPr>
        <p:spPr>
          <a:xfrm>
            <a:off x="7875573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9" name="Content Placeholder 9"/>
          <p:cNvSpPr txBox="1">
            <a:spLocks/>
          </p:cNvSpPr>
          <p:nvPr/>
        </p:nvSpPr>
        <p:spPr>
          <a:xfrm>
            <a:off x="9620014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35</a:t>
            </a:r>
          </a:p>
        </p:txBody>
      </p:sp>
      <p:sp>
        <p:nvSpPr>
          <p:cNvPr id="40" name="Content Placeholder 9"/>
          <p:cNvSpPr txBox="1">
            <a:spLocks/>
          </p:cNvSpPr>
          <p:nvPr/>
        </p:nvSpPr>
        <p:spPr>
          <a:xfrm>
            <a:off x="9620014" y="391394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34</a:t>
            </a:r>
          </a:p>
        </p:txBody>
      </p:sp>
      <p:sp>
        <p:nvSpPr>
          <p:cNvPr id="42" name="Content Placeholder 9"/>
          <p:cNvSpPr txBox="1">
            <a:spLocks/>
          </p:cNvSpPr>
          <p:nvPr/>
        </p:nvSpPr>
        <p:spPr>
          <a:xfrm>
            <a:off x="9620014" y="5480576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1950" y="6317253"/>
            <a:ext cx="499785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20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61256" y="405297"/>
            <a:ext cx="111437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40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Which is better if both buildings actually caught fire?: k = 4 or k = 8?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354776" y="2803726"/>
            <a:ext cx="2284131" cy="735990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k = 4</a:t>
            </a:r>
            <a:endParaRPr lang="en-US" sz="3600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354776" y="3731139"/>
            <a:ext cx="2284131" cy="735990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k = 8</a:t>
            </a:r>
            <a:endParaRPr lang="en-US" sz="3600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26629" y="2803726"/>
            <a:ext cx="4785722" cy="73599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1 of 2</a:t>
            </a:r>
            <a:endParaRPr lang="en-US" sz="3600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26629" y="3731139"/>
            <a:ext cx="4785722" cy="73599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2 of 2</a:t>
            </a:r>
            <a:endParaRPr lang="en-US" sz="3600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826628" y="1972025"/>
            <a:ext cx="4785723" cy="735990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Correctly Predicted</a:t>
            </a:r>
            <a:endParaRPr lang="en-US" sz="3600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5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48215" y="2033375"/>
            <a:ext cx="98353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600" dirty="0" err="1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kNNs</a:t>
            </a:r>
            <a:r>
              <a:rPr lang="en-US" sz="36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assume that observations that are closer together are more related. Relatedness can be represented by the k-number of nearest records as measured by distance of variables.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50" y="4341699"/>
            <a:ext cx="4772753" cy="1212128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6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b="1" smtClean="0"/>
              <a:t>27</a:t>
            </a:fld>
            <a:endParaRPr lang="en-US" b="1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 Process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6567" y="1178851"/>
            <a:ext cx="5027332" cy="2190401"/>
          </a:xfrm>
          <a:prstGeom prst="rect">
            <a:avLst/>
          </a:prstGeom>
          <a:solidFill>
            <a:schemeClr val="accent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Training model</a:t>
            </a:r>
          </a:p>
          <a:p>
            <a:pPr marL="801688" indent="-490538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For each observation for a given k</a:t>
            </a:r>
          </a:p>
          <a:p>
            <a:pPr marL="801688" indent="-490538">
              <a:buFont typeface="Arial" charset="0"/>
              <a:buChar char="•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Calculate distance to all other records</a:t>
            </a:r>
          </a:p>
          <a:p>
            <a:pPr marL="1258888" lvl="1" indent="-490538">
              <a:buFont typeface="Arial" charset="0"/>
              <a:buChar char="•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If continuous, calculate mean of Y for k-nearest records</a:t>
            </a:r>
          </a:p>
          <a:p>
            <a:pPr marL="1258888" lvl="1" indent="-490538">
              <a:buFont typeface="Arial" charset="0"/>
              <a:buChar char="•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If discrete, calculate proportion Y=1</a:t>
            </a:r>
          </a:p>
          <a:p>
            <a:pPr marL="801688" indent="-490538"/>
            <a:endParaRPr lang="en-US" b="1" dirty="0" smtClean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91165" y="4908265"/>
            <a:ext cx="5027332" cy="551194"/>
          </a:xfrm>
          <a:prstGeom prst="rect">
            <a:avLst/>
          </a:prstGeom>
          <a:solidFill>
            <a:schemeClr val="accent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Repeat process for k to k ≤ n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13464" y="5065218"/>
            <a:ext cx="2101986" cy="754397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Compare error across </a:t>
            </a:r>
            <a:r>
              <a:rPr lang="en-US" b="1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all k’s</a:t>
            </a:r>
            <a:endParaRPr lang="en-US" b="1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5" name="Elbow Connector 4"/>
          <p:cNvCxnSpPr>
            <a:stCxn id="3" idx="3"/>
            <a:endCxn id="53" idx="3"/>
          </p:cNvCxnSpPr>
          <p:nvPr/>
        </p:nvCxnSpPr>
        <p:spPr>
          <a:xfrm>
            <a:off x="6103899" y="2274052"/>
            <a:ext cx="29197" cy="1852545"/>
          </a:xfrm>
          <a:prstGeom prst="bentConnector3">
            <a:avLst>
              <a:gd name="adj1" fmla="val 8829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3" idx="1"/>
            <a:endCxn id="20" idx="1"/>
          </p:cNvCxnSpPr>
          <p:nvPr/>
        </p:nvCxnSpPr>
        <p:spPr>
          <a:xfrm rot="10800000" flipV="1">
            <a:off x="1091166" y="4126596"/>
            <a:ext cx="14599" cy="1057265"/>
          </a:xfrm>
          <a:prstGeom prst="bentConnector3">
            <a:avLst>
              <a:gd name="adj1" fmla="val 1665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0" idx="2"/>
            <a:endCxn id="22" idx="1"/>
          </p:cNvCxnSpPr>
          <p:nvPr/>
        </p:nvCxnSpPr>
        <p:spPr>
          <a:xfrm rot="5400000" flipH="1" flipV="1">
            <a:off x="5400626" y="3646621"/>
            <a:ext cx="17042" cy="3608633"/>
          </a:xfrm>
          <a:prstGeom prst="bentConnector4">
            <a:avLst>
              <a:gd name="adj1" fmla="val -1341392"/>
              <a:gd name="adj2" fmla="val 84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/>
          <p:cNvSpPr/>
          <p:nvPr/>
        </p:nvSpPr>
        <p:spPr>
          <a:xfrm>
            <a:off x="7773373" y="2515042"/>
            <a:ext cx="2909944" cy="1480645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If Error </a:t>
            </a:r>
            <a:r>
              <a:rPr lang="en-US" b="1" smtClean="0">
                <a:latin typeface="Avenir Book" charset="0"/>
                <a:ea typeface="Avenir Book" charset="0"/>
                <a:cs typeface="Avenir Book" charset="0"/>
              </a:rPr>
              <a:t>is acceptable?</a:t>
            </a:r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3" name="Elbow Connector 32"/>
          <p:cNvCxnSpPr>
            <a:stCxn id="22" idx="0"/>
            <a:endCxn id="32" idx="2"/>
          </p:cNvCxnSpPr>
          <p:nvPr/>
        </p:nvCxnSpPr>
        <p:spPr>
          <a:xfrm rot="5400000" flipH="1" flipV="1">
            <a:off x="8211636" y="4048509"/>
            <a:ext cx="1069531" cy="9638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2" idx="3"/>
            <a:endCxn id="44" idx="2"/>
          </p:cNvCxnSpPr>
          <p:nvPr/>
        </p:nvCxnSpPr>
        <p:spPr>
          <a:xfrm flipV="1">
            <a:off x="10683317" y="2037729"/>
            <a:ext cx="392567" cy="12176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36917" y="1486521"/>
            <a:ext cx="1277934" cy="551208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Done!</a:t>
            </a:r>
            <a:endParaRPr lang="en-US" sz="2000" b="1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38314" y="385431"/>
            <a:ext cx="1703838" cy="551208"/>
          </a:xfrm>
          <a:prstGeom prst="rect">
            <a:avLst/>
          </a:prstGeom>
          <a:solidFill>
            <a:schemeClr val="accent6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Start</a:t>
            </a:r>
            <a:endParaRPr lang="en-US" sz="2000" b="1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166285" y="2740741"/>
            <a:ext cx="782532" cy="712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N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436917" y="2637222"/>
            <a:ext cx="782532" cy="712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Y</a:t>
            </a:r>
            <a:endParaRPr lang="en-US" sz="2400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05764" y="3606914"/>
            <a:ext cx="5027332" cy="1039366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Predict and calculate error based on validation</a:t>
            </a:r>
            <a:endParaRPr lang="en-US" b="1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If continuous, calculate RMSE or MAPE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If discrete, calculate AUC or ROC</a:t>
            </a:r>
          </a:p>
          <a:p>
            <a:endParaRPr lang="en-US" b="1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63" name="Elbow Connector 62"/>
          <p:cNvCxnSpPr>
            <a:stCxn id="20" idx="2"/>
            <a:endCxn id="3" idx="1"/>
          </p:cNvCxnSpPr>
          <p:nvPr/>
        </p:nvCxnSpPr>
        <p:spPr>
          <a:xfrm rot="5400000" flipH="1">
            <a:off x="747995" y="2602624"/>
            <a:ext cx="3185407" cy="2528264"/>
          </a:xfrm>
          <a:prstGeom prst="bentConnector4">
            <a:avLst>
              <a:gd name="adj1" fmla="val -7176"/>
              <a:gd name="adj2" fmla="val 1143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4" idx="2"/>
            <a:endCxn id="3" idx="0"/>
          </p:cNvCxnSpPr>
          <p:nvPr/>
        </p:nvCxnSpPr>
        <p:spPr>
          <a:xfrm rot="5400000">
            <a:off x="3469127" y="1057745"/>
            <a:ext cx="24221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32" idx="1"/>
            <a:endCxn id="64" idx="3"/>
          </p:cNvCxnSpPr>
          <p:nvPr/>
        </p:nvCxnSpPr>
        <p:spPr>
          <a:xfrm rot="10800000">
            <a:off x="4442153" y="661035"/>
            <a:ext cx="3331221" cy="2594330"/>
          </a:xfrm>
          <a:prstGeom prst="bentConnector3">
            <a:avLst>
              <a:gd name="adj1" fmla="val 312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8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 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641660" y="622902"/>
            <a:ext cx="5436684" cy="70788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KNN Assumptions</a:t>
            </a:r>
            <a:endParaRPr lang="en-US" sz="3600" dirty="0" smtClean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8216" y="1761917"/>
            <a:ext cx="1088359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charset="0"/>
              <a:buChar char="•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All input features need to be scaled similarly.</a:t>
            </a:r>
          </a:p>
          <a:p>
            <a:pPr marL="571500" indent="-571500">
              <a:buFont typeface="Arial" charset="0"/>
              <a:buChar char="•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All input features have equal weight.</a:t>
            </a:r>
          </a:p>
          <a:p>
            <a:pPr marL="571500" indent="-571500">
              <a:buFont typeface="Arial" charset="0"/>
              <a:buChar char="•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Uncommon assumption: While KNN is a non-parametric method, high collinearity should be kept to a minimum such that redundant variation is not disproportionately represented.</a:t>
            </a:r>
          </a:p>
          <a:p>
            <a:pPr marL="571500" indent="-571500">
              <a:buFont typeface="Arial" charset="0"/>
              <a:buChar char="•"/>
              <a:defRPr/>
            </a:pPr>
            <a:endParaRPr lang="en-US" sz="3200" dirty="0" smtClean="0">
              <a:solidFill>
                <a:srgbClr val="0070C0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3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 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641660" y="622902"/>
            <a:ext cx="5436684" cy="70788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KNN Good/Bad</a:t>
            </a:r>
            <a:endParaRPr lang="en-US" sz="3600" dirty="0" smtClean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8215" y="1526718"/>
            <a:ext cx="111437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+mj-lt"/>
              <a:buAutoNum type="romanLcPeriod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Good for low dimensional data (few variables)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Good for when no theory exists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Good for imputation of missing values</a:t>
            </a:r>
          </a:p>
          <a:p>
            <a:pPr marL="571500" indent="-571500">
              <a:buFont typeface="+mj-lt"/>
              <a:buAutoNum type="romanLcPeriod"/>
              <a:defRPr/>
            </a:pPr>
            <a:endParaRPr lang="en-US" sz="3200" dirty="0">
              <a:solidFill>
                <a:srgbClr val="0070C0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Bad for high dimensional data as each observation needs to be processed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Bad if data contains both discrete and continuous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Bad if you want an interpretation</a:t>
            </a:r>
          </a:p>
          <a:p>
            <a:pPr marL="571500" indent="-571500">
              <a:buFont typeface="+mj-lt"/>
              <a:buAutoNum type="romanLcPeriod"/>
              <a:defRPr/>
            </a:pPr>
            <a:endParaRPr lang="en-US" sz="3200" dirty="0" smtClean="0">
              <a:solidFill>
                <a:srgbClr val="0070C0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1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3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55781" y="1758141"/>
            <a:ext cx="515448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Microarrays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08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176918" y="3522219"/>
            <a:ext cx="5436684" cy="707886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Coded example</a:t>
            </a:r>
            <a:endParaRPr lang="en-US" sz="3600" dirty="0" smtClean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0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74482"/>
            <a:ext cx="3028950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4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Roadmap</a:t>
            </a:r>
            <a:endParaRPr lang="en-US" sz="28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82" y="1886823"/>
            <a:ext cx="9226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Regularization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KNN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Homework assignment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31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5753" y="6354246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Intro to Data Science for Public Policy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1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4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55781" y="1758141"/>
            <a:ext cx="515448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Google search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7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5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55781" y="1758141"/>
            <a:ext cx="515448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Google search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3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6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55781" y="1717501"/>
            <a:ext cx="5154489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The typical notation for estimating coefficients in a linear regression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160961" y="4356560"/>
            <a:ext cx="515448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38700" y="4159624"/>
            <a:ext cx="1472453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17463" lvl="0" indent="-17463" algn="ctr">
              <a:defRPr sz="240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sz="1800" dirty="0"/>
              <a:t>Transpose of X multiplied by X</a:t>
            </a:r>
          </a:p>
        </p:txBody>
      </p:sp>
      <p:sp>
        <p:nvSpPr>
          <p:cNvPr id="59" name="Right Brace 58"/>
          <p:cNvSpPr/>
          <p:nvPr/>
        </p:nvSpPr>
        <p:spPr>
          <a:xfrm rot="5400000">
            <a:off x="5438182" y="3218863"/>
            <a:ext cx="273487" cy="1472453"/>
          </a:xfrm>
          <a:prstGeom prst="righ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Brace 59"/>
          <p:cNvSpPr/>
          <p:nvPr/>
        </p:nvSpPr>
        <p:spPr>
          <a:xfrm rot="5400000">
            <a:off x="5552654" y="4411307"/>
            <a:ext cx="268658" cy="1696571"/>
          </a:xfrm>
          <a:prstGeom prst="righ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062815" y="5406194"/>
            <a:ext cx="14724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17463" lvl="0" indent="-17463" algn="ctr">
              <a:defRPr sz="240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sz="1800" smtClean="0"/>
              <a:t>Inverse</a:t>
            </a:r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3817745" y="3062328"/>
                <a:ext cx="480752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𝑤</m:t>
                          </m:r>
                          <m:r>
                            <a:rPr lang="en-US" sz="4000" b="0" i="1" smtClean="0">
                              <a:latin typeface="Cambria Math" charset="0"/>
                            </a:rPr>
                            <m:t>= (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40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4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sz="4000" i="1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4000" b="0" i="1" smtClean="0"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745" y="3062328"/>
                <a:ext cx="4807523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ight Brace 62"/>
          <p:cNvSpPr/>
          <p:nvPr/>
        </p:nvSpPr>
        <p:spPr>
          <a:xfrm rot="5400000">
            <a:off x="6953995" y="3529477"/>
            <a:ext cx="317974" cy="942319"/>
          </a:xfrm>
          <a:prstGeom prst="righ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376755" y="4163525"/>
            <a:ext cx="1472453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17463" lvl="0" indent="-17463" algn="ctr">
              <a:defRPr sz="240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sz="1800" dirty="0"/>
              <a:t>Transpose of X multiplied by </a:t>
            </a:r>
            <a:r>
              <a:rPr lang="en-US" sz="1800" dirty="0" smtClean="0"/>
              <a:t>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49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7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55781" y="1717501"/>
            <a:ext cx="5154489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What if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 &gt; 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??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160961" y="4356560"/>
            <a:ext cx="515448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9" name="Right Brace 58"/>
          <p:cNvSpPr/>
          <p:nvPr/>
        </p:nvSpPr>
        <p:spPr>
          <a:xfrm rot="5400000">
            <a:off x="5537562" y="3119482"/>
            <a:ext cx="347254" cy="1744981"/>
          </a:xfrm>
          <a:prstGeom prst="righ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3817745" y="3062328"/>
                <a:ext cx="480752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𝑤</m:t>
                          </m:r>
                          <m:r>
                            <a:rPr lang="en-US" sz="4000" b="0" i="1" smtClean="0">
                              <a:latin typeface="Cambria Math" charset="0"/>
                            </a:rPr>
                            <m:t>= (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40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4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sz="4000" i="1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4000" b="0" i="1" smtClean="0"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745" y="3062328"/>
                <a:ext cx="4807523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459790" y="4277665"/>
            <a:ext cx="297733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17463" lvl="0" indent="-17463" algn="ctr">
              <a:defRPr sz="240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sz="1800" dirty="0" smtClean="0"/>
              <a:t>Unlikely to have an invertible solution (a ’singular matrix’. Even as k approaches n, we run the risk of having overly sensitive estimates.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34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8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0961" y="4356560"/>
            <a:ext cx="515448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60961" y="4356560"/>
            <a:ext cx="515448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97480" y="4088877"/>
            <a:ext cx="1472453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17463" lvl="0" indent="-17463" algn="ctr">
              <a:defRPr sz="240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sz="1800" dirty="0"/>
              <a:t>Transpose of X multiplied by X</a:t>
            </a:r>
          </a:p>
        </p:txBody>
      </p:sp>
      <p:sp>
        <p:nvSpPr>
          <p:cNvPr id="24" name="Right Brace 23"/>
          <p:cNvSpPr/>
          <p:nvPr/>
        </p:nvSpPr>
        <p:spPr>
          <a:xfrm rot="5400000">
            <a:off x="5557950" y="3296320"/>
            <a:ext cx="231176" cy="1275230"/>
          </a:xfrm>
          <a:prstGeom prst="righ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 rot="5400000">
            <a:off x="6282743" y="3681218"/>
            <a:ext cx="280932" cy="3169023"/>
          </a:xfrm>
          <a:prstGeom prst="righ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33706" y="5443727"/>
            <a:ext cx="14724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17463" lvl="0" indent="-17463" algn="ctr">
              <a:defRPr sz="240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sz="1800" smtClean="0"/>
              <a:t>Inverse</a:t>
            </a:r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817745" y="3062328"/>
                <a:ext cx="480752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𝑤</m:t>
                          </m:r>
                          <m:r>
                            <a:rPr lang="en-US" sz="4000" b="0" i="1" smtClean="0">
                              <a:latin typeface="Cambria Math" charset="0"/>
                            </a:rPr>
                            <m:t>= (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40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4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4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4000" b="0" i="1" smtClean="0"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745" y="3062328"/>
                <a:ext cx="4807523" cy="615553"/>
              </a:xfrm>
              <a:prstGeom prst="rect">
                <a:avLst/>
              </a:prstGeom>
              <a:blipFill rotWithShape="0">
                <a:blip r:embed="rId3"/>
                <a:stretch>
                  <a:fillRect r="-4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6231589" y="4107643"/>
            <a:ext cx="14724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17463" lvl="0" indent="-17463" algn="ctr">
              <a:defRPr sz="240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sz="1800" dirty="0" smtClean="0"/>
              <a:t>Bias Term</a:t>
            </a:r>
            <a:endParaRPr lang="en-US" sz="1800" dirty="0"/>
          </a:p>
        </p:txBody>
      </p:sp>
      <p:sp>
        <p:nvSpPr>
          <p:cNvPr id="30" name="Right Brace 29"/>
          <p:cNvSpPr/>
          <p:nvPr/>
        </p:nvSpPr>
        <p:spPr>
          <a:xfrm rot="5400000">
            <a:off x="6875384" y="3388585"/>
            <a:ext cx="184865" cy="1089215"/>
          </a:xfrm>
          <a:prstGeom prst="righ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/>
          <p:cNvSpPr/>
          <p:nvPr/>
        </p:nvSpPr>
        <p:spPr>
          <a:xfrm rot="5400000">
            <a:off x="8261724" y="3471832"/>
            <a:ext cx="317974" cy="942319"/>
          </a:xfrm>
          <a:prstGeom prst="righ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704042" y="4125727"/>
            <a:ext cx="1472453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17463" lvl="0" indent="-17463" algn="ctr">
              <a:defRPr sz="240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sz="1800" dirty="0"/>
              <a:t>Transpose of X multiplied by </a:t>
            </a:r>
            <a:r>
              <a:rPr lang="en-US" sz="1800" dirty="0" smtClean="0"/>
              <a:t>Y</a:t>
            </a:r>
            <a:endParaRPr lang="en-US" sz="1800" dirty="0"/>
          </a:p>
        </p:txBody>
      </p:sp>
      <p:sp>
        <p:nvSpPr>
          <p:cNvPr id="34" name="Rectangle 33"/>
          <p:cNvSpPr/>
          <p:nvPr/>
        </p:nvSpPr>
        <p:spPr>
          <a:xfrm>
            <a:off x="2747596" y="1497077"/>
            <a:ext cx="7351226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 in regression reduces noisy coefficients </a:t>
            </a:r>
            <a:r>
              <a:rPr lang="mr-IN" sz="24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–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cuts the slack.</a:t>
            </a:r>
          </a:p>
          <a:p>
            <a:pPr marL="17463" lvl="0" indent="-17463" algn="ctr"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dd a bias term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in the form of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 constant times an identity matrix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9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9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53330" y="653725"/>
            <a:ext cx="733014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The bias term essentially equates to a constraint on the Total Sum of Squares: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311064" y="1804353"/>
                <a:ext cx="6570806" cy="1051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𝑆𝑆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s-I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s-I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s-IS" sz="2000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is-IS" sz="20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hr-HR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064" y="1804353"/>
                <a:ext cx="6570806" cy="1051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653330" y="3263731"/>
            <a:ext cx="733014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or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311064" y="3925883"/>
                <a:ext cx="6570806" cy="1051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𝑆𝑆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s-I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s-I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s-IS" sz="2000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064" y="3925883"/>
                <a:ext cx="6570806" cy="10516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394453" y="3978655"/>
                <a:ext cx="1589025" cy="998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20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r-HR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453" y="3978655"/>
                <a:ext cx="1589025" cy="9988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6804837" y="4280817"/>
            <a:ext cx="148800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subject to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94453" y="5195656"/>
            <a:ext cx="322279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Where c is a constant that is typically is identified through cross validation.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9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33841</TotalTime>
  <Words>1685</Words>
  <Application>Microsoft Macintosh PowerPoint</Application>
  <PresentationFormat>Widescreen</PresentationFormat>
  <Paragraphs>365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Avenir Book</vt:lpstr>
      <vt:lpstr>Calibri</vt:lpstr>
      <vt:lpstr>Calibri Light</vt:lpstr>
      <vt:lpstr>Cambria Math</vt:lpstr>
      <vt:lpstr>Helvetica Neue Light</vt:lpstr>
      <vt:lpstr>Helvetica Neue Thin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contact@jeffchen.org</dc:creator>
  <cp:lastModifiedBy>contact@jeffchen.org</cp:lastModifiedBy>
  <cp:revision>370</cp:revision>
  <cp:lastPrinted>2017-02-27T20:50:09Z</cp:lastPrinted>
  <dcterms:created xsi:type="dcterms:W3CDTF">2017-01-08T03:44:27Z</dcterms:created>
  <dcterms:modified xsi:type="dcterms:W3CDTF">2018-01-22T23:33:11Z</dcterms:modified>
</cp:coreProperties>
</file>