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394" r:id="rId2"/>
    <p:sldId id="655" r:id="rId3"/>
    <p:sldId id="547" r:id="rId4"/>
    <p:sldId id="672" r:id="rId5"/>
    <p:sldId id="684" r:id="rId6"/>
    <p:sldId id="677" r:id="rId7"/>
    <p:sldId id="628" r:id="rId8"/>
    <p:sldId id="656" r:id="rId9"/>
    <p:sldId id="657" r:id="rId10"/>
    <p:sldId id="634" r:id="rId11"/>
    <p:sldId id="658" r:id="rId12"/>
    <p:sldId id="659" r:id="rId13"/>
    <p:sldId id="661" r:id="rId14"/>
    <p:sldId id="665" r:id="rId15"/>
    <p:sldId id="662" r:id="rId16"/>
    <p:sldId id="706" r:id="rId17"/>
    <p:sldId id="707" r:id="rId18"/>
    <p:sldId id="708" r:id="rId19"/>
    <p:sldId id="709" r:id="rId20"/>
    <p:sldId id="666" r:id="rId21"/>
    <p:sldId id="667" r:id="rId22"/>
    <p:sldId id="664" r:id="rId23"/>
    <p:sldId id="663" r:id="rId24"/>
    <p:sldId id="679" r:id="rId25"/>
    <p:sldId id="678" r:id="rId26"/>
    <p:sldId id="710" r:id="rId27"/>
    <p:sldId id="680" r:id="rId28"/>
    <p:sldId id="681" r:id="rId29"/>
    <p:sldId id="682" r:id="rId30"/>
    <p:sldId id="683" r:id="rId31"/>
    <p:sldId id="705" r:id="rId32"/>
    <p:sldId id="401" r:id="rId33"/>
    <p:sldId id="625" r:id="rId34"/>
    <p:sldId id="626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DA2CB6D-9B35-4D60-9D08-396DFA3C6A68}">
          <p14:sldIdLst>
            <p14:sldId id="394"/>
            <p14:sldId id="655"/>
            <p14:sldId id="547"/>
          </p14:sldIdLst>
        </p14:section>
        <p14:section name="Virtual DOM" id="{8B1300D3-3772-484F-997F-94150D85482B}">
          <p14:sldIdLst>
            <p14:sldId id="672"/>
            <p14:sldId id="684"/>
            <p14:sldId id="677"/>
          </p14:sldIdLst>
        </p14:section>
        <p14:section name="Routing Overview" id="{F51A11B3-0B46-4E62-BA65-F66EDAA515C9}">
          <p14:sldIdLst>
            <p14:sldId id="628"/>
            <p14:sldId id="656"/>
            <p14:sldId id="657"/>
          </p14:sldIdLst>
        </p14:section>
        <p14:section name="React Router" id="{218D1F6C-7B85-4485-BAA9-2836DB0D7758}">
          <p14:sldIdLst>
            <p14:sldId id="634"/>
            <p14:sldId id="658"/>
            <p14:sldId id="659"/>
            <p14:sldId id="661"/>
            <p14:sldId id="665"/>
            <p14:sldId id="662"/>
            <p14:sldId id="706"/>
            <p14:sldId id="707"/>
            <p14:sldId id="708"/>
            <p14:sldId id="709"/>
            <p14:sldId id="666"/>
            <p14:sldId id="667"/>
            <p14:sldId id="664"/>
            <p14:sldId id="663"/>
          </p14:sldIdLst>
        </p14:section>
        <p14:section name="React Lazy &amp; Suspense" id="{EE06F948-BB61-4A3D-878E-89EA90E8BDAB}">
          <p14:sldIdLst>
            <p14:sldId id="679"/>
            <p14:sldId id="678"/>
            <p14:sldId id="710"/>
            <p14:sldId id="680"/>
            <p14:sldId id="681"/>
            <p14:sldId id="682"/>
            <p14:sldId id="683"/>
          </p14:sldIdLst>
        </p14:section>
        <p14:section name="Conclusion" id="{0A5F970D-3D84-4C52-80C9-F66E2943DEDF}">
          <p14:sldIdLst>
            <p14:sldId id="705"/>
            <p14:sldId id="401"/>
            <p14:sldId id="625"/>
            <p14:sldId id="62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9" d="100"/>
          <a:sy n="109" d="100"/>
        </p:scale>
        <p:origin x="72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0E21218-BDB3-42D3-A911-844788D2E7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40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E3F7A3B-D7D7-40AD-894D-D0B3D7142E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650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9199AB-B49B-4DEE-92A0-479DAC0BB1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758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A3319A-066C-410E-BBB5-44232CFBC3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151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172295-0272-4D6A-939E-0786A5C64F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4282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SoftUni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355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8B65D6-1CC5-479E-BD9E-82FEB44AC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0874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4918407-897F-43E4-9D31-A036890B77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596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7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2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image" Target="../media/image31.jpeg"/><Relationship Id="rId19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virtualracingschool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9460" y="1291271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Single Page Applications, Blueprint for SPA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/>
              <a:t>React – Routing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23708"/>
            <a:ext cx="295074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84226"/>
            <a:ext cx="2950749" cy="413822"/>
          </a:xfrm>
        </p:spPr>
        <p:txBody>
          <a:bodyPr/>
          <a:lstStyle/>
          <a:p>
            <a:r>
              <a:rPr lang="en-GB" sz="22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03769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2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AC35A802-2C89-4515-A818-794C467CB6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React-Router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39C6D66-D128-4F58-8C8B-69F4B116CC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9140" y="1600200"/>
            <a:ext cx="3093720" cy="1691878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91795B09-95ED-43B6-A25D-89572F6C58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Routing Library Tailored for React</a:t>
            </a:r>
          </a:p>
        </p:txBody>
      </p:sp>
    </p:spTree>
    <p:extLst>
      <p:ext uri="{BB962C8B-B14F-4D97-AF65-F5344CB8AC3E}">
        <p14:creationId xmlns:p14="http://schemas.microsoft.com/office/powerpoint/2010/main" val="48966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for React applications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Uses component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16067B-F28E-4E40-B5BA-A34CE454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63722"/>
            <a:ext cx="10148999" cy="41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path="/catalog"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path="/about"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), document.getElementById('root'))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C3E7FB-B629-4B6F-B176-E939ADBF6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145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using </a:t>
            </a:r>
            <a:r>
              <a:rPr lang="en-US" noProof="1"/>
              <a:t>npm</a:t>
            </a:r>
            <a:r>
              <a:rPr lang="en-US" dirty="0"/>
              <a:t> from the 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BrowserRouter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Switch </a:t>
            </a:r>
            <a:r>
              <a:rPr lang="en-US" dirty="0"/>
              <a:t>components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helps to implement the routing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05000"/>
            <a:ext cx="6477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react-router-dom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--save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3886201"/>
            <a:ext cx="10210800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 as Router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Link, Switch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411B9C-14C5-4F54-ABD7-B4CC63987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18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466599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Scenes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2514600"/>
            <a:ext cx="8001000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exact 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={App}/&gt;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="/about"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7E3CFE-9B04-464E-9E02-0BAA9918A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5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By default, if two </a:t>
            </a:r>
            <a:r>
              <a:rPr lang="en-US" b="1" noProof="1">
                <a:solidFill>
                  <a:schemeClr val="bg1"/>
                </a:solidFill>
              </a:rPr>
              <a:t>Routes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match, both will be rendered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Switch</a:t>
            </a:r>
            <a:r>
              <a:rPr lang="en-US" noProof="1"/>
              <a:t> renders only the </a:t>
            </a:r>
            <a:r>
              <a:rPr lang="en-US" b="1" noProof="1">
                <a:solidFill>
                  <a:schemeClr val="bg1"/>
                </a:solidFill>
              </a:rPr>
              <a:t>first</a:t>
            </a:r>
            <a:r>
              <a:rPr lang="en-US" noProof="1"/>
              <a:t> match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Rendering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1" y="2670680"/>
            <a:ext cx="7467600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path="/" exact component={Home}&gt;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path="/:user" component={User}/&gt;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component={NotFoundRoute}/&gt;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306000" y="5018997"/>
            <a:ext cx="2590800" cy="408623"/>
          </a:xfrm>
          <a:prstGeom prst="wedgeRoundRectCallout">
            <a:avLst>
              <a:gd name="adj1" fmla="val -40503"/>
              <a:gd name="adj2" fmla="val -987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+mj-lt"/>
                <a:cs typeface="Consolas" pitchFamily="49" charset="0"/>
              </a:rPr>
              <a:t>Default route</a:t>
            </a:r>
            <a:endParaRPr lang="en-US" b="1" noProof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7F53244-4A7B-45A6-8B0A-DD736D5B1F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19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</a:t>
            </a:r>
            <a:r>
              <a:rPr lang="en-US" b="1" dirty="0">
                <a:solidFill>
                  <a:schemeClr val="bg1"/>
                </a:solidFill>
              </a:rPr>
              <a:t>page reload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Link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1" y="1924603"/>
            <a:ext cx="7381517" cy="4393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6819850-65EC-4482-B53F-D21B20061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28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component that’s wrapped by Router has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Match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History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as an </a:t>
            </a: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 wraps the components and injects these objects as props inside them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BrowserRouter As Router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35260DC-D6F6-4AD6-A2FE-166B471552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830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238059" cy="52010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b="1" dirty="0"/>
              <a:t> </a:t>
            </a:r>
            <a:r>
              <a:rPr lang="en-US" dirty="0"/>
              <a:t>object contains information about how a </a:t>
            </a:r>
            <a:r>
              <a:rPr lang="en-US" b="1" dirty="0">
                <a:solidFill>
                  <a:schemeClr val="bg1"/>
                </a:solidFill>
              </a:rPr>
              <a:t>&lt;Route path&gt;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matched the URL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params</a:t>
            </a:r>
            <a:r>
              <a:rPr lang="en-US" dirty="0"/>
              <a:t> - key/value pairs parsed from the URL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isExact</a:t>
            </a:r>
            <a:r>
              <a:rPr lang="en-US" dirty="0"/>
              <a:t> - true if the entire URL was matched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- the path pattern used to match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- the matched portion of the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137686-6F72-4ACE-A0E4-FEEAD1271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45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represents</a:t>
            </a:r>
          </a:p>
          <a:p>
            <a:pPr lvl="1"/>
            <a:r>
              <a:rPr lang="en-US" dirty="0"/>
              <a:t>Where the app is now</a:t>
            </a:r>
          </a:p>
          <a:p>
            <a:pPr lvl="1"/>
            <a:r>
              <a:rPr lang="en-US" dirty="0"/>
              <a:t>Where you want it to go</a:t>
            </a:r>
          </a:p>
          <a:p>
            <a:pPr lvl="1"/>
            <a:r>
              <a:rPr lang="en-US" dirty="0"/>
              <a:t>Where it was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is never mutated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10B30B-DC69-4805-9A47-F8FFCA4AA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77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b="1" dirty="0"/>
              <a:t> </a:t>
            </a:r>
            <a:r>
              <a:rPr lang="en-US" dirty="0"/>
              <a:t>object allows you to manage and handle the browser history inside your views or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push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go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goBackgoForward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E39001-8924-4191-9C5D-000756A72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2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Virtual DOM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Router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Installation, Links, Redirects and etc.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Lazy &amp; Suspense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1D86EF4-AEEF-4F1A-8A3F-6C2C33F9D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60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Parameters are dynamic parts of the URL</a:t>
            </a:r>
          </a:p>
          <a:p>
            <a:pPr marL="0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Configure the Route to work with params</a:t>
            </a:r>
          </a:p>
          <a:p>
            <a:pPr marL="0" lvl="1" indent="0">
              <a:buNone/>
            </a:pPr>
            <a:endParaRPr lang="en-US" noProof="1"/>
          </a:p>
          <a:p>
            <a:pPr marL="0" lvl="1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Access from the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noProof="1"/>
              <a:t>Params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3255028"/>
            <a:ext cx="7062692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:userId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component={Catalog}/&gt;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1930791"/>
            <a:ext cx="48006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/catalog/elecronics/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XYZ5538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2000" y="5182150"/>
            <a:ext cx="5682256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this.props.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category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85DE984-BC3E-435A-9675-4761AC4E7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01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redirect the user by rendering 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noProof="1">
                <a:solidFill>
                  <a:schemeClr val="accent1"/>
                </a:solidFill>
              </a:rPr>
              <a:t> </a:t>
            </a:r>
            <a:r>
              <a:rPr lang="en-US" noProof="1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2346007"/>
            <a:ext cx="7620000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&lt;Route exact path="/"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loggedIn ? (&lt;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to="/dashboard" /&gt;)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: (&lt;PublicHomePage /&gt;)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048203" y="3831991"/>
            <a:ext cx="4114800" cy="715089"/>
          </a:xfrm>
          <a:prstGeom prst="wedgeRoundRectCallout">
            <a:avLst>
              <a:gd name="adj1" fmla="val -44688"/>
              <a:gd name="adj2" fmla="val -109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Determine the component to render at run-time</a:t>
            </a:r>
            <a:endParaRPr lang="en-US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B8E62D3-5FB1-400C-95B0-C449FC648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39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173479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NavLink</a:t>
            </a:r>
            <a:r>
              <a:rPr lang="en-US" noProof="1"/>
              <a:t> knows when it's currently 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activeStyle</a:t>
            </a:r>
            <a:r>
              <a:rPr lang="en-US" noProof="1"/>
              <a:t> or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activeClassName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77101" y="2673818"/>
            <a:ext cx="937259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activeStyle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={{ color: 'red' 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77100" y="4724400"/>
            <a:ext cx="937259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activeClassName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="activeNav"&gt;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6CA15BF-F572-4542-9C86-879C227F9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79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dynamically nest routes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2001" y="1981200"/>
            <a:ext cx="9428999" cy="32300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About = ({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&lt;h1&gt;About Page&lt;/h1&gt;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match.url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 '/contact'}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component={Contact}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50928A5-04BC-49FD-B817-B618BA3CE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88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9820079-F176-4677-944E-5181624F16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Lazy Loading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704947" cy="2704947"/>
          </a:xfrm>
          <a:prstGeom prst="rect">
            <a:avLst/>
          </a:prstGeom>
        </p:spPr>
      </p:pic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9E729A5A-C311-4A52-B6F1-4C475E0083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Code-Splitting, Bundling, React.lazy</a:t>
            </a:r>
          </a:p>
        </p:txBody>
      </p:sp>
    </p:spTree>
    <p:extLst>
      <p:ext uri="{BB962C8B-B14F-4D97-AF65-F5344CB8AC3E}">
        <p14:creationId xmlns:p14="http://schemas.microsoft.com/office/powerpoint/2010/main" val="89288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744440" cy="5276048"/>
          </a:xfrm>
        </p:spPr>
        <p:txBody>
          <a:bodyPr/>
          <a:lstStyle/>
          <a:p>
            <a:r>
              <a:rPr lang="en-US" dirty="0"/>
              <a:t>Most React apps will have their files "</a:t>
            </a:r>
            <a:r>
              <a:rPr lang="en-US" b="1" dirty="0">
                <a:solidFill>
                  <a:schemeClr val="bg1"/>
                </a:solidFill>
              </a:rPr>
              <a:t>bundled</a:t>
            </a:r>
            <a:r>
              <a:rPr lang="en-US" dirty="0"/>
              <a:t>" using tools like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Browserify</a:t>
            </a:r>
          </a:p>
          <a:p>
            <a:r>
              <a:rPr lang="en-US" dirty="0"/>
              <a:t>Bundling is the process of</a:t>
            </a:r>
          </a:p>
          <a:p>
            <a:pPr lvl="1"/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imported</a:t>
            </a:r>
            <a:r>
              <a:rPr lang="en-US" dirty="0"/>
              <a:t> files </a:t>
            </a:r>
          </a:p>
          <a:p>
            <a:pPr lvl="1"/>
            <a:r>
              <a:rPr lang="en-US" dirty="0"/>
              <a:t>Merging them into a </a:t>
            </a:r>
            <a:r>
              <a:rPr lang="en-US" b="1" dirty="0">
                <a:solidFill>
                  <a:schemeClr val="bg1"/>
                </a:solidFill>
              </a:rPr>
              <a:t>single file</a:t>
            </a:r>
            <a:r>
              <a:rPr lang="en-US" dirty="0"/>
              <a:t> (bundle)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Code-Splitting – Bundling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3D0950-A37B-4A9D-BDAA-ABF85B4D2D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9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287240" cy="5276048"/>
          </a:xfrm>
        </p:spPr>
        <p:txBody>
          <a:bodyPr/>
          <a:lstStyle/>
          <a:p>
            <a:pPr marL="456778" lvl="1" indent="-456778"/>
            <a:r>
              <a:rPr lang="en-US" dirty="0"/>
              <a:t>The bundle can be included on a webpage to </a:t>
            </a:r>
            <a:r>
              <a:rPr lang="en-US" b="1" dirty="0">
                <a:solidFill>
                  <a:schemeClr val="bg1"/>
                </a:solidFill>
              </a:rPr>
              <a:t>load </a:t>
            </a:r>
            <a:r>
              <a:rPr lang="en-US" dirty="0"/>
              <a:t>an entire app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Code-Splitting Bundling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7000" y="2213834"/>
            <a:ext cx="6219000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export 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67000" y="3759168"/>
            <a:ext cx="6219000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 add } from './math.js';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1F83FDA-3382-44F1-9C94-F1835F7101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4BC6964-425D-4E25-8388-400C3CBFE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16703"/>
            <a:ext cx="6219000" cy="16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</p:spTree>
    <p:extLst>
      <p:ext uri="{BB962C8B-B14F-4D97-AF65-F5344CB8AC3E}">
        <p14:creationId xmlns:p14="http://schemas.microsoft.com/office/powerpoint/2010/main" val="41112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best way to introduce </a:t>
            </a:r>
            <a:r>
              <a:rPr lang="en-US" b="1" dirty="0">
                <a:solidFill>
                  <a:schemeClr val="bg1"/>
                </a:solidFill>
              </a:rPr>
              <a:t>code-splitting</a:t>
            </a:r>
            <a:r>
              <a:rPr lang="en-US" dirty="0"/>
              <a:t> into your app is </a:t>
            </a:r>
            <a:br>
              <a:rPr lang="en-US" dirty="0"/>
            </a:br>
            <a:r>
              <a:rPr lang="en-US" dirty="0"/>
              <a:t>through the dynamic </a:t>
            </a:r>
            <a:r>
              <a:rPr lang="en-US" b="1" dirty="0">
                <a:solidFill>
                  <a:schemeClr val="bg1"/>
                </a:solidFill>
              </a:rPr>
              <a:t>import()</a:t>
            </a:r>
            <a:r>
              <a:rPr lang="en-US" dirty="0"/>
              <a:t> syntax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Import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0999" y="3270641"/>
            <a:ext cx="516370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 add } from './math';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603451" y="372566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84272" y="3270641"/>
            <a:ext cx="5716728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"./math"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.then(math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console.log(math.add(16, 26));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928E43-34E9-4837-8D9D-AC73BAF8D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24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React.lazy</a:t>
            </a:r>
            <a:r>
              <a:rPr lang="en-US" dirty="0"/>
              <a:t> function lets you render a dynamic import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regular 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React.lazy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4484" y="2513823"/>
            <a:ext cx="10896600" cy="40056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OtherComponent = React.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lazy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(() =&gt; import('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./OtherComponent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D5F00F-7552-4839-95E6-78AAAE7E7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Suspense</a:t>
            </a:r>
            <a:r>
              <a:rPr lang="en-US" dirty="0"/>
              <a:t> component shows </a:t>
            </a:r>
            <a:r>
              <a:rPr lang="en-US" b="1" dirty="0">
                <a:solidFill>
                  <a:schemeClr val="bg1"/>
                </a:solidFill>
              </a:rPr>
              <a:t>fallback content </a:t>
            </a:r>
            <a:r>
              <a:rPr lang="en-US" dirty="0"/>
              <a:t>while we're</a:t>
            </a:r>
            <a:br>
              <a:rPr lang="en-US" dirty="0"/>
            </a:br>
            <a:r>
              <a:rPr lang="en-US" dirty="0"/>
              <a:t>waiting for another component to load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Suspense – Showing Indicators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1" y="2590800"/>
            <a:ext cx="8708999" cy="36178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981000" y="3207663"/>
            <a:ext cx="3200400" cy="442674"/>
          </a:xfrm>
          <a:prstGeom prst="wedgeRoundRectCallout">
            <a:avLst>
              <a:gd name="adj1" fmla="val -38243"/>
              <a:gd name="adj2" fmla="val 7958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Accepts any React element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0C1D62-EC44-459B-BD9A-BD1482785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263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94B75E-7254-4D66-93C1-4E3947944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455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95259" cy="5201066"/>
          </a:xfrm>
        </p:spPr>
        <p:txBody>
          <a:bodyPr/>
          <a:lstStyle/>
          <a:p>
            <a:r>
              <a:rPr lang="en-US" dirty="0"/>
              <a:t>An example of how to setup route-based code splitting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Route-based Code Splitting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57571" y="1874273"/>
            <a:ext cx="9563999" cy="4750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Home = lazy(() =&gt; import('./routes/Home'));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About = lazy(() =&gt; import('./routes/About’));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App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exact path="/" component={Home}/&gt;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A14061-B4DB-4BB1-87A3-49679BD1A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428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282973" y="1767271"/>
            <a:ext cx="8754716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Virtual Dom</a:t>
            </a:r>
            <a:endParaRPr lang="bg-BG" sz="3000" b="1" dirty="0">
              <a:solidFill>
                <a:schemeClr val="bg2"/>
              </a:solidFill>
              <a:latin typeface="Calibri" panose="020F0502020204030204"/>
            </a:endParaRP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The virtual DOM - </a:t>
            </a:r>
            <a:r>
              <a:rPr lang="en-US" sz="2800" b="1" dirty="0">
                <a:solidFill>
                  <a:srgbClr val="F0A22E"/>
                </a:solidFill>
              </a:rPr>
              <a:t>VDOM</a:t>
            </a:r>
            <a:r>
              <a:rPr lang="bg-BG" sz="2800" b="1" dirty="0">
                <a:solidFill>
                  <a:schemeClr val="bg2"/>
                </a:solidFill>
                <a:latin typeface="Calibri" panose="020F0502020204030204"/>
              </a:rPr>
              <a:t>    </a:t>
            </a:r>
            <a:endParaRPr lang="en-US" sz="2800" b="1" dirty="0">
              <a:solidFill>
                <a:schemeClr val="bg2"/>
              </a:solidFill>
              <a:latin typeface="Calibri" panose="020F0502020204030204"/>
            </a:endParaRPr>
          </a:p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Routing Overview</a:t>
            </a: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Internal handling of a route - </a:t>
            </a:r>
            <a:r>
              <a:rPr lang="en-US" sz="2800" b="1" dirty="0">
                <a:solidFill>
                  <a:schemeClr val="bg1"/>
                </a:solidFill>
              </a:rPr>
              <a:t>Client-side routing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Single Page Applications - </a:t>
            </a:r>
            <a:r>
              <a:rPr lang="en-US" sz="2800" b="1" dirty="0">
                <a:solidFill>
                  <a:srgbClr val="F0A22E"/>
                </a:solidFill>
              </a:rPr>
              <a:t>Router</a:t>
            </a:r>
            <a:endParaRPr lang="en-US" sz="2800" b="1" dirty="0">
              <a:solidFill>
                <a:schemeClr val="bg2"/>
              </a:solidFill>
            </a:endParaRPr>
          </a:p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React Router</a:t>
            </a:r>
          </a:p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React Lazy &amp; Suspense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F22293A-C52B-4A0D-940A-D7766A491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37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8527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3" y="2598343"/>
            <a:ext cx="3808797" cy="1583265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5" y="4281324"/>
            <a:ext cx="2216847" cy="2216847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4613" y="2660471"/>
            <a:ext cx="3066944" cy="1757752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462" y="1324902"/>
            <a:ext cx="3680031" cy="11518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1233" y="1568271"/>
            <a:ext cx="4225751" cy="594071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" y="584632"/>
            <a:ext cx="3216253" cy="2413583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43" y="2749431"/>
            <a:ext cx="3593656" cy="1224337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02" y="4515058"/>
            <a:ext cx="3250325" cy="1757752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04" y="4506682"/>
            <a:ext cx="2696462" cy="176612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143" y="4719367"/>
            <a:ext cx="2412984" cy="1378848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9681" y="1325811"/>
            <a:ext cx="3583219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935" y="1317435"/>
            <a:ext cx="4558498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4796" y="2746120"/>
            <a:ext cx="3750138" cy="130984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5696" y="2714232"/>
            <a:ext cx="3395172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2352" y="1314611"/>
            <a:ext cx="3216253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2250" y="2714232"/>
            <a:ext cx="4213876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202" y="4311576"/>
            <a:ext cx="3410632" cy="218659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1676" y="4306561"/>
            <a:ext cx="3124640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1946" y="4311574"/>
            <a:ext cx="2216847" cy="2194624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2389" y="4305383"/>
            <a:ext cx="2606214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98" y="4332068"/>
            <a:ext cx="4528404" cy="1333176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517" y="1050703"/>
            <a:ext cx="4528404" cy="3990199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3651" y="1935060"/>
            <a:ext cx="3922436" cy="3730185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6567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A7086A-8D70-453B-AC93-F29FA0B2E0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4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0935FB9-2B76-4E55-8534-8E6ED0684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80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7398296-C396-482B-931B-3BD6F6B7CB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Virtual DOM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B2C41C-83A0-44D5-B450-E18943F0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3" y="1364310"/>
            <a:ext cx="2819095" cy="28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5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15756-12AF-4DEF-BBCD-0ABA5CB87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virtual DOM (</a:t>
            </a:r>
            <a:r>
              <a:rPr lang="en-US" b="1" dirty="0">
                <a:solidFill>
                  <a:schemeClr val="bg1"/>
                </a:solidFill>
              </a:rPr>
              <a:t>VDOM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Virtual representation of a UI is kept in the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dirty="0"/>
              <a:t>Synced the real DOM by a library such as </a:t>
            </a:r>
            <a:r>
              <a:rPr lang="en-US" b="1" dirty="0">
                <a:solidFill>
                  <a:schemeClr val="bg1"/>
                </a:solidFill>
              </a:rPr>
              <a:t>ReactDOM</a:t>
            </a:r>
          </a:p>
          <a:p>
            <a:pPr lvl="1"/>
            <a:r>
              <a:rPr lang="en-US" dirty="0"/>
              <a:t>The term </a:t>
            </a:r>
            <a:r>
              <a:rPr lang="en-US" b="1" dirty="0">
                <a:solidFill>
                  <a:schemeClr val="bg1"/>
                </a:solidFill>
              </a:rPr>
              <a:t>Virtual DOM </a:t>
            </a:r>
            <a:r>
              <a:rPr lang="en-US" dirty="0"/>
              <a:t>is usually associated with React elements</a:t>
            </a:r>
          </a:p>
          <a:p>
            <a:pPr lvl="2"/>
            <a:r>
              <a:rPr lang="en-US" dirty="0"/>
              <a:t>They are the objects representing the UI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4553B-A107-46A9-BBF5-2D7D2AB4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C0DC9-F013-48BD-8AE2-32C9877687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0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keeps track of all elements in a </a:t>
            </a:r>
            <a:r>
              <a:rPr lang="en-US" b="1" dirty="0">
                <a:solidFill>
                  <a:schemeClr val="bg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b="1" dirty="0">
                <a:solidFill>
                  <a:schemeClr val="bg1"/>
                </a:solidFill>
              </a:rPr>
              <a:t>diffing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r>
              <a:rPr lang="en-US" dirty="0"/>
              <a:t> is applied</a:t>
            </a:r>
          </a:p>
          <a:p>
            <a:pPr lvl="1"/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parts are updated in the browser</a:t>
            </a:r>
          </a:p>
          <a:p>
            <a:r>
              <a:rPr lang="en-US" dirty="0"/>
              <a:t>React syntax is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AA7CB0-8572-45EE-B615-3A0CE34F0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07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DA4D677-5A22-4878-BA28-F89B91835C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Routing Overview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05E37B3-AC48-4FAA-96C5-44779DEC7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76" y="1385091"/>
            <a:ext cx="2438248" cy="2438248"/>
          </a:xfrm>
          <a:prstGeom prst="rect">
            <a:avLst/>
          </a:prstGeom>
        </p:spPr>
      </p:pic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00362EFD-58E1-45C1-985F-3C625418FC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</a:p>
        </p:txBody>
      </p:sp>
    </p:spTree>
    <p:extLst>
      <p:ext uri="{BB962C8B-B14F-4D97-AF65-F5344CB8AC3E}">
        <p14:creationId xmlns:p14="http://schemas.microsoft.com/office/powerpoint/2010/main" val="6078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375999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 routing</a:t>
            </a:r>
            <a:r>
              <a:rPr lang="en-US" b="1" dirty="0"/>
              <a:t> </a:t>
            </a:r>
            <a:r>
              <a:rPr lang="en-US" dirty="0"/>
              <a:t>is internal handling of a route</a:t>
            </a:r>
          </a:p>
          <a:p>
            <a:pPr>
              <a:buClr>
                <a:schemeClr val="tx1"/>
              </a:buClr>
            </a:pPr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bg1"/>
                </a:solidFill>
              </a:rPr>
              <a:t>SPA's</a:t>
            </a:r>
          </a:p>
          <a:p>
            <a:pPr>
              <a:buClr>
                <a:schemeClr val="tx1"/>
              </a:buClr>
            </a:pPr>
            <a:r>
              <a:rPr lang="en-US" dirty="0"/>
              <a:t>Allows navigation, </a:t>
            </a:r>
            <a:r>
              <a:rPr lang="en-US" b="1" dirty="0">
                <a:solidFill>
                  <a:schemeClr val="bg1"/>
                </a:solidFill>
              </a:rPr>
              <a:t>without a full reloading of </a:t>
            </a:r>
            <a:r>
              <a:rPr lang="en-US" dirty="0"/>
              <a:t>the page</a:t>
            </a:r>
          </a:p>
          <a:p>
            <a:pPr>
              <a:buClr>
                <a:schemeClr val="tx1"/>
              </a:buClr>
            </a:pPr>
            <a:r>
              <a:rPr lang="en-US" dirty="0"/>
              <a:t>Loading only the initial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pPr>
              <a:buClr>
                <a:schemeClr val="tx1"/>
              </a:buClr>
            </a:pPr>
            <a:r>
              <a:rPr lang="en-US" dirty="0"/>
              <a:t>Gives better 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Client-side Routing?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76B4A79-486C-426C-BBBB-792D6A08C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7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237999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loads the correct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r>
              <a:rPr lang="en-US" dirty="0"/>
              <a:t>Change in content is reflected in the address bar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only once</a:t>
            </a:r>
          </a:p>
          <a:p>
            <a:pPr lvl="1"/>
            <a:r>
              <a:rPr lang="en-US" dirty="0"/>
              <a:t>Maintain state across multiple pages</a:t>
            </a:r>
          </a:p>
          <a:p>
            <a:pPr lvl="1"/>
            <a:r>
              <a:rPr lang="en-US" dirty="0"/>
              <a:t>Browser history can be used</a:t>
            </a:r>
          </a:p>
          <a:p>
            <a:pPr lvl="1"/>
            <a:r>
              <a:rPr lang="en-US" dirty="0"/>
              <a:t>Build User Interfaces that react quickly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286B83-9AF7-46BC-B625-FDEBA713A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7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3743</TotalTime>
  <Words>1608</Words>
  <Application>Microsoft Office PowerPoint</Application>
  <PresentationFormat>Широк екран</PresentationFormat>
  <Paragraphs>292</Paragraphs>
  <Slides>36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React – Routing</vt:lpstr>
      <vt:lpstr>Table of Contents</vt:lpstr>
      <vt:lpstr>Have a Question?</vt:lpstr>
      <vt:lpstr>Virtual DOM</vt:lpstr>
      <vt:lpstr>Virtual DOM</vt:lpstr>
      <vt:lpstr>Virtual DOM</vt:lpstr>
      <vt:lpstr>Routing Overview</vt:lpstr>
      <vt:lpstr>What is Client-side Routing?</vt:lpstr>
      <vt:lpstr>Single Page Applications</vt:lpstr>
      <vt:lpstr>React-Router</vt:lpstr>
      <vt:lpstr>React Router</vt:lpstr>
      <vt:lpstr>Installation and Setup</vt:lpstr>
      <vt:lpstr>Adding More Scenes</vt:lpstr>
      <vt:lpstr>Exclusive Rendering</vt:lpstr>
      <vt:lpstr>Navigating with Link</vt:lpstr>
      <vt:lpstr>BrowserRouter As Router</vt:lpstr>
      <vt:lpstr>Match</vt:lpstr>
      <vt:lpstr>Location</vt:lpstr>
      <vt:lpstr>History</vt:lpstr>
      <vt:lpstr>URL Params</vt:lpstr>
      <vt:lpstr>Redirects</vt:lpstr>
      <vt:lpstr>Active Links</vt:lpstr>
      <vt:lpstr>Nested Routes</vt:lpstr>
      <vt:lpstr>Lazy Loading</vt:lpstr>
      <vt:lpstr>Code-Splitting – Bundling</vt:lpstr>
      <vt:lpstr>Code-Splitting Bundling</vt:lpstr>
      <vt:lpstr>Dynamic Import</vt:lpstr>
      <vt:lpstr>Using React.lazy</vt:lpstr>
      <vt:lpstr>Suspense – Showing Indicators</vt:lpstr>
      <vt:lpstr>Route-based Code Splitting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Routing and Architecure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13</cp:revision>
  <dcterms:created xsi:type="dcterms:W3CDTF">2018-05-23T13:08:44Z</dcterms:created>
  <dcterms:modified xsi:type="dcterms:W3CDTF">2021-10-01T09:00:39Z</dcterms:modified>
  <cp:category>programming;computer programming;software development; javascript; web; react</cp:category>
</cp:coreProperties>
</file>