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76" r:id="rId3"/>
    <p:sldId id="492" r:id="rId4"/>
    <p:sldId id="259" r:id="rId5"/>
    <p:sldId id="260" r:id="rId6"/>
    <p:sldId id="263" r:id="rId7"/>
    <p:sldId id="508" r:id="rId8"/>
    <p:sldId id="525" r:id="rId9"/>
    <p:sldId id="342" r:id="rId10"/>
    <p:sldId id="264" r:id="rId11"/>
    <p:sldId id="265" r:id="rId12"/>
    <p:sldId id="269" r:id="rId13"/>
    <p:sldId id="262" r:id="rId14"/>
    <p:sldId id="270" r:id="rId15"/>
    <p:sldId id="277" r:id="rId16"/>
    <p:sldId id="509" r:id="rId17"/>
    <p:sldId id="279" r:id="rId18"/>
    <p:sldId id="278" r:id="rId19"/>
    <p:sldId id="510" r:id="rId20"/>
    <p:sldId id="511" r:id="rId21"/>
    <p:sldId id="526" r:id="rId22"/>
    <p:sldId id="495" r:id="rId23"/>
    <p:sldId id="266" r:id="rId24"/>
    <p:sldId id="512" r:id="rId25"/>
    <p:sldId id="513" r:id="rId26"/>
    <p:sldId id="515" r:id="rId27"/>
    <p:sldId id="496" r:id="rId28"/>
    <p:sldId id="514" r:id="rId29"/>
    <p:sldId id="516" r:id="rId30"/>
    <p:sldId id="524" r:id="rId31"/>
    <p:sldId id="497" r:id="rId32"/>
    <p:sldId id="498" r:id="rId33"/>
    <p:sldId id="261" r:id="rId34"/>
    <p:sldId id="501" r:id="rId35"/>
    <p:sldId id="268" r:id="rId36"/>
    <p:sldId id="518" r:id="rId37"/>
    <p:sldId id="521" r:id="rId38"/>
    <p:sldId id="517" r:id="rId39"/>
    <p:sldId id="506" r:id="rId40"/>
    <p:sldId id="527" r:id="rId41"/>
    <p:sldId id="522" r:id="rId42"/>
    <p:sldId id="519" r:id="rId43"/>
    <p:sldId id="530" r:id="rId44"/>
    <p:sldId id="281" r:id="rId45"/>
    <p:sldId id="282" r:id="rId46"/>
    <p:sldId id="284" r:id="rId47"/>
    <p:sldId id="285" r:id="rId48"/>
    <p:sldId id="287" r:id="rId49"/>
    <p:sldId id="288" r:id="rId50"/>
    <p:sldId id="289" r:id="rId51"/>
    <p:sldId id="290" r:id="rId52"/>
    <p:sldId id="401" r:id="rId53"/>
    <p:sldId id="493" r:id="rId54"/>
    <p:sldId id="4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Objects &amp; Properties" id="{64055E42-6757-4A9E-AD11-DCCF831C25D1}">
          <p14:sldIdLst>
            <p14:sldId id="259"/>
            <p14:sldId id="260"/>
            <p14:sldId id="263"/>
            <p14:sldId id="508"/>
            <p14:sldId id="525"/>
            <p14:sldId id="342"/>
            <p14:sldId id="264"/>
            <p14:sldId id="265"/>
            <p14:sldId id="269"/>
            <p14:sldId id="262"/>
            <p14:sldId id="270"/>
          </p14:sldIdLst>
        </p14:section>
        <p14:section name="Objects - Iteration" id="{A01C97A6-F474-418A-BC6B-FF3425634E38}">
          <p14:sldIdLst>
            <p14:sldId id="277"/>
            <p14:sldId id="509"/>
            <p14:sldId id="279"/>
            <p14:sldId id="278"/>
            <p14:sldId id="510"/>
            <p14:sldId id="511"/>
            <p14:sldId id="526"/>
          </p14:sldIdLst>
        </p14:section>
        <p14:section name="Object Context" id="{FE15E9F9-06E5-4794-BC7D-525AB22723C6}">
          <p14:sldIdLst>
            <p14:sldId id="495"/>
            <p14:sldId id="266"/>
            <p14:sldId id="512"/>
            <p14:sldId id="513"/>
            <p14:sldId id="515"/>
            <p14:sldId id="496"/>
            <p14:sldId id="514"/>
            <p14:sldId id="516"/>
            <p14:sldId id="524"/>
          </p14:sldIdLst>
        </p14:section>
        <p14:section name="Object Composition" id="{451B21C9-AFC8-42CB-8EE5-9EED708C9F4C}">
          <p14:sldIdLst>
            <p14:sldId id="497"/>
            <p14:sldId id="498"/>
            <p14:sldId id="261"/>
            <p14:sldId id="501"/>
            <p14:sldId id="268"/>
            <p14:sldId id="518"/>
            <p14:sldId id="521"/>
            <p14:sldId id="517"/>
            <p14:sldId id="506"/>
            <p14:sldId id="527"/>
            <p14:sldId id="522"/>
            <p14:sldId id="519"/>
            <p14:sldId id="530"/>
          </p14:sldIdLst>
        </p14:section>
        <p14:section name="JSON" id="{F94BFC51-2D20-4336-B641-7EAE1D5E36D7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onclusion" id="{E19D07F1-86E2-47E9-B2AB-7ADC4F89DC12}">
          <p14:sldIdLst>
            <p14:sldId id="290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AEC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7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82" y="1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18.01.2021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9097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938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312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139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4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307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818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258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85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89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73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67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 &amp; Composition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Properties can be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during run-time</a:t>
            </a:r>
          </a:p>
          <a:p>
            <a:pPr>
              <a:spcBef>
                <a:spcPts val="14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properties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Assigning and Accessing Properties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4329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A9DE82-FBC8-49A9-8A4F-AF973F950852}"/>
              </a:ext>
            </a:extLst>
          </p:cNvPr>
          <p:cNvSpPr txBox="1">
            <a:spLocks/>
          </p:cNvSpPr>
          <p:nvPr/>
        </p:nvSpPr>
        <p:spPr>
          <a:xfrm>
            <a:off x="2051050" y="1787845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</p:spTree>
    <p:extLst>
      <p:ext uri="{BB962C8B-B14F-4D97-AF65-F5344CB8AC3E}">
        <p14:creationId xmlns:p14="http://schemas.microsoft.com/office/powerpoint/2010/main" val="35461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Dive into</a:t>
            </a:r>
            <a:r>
              <a:rPr lang="en-US" dirty="0"/>
              <a:t>"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and extract properties by name</a:t>
            </a:r>
          </a:p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Can be used to get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property values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2982" y="2972791"/>
            <a:ext cx="10666035" cy="3111209"/>
          </a:xfrm>
        </p:spPr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2400" dirty="0"/>
              <a:t>const department = {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: 'Engineering',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  director: 'Ted Thompson',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  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: 25</a:t>
            </a:r>
          </a:p>
          <a:p>
            <a:pPr latinLnBrk="0">
              <a:lnSpc>
                <a:spcPct val="100000"/>
              </a:lnSpc>
            </a:pPr>
            <a:r>
              <a:rPr lang="en-US" sz="2400" dirty="0"/>
              <a:t>};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const </a:t>
            </a:r>
            <a:r>
              <a:rPr lang="en-US" sz="2400" dirty="0">
                <a:solidFill>
                  <a:schemeClr val="bg1"/>
                </a:solidFill>
              </a:rPr>
              <a:t>{ name,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/>
              <a:t> = department;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console.log(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bg1"/>
                </a:solidFill>
              </a:rPr>
              <a:t>employeeCount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'Engineering' 25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26153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629000"/>
            <a:ext cx="10573811" cy="4320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person =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name: 'Peter',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age: 21,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['job-title']: 'Trainer'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age: 21, 'job-title': 'Trainer 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Object {name: 'Peter', 'job-title': 'Trainer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person.age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undefined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Variables holding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data types contain the </a:t>
            </a:r>
            <a:r>
              <a:rPr lang="en-US" b="1" dirty="0">
                <a:solidFill>
                  <a:schemeClr val="bg1"/>
                </a:solidFill>
              </a:rPr>
              <a:t>memory address </a:t>
            </a:r>
            <a:r>
              <a:rPr lang="en-US" dirty="0"/>
              <a:t>(reference) of the data</a:t>
            </a:r>
          </a:p>
          <a:p>
            <a:r>
              <a:rPr lang="en-US" b="1" dirty="0">
                <a:solidFill>
                  <a:schemeClr val="bg1"/>
                </a:solidFill>
              </a:rPr>
              <a:t>Copies</a:t>
            </a:r>
            <a:r>
              <a:rPr lang="en-US" dirty="0"/>
              <a:t> of the reference point to the </a:t>
            </a:r>
            <a:r>
              <a:rPr lang="en-US" b="1" dirty="0">
                <a:solidFill>
                  <a:schemeClr val="bg1"/>
                </a:solidFill>
              </a:rPr>
              <a:t>same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Object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2850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287879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735259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735255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John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62847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4160542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416160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369632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5243595"/>
            <a:ext cx="522130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</a:t>
            </a:r>
            <a:r>
              <a:rPr lang="en-US">
                <a:solidFill>
                  <a:schemeClr val="tx1"/>
                </a:solidFill>
              </a:rPr>
              <a:t> 'Steve';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console.log(x.name); </a:t>
            </a:r>
            <a:r>
              <a:rPr lang="en-US" i="1" dirty="0">
                <a:solidFill>
                  <a:schemeClr val="accent2"/>
                </a:solidFill>
              </a:rPr>
              <a:t>// Steve</a:t>
            </a:r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  <a:endParaRPr lang="en-US" sz="1000" dirty="0"/>
          </a:p>
          <a:p>
            <a:pPr>
              <a:spcBef>
                <a:spcPts val="14400"/>
              </a:spcBef>
            </a:pPr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50103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315065"/>
            <a:ext cx="10170000" cy="1993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a copy of the fruit reference to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4F2323F-5123-41F5-9447-F702090BD9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Property Lookup and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Objects as Associative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4F8A6-962E-4431-A944-26E4F6E62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3C57-D4DC-4B6F-AA2B-2F17A8F9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Objects serve the role of </a:t>
            </a:r>
            <a:r>
              <a:rPr lang="en-US" b="1">
                <a:solidFill>
                  <a:schemeClr val="bg1"/>
                </a:solidFill>
              </a:rPr>
              <a:t>associative arrays </a:t>
            </a:r>
            <a:r>
              <a:rPr lang="en-US"/>
              <a:t>in JavaScript</a:t>
            </a:r>
          </a:p>
          <a:p>
            <a:pPr lvl="1"/>
            <a:r>
              <a:rPr lang="en-US"/>
              <a:t>The keys (property names) are </a:t>
            </a:r>
            <a:r>
              <a:rPr lang="en-US" b="1">
                <a:solidFill>
                  <a:schemeClr val="bg1"/>
                </a:solidFill>
              </a:rPr>
              <a:t>string indexes</a:t>
            </a:r>
          </a:p>
          <a:p>
            <a:pPr lvl="1"/>
            <a:r>
              <a:rPr lang="en-US"/>
              <a:t>Values are </a:t>
            </a:r>
            <a:r>
              <a:rPr lang="en-US" b="1">
                <a:solidFill>
                  <a:schemeClr val="bg1"/>
                </a:solidFill>
              </a:rPr>
              <a:t>associated</a:t>
            </a:r>
            <a:r>
              <a:rPr lang="en-US"/>
              <a:t> to a key</a:t>
            </a:r>
          </a:p>
          <a:p>
            <a:pPr lvl="1"/>
            <a:r>
              <a:rPr lang="en-US"/>
              <a:t>All values are of the </a:t>
            </a:r>
            <a:r>
              <a:rPr lang="en-US" b="1">
                <a:solidFill>
                  <a:schemeClr val="bg1"/>
                </a:solidFill>
              </a:rPr>
              <a:t>same 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DBA9F8-5218-4C39-A8C1-7FE2280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FA59BA-4910-40DF-BABA-48A71655333E}"/>
              </a:ext>
            </a:extLst>
          </p:cNvPr>
          <p:cNvGrpSpPr/>
          <p:nvPr/>
        </p:nvGrpSpPr>
        <p:grpSpPr>
          <a:xfrm>
            <a:off x="3352800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7" name="Rounded Rectangle 30">
              <a:extLst>
                <a:ext uri="{FF2B5EF4-FFF2-40B4-BE49-F238E27FC236}">
                  <a16:creationId xmlns:a16="http://schemas.microsoft.com/office/drawing/2014/main" id="{9D425C37-EA0F-4BCD-BB8B-81A25901B945}"/>
                </a:ext>
              </a:extLst>
            </p:cNvPr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>
              <a:extLst>
                <a:ext uri="{FF2B5EF4-FFF2-40B4-BE49-F238E27FC236}">
                  <a16:creationId xmlns:a16="http://schemas.microsoft.com/office/drawing/2014/main" id="{EC5133CE-530F-4412-927F-CD9A8EC7B8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F131F-0714-4F6E-B604-39E32D939D98}"/>
                </a:ext>
              </a:extLst>
            </p:cNvPr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D9F72B-C733-4EB9-94E1-9805ADFA6A8A}"/>
                </a:ext>
              </a:extLst>
            </p:cNvPr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39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–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over all </a:t>
            </a:r>
            <a:r>
              <a:rPr lang="en-US" sz="3400" b="1" dirty="0">
                <a:solidFill>
                  <a:schemeClr val="bg1"/>
                </a:solidFill>
              </a:rPr>
              <a:t>enumerable</a:t>
            </a:r>
            <a:r>
              <a:rPr lang="en-US" sz="3400" dirty="0"/>
              <a:t> properties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315772"/>
            <a:ext cx="8426540" cy="3465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 obj = {a: 1, b: 2, c: 3};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18767-C368-49D6-A74E-DC007C94F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in an object: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696000" y="1944000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phonebook = { 'Tim': '555-111',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'Bill': '555-333',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'Peter': '555-777'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keys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console.log(keys);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['Tim', 'Bill', 'Peter']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403BC-D65F-4E28-8F96-F37E715B6BCB}"/>
              </a:ext>
            </a:extLst>
          </p:cNvPr>
          <p:cNvSpPr txBox="1"/>
          <p:nvPr/>
        </p:nvSpPr>
        <p:spPr>
          <a:xfrm>
            <a:off x="696000" y="4914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values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console.log(values);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['555-111', '555-333', '555-777']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092D5-2FAC-436C-A03C-7E8D3FE0CECB}"/>
              </a:ext>
            </a:extLst>
          </p:cNvPr>
          <p:cNvGrpSpPr/>
          <p:nvPr/>
        </p:nvGrpSpPr>
        <p:grpSpPr>
          <a:xfrm>
            <a:off x="8443500" y="2854710"/>
            <a:ext cx="2925000" cy="1890000"/>
            <a:chOff x="8751000" y="2872513"/>
            <a:chExt cx="2925000" cy="189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BFFDC9-8C0E-478D-9D42-CE323AB04074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" name="Group 134">
              <a:extLst>
                <a:ext uri="{FF2B5EF4-FFF2-40B4-BE49-F238E27FC236}">
                  <a16:creationId xmlns:a16="http://schemas.microsoft.com/office/drawing/2014/main" id="{619B95F1-E9A4-4D81-A023-CCD51CD443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3490331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953A0B-B555-449C-9DD0-4BEBACB3F714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A1D78-74DB-45FB-8B5A-290EE1AC687A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BBF0-0ED2-46F7-90A6-15F36A853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array of </a:t>
            </a: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(array of two elements), representing each key and value pair</a:t>
            </a:r>
          </a:p>
          <a:p>
            <a:pPr lvl="1"/>
            <a:r>
              <a:rPr lang="en-US" dirty="0"/>
              <a:t>First tuple element is the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, the second is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21600"/>
              </a:spcBef>
            </a:pPr>
            <a:r>
              <a:rPr lang="en-US" dirty="0"/>
              <a:t>This method is often used if we want to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 contents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Entries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0D0EA-51CB-4836-9980-52321AC39883}"/>
              </a:ext>
            </a:extLst>
          </p:cNvPr>
          <p:cNvSpPr txBox="1"/>
          <p:nvPr/>
        </p:nvSpPr>
        <p:spPr>
          <a:xfrm>
            <a:off x="988500" y="3479231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['Tim', '555-111'],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'555-333'],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['Peter', '555-777'] </a:t>
            </a:r>
            <a:r>
              <a:rPr lang="en-US" altLang="bg-BG" sz="2400" b="1" i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26D04-B5C4-4616-A56E-FF5F8265312D}"/>
              </a:ext>
            </a:extLst>
          </p:cNvPr>
          <p:cNvGrpSpPr/>
          <p:nvPr/>
        </p:nvGrpSpPr>
        <p:grpSpPr>
          <a:xfrm>
            <a:off x="8680999" y="3266510"/>
            <a:ext cx="2925000" cy="1890000"/>
            <a:chOff x="8751000" y="2872513"/>
            <a:chExt cx="2925000" cy="189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AE7132-A3E0-474D-ABE8-558A8663D9AC}"/>
                </a:ext>
              </a:extLst>
            </p:cNvPr>
            <p:cNvSpPr/>
            <p:nvPr/>
          </p:nvSpPr>
          <p:spPr bwMode="auto">
            <a:xfrm>
              <a:off x="8751000" y="2872513"/>
              <a:ext cx="2925000" cy="1890000"/>
            </a:xfrm>
            <a:prstGeom prst="rect">
              <a:avLst/>
            </a:prstGeom>
            <a:solidFill>
              <a:srgbClr val="C7DAEC"/>
            </a:solidFill>
            <a:ln w="190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" name="Group 134">
              <a:extLst>
                <a:ext uri="{FF2B5EF4-FFF2-40B4-BE49-F238E27FC236}">
                  <a16:creationId xmlns:a16="http://schemas.microsoft.com/office/drawing/2014/main" id="{969F4014-4F61-4FCD-B76E-2997712046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46298"/>
                </p:ext>
              </p:extLst>
            </p:nvPr>
          </p:nvGraphicFramePr>
          <p:xfrm>
            <a:off x="8821752" y="3362167"/>
            <a:ext cx="2783496" cy="1310802"/>
          </p:xfrm>
          <a:graphic>
            <a:graphicData uri="http://schemas.openxmlformats.org/drawingml/2006/table">
              <a:tbl>
                <a:tblPr/>
                <a:tblGrid>
                  <a:gridCol w="9834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00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Tim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555-111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Bill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555-333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36934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Peter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555-777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5A660-8D3C-4376-9EAA-C4D06A6B9F1D}"/>
                </a:ext>
              </a:extLst>
            </p:cNvPr>
            <p:cNvSpPr txBox="1"/>
            <p:nvPr/>
          </p:nvSpPr>
          <p:spPr>
            <a:xfrm>
              <a:off x="8821752" y="2962057"/>
              <a:ext cx="9762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70AEA-8658-4B70-B7D7-A44B5689330D}"/>
                </a:ext>
              </a:extLst>
            </p:cNvPr>
            <p:cNvSpPr txBox="1"/>
            <p:nvPr/>
          </p:nvSpPr>
          <p:spPr>
            <a:xfrm>
              <a:off x="9798022" y="2962057"/>
              <a:ext cx="18072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Objects in JavaScript</a:t>
            </a:r>
          </a:p>
          <a:p>
            <a:r>
              <a:rPr lang="en-US" dirty="0"/>
              <a:t>Objects as Associative Arrays</a:t>
            </a:r>
          </a:p>
          <a:p>
            <a:r>
              <a:rPr lang="en-US" dirty="0"/>
              <a:t>Methods and Context</a:t>
            </a:r>
          </a:p>
          <a:p>
            <a:r>
              <a:rPr lang="en-US" dirty="0"/>
              <a:t>Object Composition</a:t>
            </a:r>
          </a:p>
          <a:p>
            <a:r>
              <a:rPr lang="en-US" dirty="0"/>
              <a:t>JSON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an array of string in format: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"{</a:t>
            </a:r>
            <a:r>
              <a:rPr lang="en-US" b="1" dirty="0" err="1">
                <a:latin typeface="Consolas" panose="020B0609020204030204" pitchFamily="49" charset="0"/>
              </a:rPr>
              <a:t>townName</a:t>
            </a:r>
            <a:r>
              <a:rPr lang="en-US" b="1" dirty="0">
                <a:latin typeface="Consolas" panose="020B0609020204030204" pitchFamily="49" charset="0"/>
              </a:rPr>
              <a:t>} &lt;-&gt; {</a:t>
            </a:r>
            <a:r>
              <a:rPr lang="en-US" b="1" dirty="0" err="1">
                <a:latin typeface="Consolas" panose="020B0609020204030204" pitchFamily="49" charset="0"/>
              </a:rPr>
              <a:t>townPopulation</a:t>
            </a:r>
            <a:r>
              <a:rPr lang="en-US" b="1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Create a registry for each town</a:t>
            </a:r>
          </a:p>
          <a:p>
            <a:r>
              <a:rPr lang="en-US" dirty="0"/>
              <a:t>If a town repeats, add the population to the existing value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Town 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3340D2-BFFF-4838-A599-57A306159F15}"/>
              </a:ext>
            </a:extLst>
          </p:cNvPr>
          <p:cNvGrpSpPr/>
          <p:nvPr/>
        </p:nvGrpSpPr>
        <p:grpSpPr>
          <a:xfrm>
            <a:off x="734125" y="4104000"/>
            <a:ext cx="10723751" cy="2064769"/>
            <a:chOff x="628500" y="4284584"/>
            <a:chExt cx="10723751" cy="20647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9E837-43FA-4042-90A3-317CA3DD364E}"/>
                </a:ext>
              </a:extLst>
            </p:cNvPr>
            <p:cNvSpPr txBox="1"/>
            <p:nvPr/>
          </p:nvSpPr>
          <p:spPr>
            <a:xfrm>
              <a:off x="628500" y="4284584"/>
              <a:ext cx="5333556" cy="20647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['Istanbul &lt;-&gt; 100000',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'Honk Kong &lt;-&gt; 2100004',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'Jerusalem &lt;-&gt; 2352344',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'Mexico City &lt;-&gt; 23401925',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'Istanbul &lt;-&gt; 1000']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7DE62F-1762-448C-8F24-EC9A15B538DA}"/>
                </a:ext>
              </a:extLst>
            </p:cNvPr>
            <p:cNvSpPr txBox="1"/>
            <p:nvPr/>
          </p:nvSpPr>
          <p:spPr>
            <a:xfrm>
              <a:off x="6951000" y="4469250"/>
              <a:ext cx="4401251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Istanbul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101000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Honk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Kong : 2100004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Jerusalem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: 2352344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s-E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Mexico</a:t>
              </a:r>
              <a:r>
                <a:rPr lang="es-E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City : 23401925</a:t>
              </a:r>
            </a:p>
          </p:txBody>
        </p:sp>
        <p:sp>
          <p:nvSpPr>
            <p:cNvPr id="10" name="Right Arrow 4">
              <a:extLst>
                <a:ext uri="{FF2B5EF4-FFF2-40B4-BE49-F238E27FC236}">
                  <a16:creationId xmlns:a16="http://schemas.microsoft.com/office/drawing/2014/main" id="{79F10AFB-3F1B-41B7-A36F-5C1A3B6697F2}"/>
                </a:ext>
              </a:extLst>
            </p:cNvPr>
            <p:cNvSpPr/>
            <p:nvPr/>
          </p:nvSpPr>
          <p:spPr bwMode="auto">
            <a:xfrm>
              <a:off x="6151728" y="5126468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4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Town 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4565-581A-44FA-BA7B-AF482D4BC49C}"/>
              </a:ext>
            </a:extLst>
          </p:cNvPr>
          <p:cNvSpPr txBox="1"/>
          <p:nvPr/>
        </p:nvSpPr>
        <p:spPr>
          <a:xfrm>
            <a:off x="1056000" y="1314000"/>
            <a:ext cx="1008000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towns = {};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townsArr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let [name, population] 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townAsString.split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(' &lt;-&gt; ');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population = Number(population);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if (towns[name] != undefined) { population += towns[name];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towns[name]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town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towns)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console.log(`${town} : ${towns[town]}`);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4475-877B-44F7-9CDB-3DCCCB672F48}"/>
              </a:ext>
            </a:extLst>
          </p:cNvPr>
          <p:cNvSpPr txBox="1"/>
          <p:nvPr/>
        </p:nvSpPr>
        <p:spPr>
          <a:xfrm>
            <a:off x="1596000" y="5769000"/>
            <a:ext cx="9000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Note:</a:t>
            </a:r>
            <a:r>
              <a:rPr lang="en-US" sz="2800" dirty="0"/>
              <a:t> This task can be solved using </a:t>
            </a:r>
            <a:r>
              <a:rPr lang="en-US" sz="2800" b="1" dirty="0" err="1">
                <a:latin typeface="Consolas" panose="020B0609020204030204" pitchFamily="49" charset="0"/>
              </a:rPr>
              <a:t>Array.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reduce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1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767032-E394-410F-B2A3-7CD03ACD52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Combine Data with Behavior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Methods and Context</a:t>
            </a:r>
          </a:p>
        </p:txBody>
      </p:sp>
      <p:pic>
        <p:nvPicPr>
          <p:cNvPr id="7" name="Картина 6" descr="obj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0822" y="1831994"/>
            <a:ext cx="1730356" cy="17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: function (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`My age is ${</a:t>
            </a:r>
            <a:r>
              <a:rPr lang="en-US" sz="2400" dirty="0" err="1">
                <a:solidFill>
                  <a:schemeClr val="tx1"/>
                </a:solidFill>
              </a:rPr>
              <a:t>myAge</a:t>
            </a:r>
            <a:r>
              <a:rPr lang="en-US" sz="2400" dirty="0">
                <a:solidFill>
                  <a:schemeClr val="tx1"/>
                </a:solidFill>
              </a:rPr>
              <a:t>}!`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</a:t>
            </a:r>
            <a:r>
              <a:rPr lang="en-US" sz="2400" dirty="0" err="1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(21)); </a:t>
            </a:r>
            <a:r>
              <a:rPr lang="en-US" sz="2400" i="1" dirty="0">
                <a:solidFill>
                  <a:schemeClr val="accent2"/>
                </a:solidFill>
              </a:rPr>
              <a:t>// My age is 21!</a:t>
            </a:r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functions may be </a:t>
            </a:r>
            <a:r>
              <a:rPr lang="en-US" b="1" dirty="0">
                <a:solidFill>
                  <a:schemeClr val="bg1"/>
                </a:solidFill>
              </a:rPr>
              <a:t>grouped</a:t>
            </a:r>
            <a:r>
              <a:rPr lang="en-US" dirty="0"/>
              <a:t> in an object</a:t>
            </a:r>
          </a:p>
          <a:p>
            <a:r>
              <a:rPr lang="en-US" dirty="0"/>
              <a:t>The object serves as a </a:t>
            </a:r>
            <a:r>
              <a:rPr lang="en-US" b="1" dirty="0">
                <a:solidFill>
                  <a:schemeClr val="bg1"/>
                </a:solidFill>
              </a:rPr>
              <a:t>function library</a:t>
            </a:r>
          </a:p>
          <a:p>
            <a:pPr lvl="1"/>
            <a:r>
              <a:rPr lang="en-US" dirty="0"/>
              <a:t>Similar to built-in libraries </a:t>
            </a:r>
            <a:r>
              <a:rPr lang="en-US" sz="3200" dirty="0"/>
              <a:t>like </a:t>
            </a:r>
            <a:r>
              <a:rPr lang="en-US" sz="3200" b="1" dirty="0">
                <a:solidFill>
                  <a:schemeClr val="bg1"/>
                </a:solidFill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, </a:t>
            </a:r>
            <a:r>
              <a:rPr lang="en-US" dirty="0"/>
              <a:t>etc.</a:t>
            </a:r>
          </a:p>
          <a:p>
            <a:pPr>
              <a:spcBef>
                <a:spcPts val="19200"/>
              </a:spcBef>
            </a:pPr>
            <a:r>
              <a:rPr lang="en-US" dirty="0"/>
              <a:t>This technique is often used to </a:t>
            </a:r>
            <a:r>
              <a:rPr lang="en-US" b="1" dirty="0">
                <a:solidFill>
                  <a:schemeClr val="bg1"/>
                </a:solidFill>
              </a:rPr>
              <a:t>expose public API </a:t>
            </a:r>
            <a:r>
              <a:rPr lang="en-US" dirty="0"/>
              <a:t>in a module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988500" y="3294000"/>
            <a:ext cx="1021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sorting helper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compareNumbers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ascending: (a, b) =&gt; a - b;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descending: (a, b) =&gt; b - a;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96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70D18-3E9A-476B-8B61-7A54838B9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501C8C-4C14-48A5-A8E7-1B1A473A4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</a:t>
            </a:r>
            <a:r>
              <a:rPr lang="en-US" b="1" dirty="0">
                <a:solidFill>
                  <a:schemeClr val="bg1"/>
                </a:solidFill>
              </a:rPr>
              <a:t>almost never </a:t>
            </a: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used in JS code</a:t>
            </a:r>
          </a:p>
          <a:p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are used instead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F15D0-8A83-430F-80EF-6367F34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FCF6D-FFCA-45E0-ACF8-EEE6A1C72498}"/>
              </a:ext>
            </a:extLst>
          </p:cNvPr>
          <p:cNvSpPr txBox="1"/>
          <p:nvPr/>
        </p:nvSpPr>
        <p:spPr>
          <a:xfrm>
            <a:off x="1360933" y="2601967"/>
            <a:ext cx="377750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switch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(command)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count++;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count--;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case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':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count = 0;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break;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BF6F7-95EA-4763-B808-54A19F745B96}"/>
              </a:ext>
            </a:extLst>
          </p:cNvPr>
          <p:cNvSpPr txBox="1"/>
          <p:nvPr/>
        </p:nvSpPr>
        <p:spPr>
          <a:xfrm>
            <a:off x="6376068" y="3217520"/>
            <a:ext cx="4455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count = 5;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count++;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decrement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count--; }</a:t>
            </a:r>
            <a:r>
              <a:rPr lang="bg-BG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endParaRPr lang="en-US" alt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reset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 count = 0; }</a:t>
            </a:r>
            <a:endParaRPr lang="en-US" altLang="bg-BG" sz="2000" b="1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[command]();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4A541B81-6F3E-4ED2-B00B-92A85547C649}"/>
              </a:ext>
            </a:extLst>
          </p:cNvPr>
          <p:cNvSpPr/>
          <p:nvPr/>
        </p:nvSpPr>
        <p:spPr bwMode="auto">
          <a:xfrm>
            <a:off x="5452452" y="436718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 правоъгълник 1">
            <a:extLst>
              <a:ext uri="{FF2B5EF4-FFF2-40B4-BE49-F238E27FC236}">
                <a16:creationId xmlns:a16="http://schemas.microsoft.com/office/drawing/2014/main" id="{43F5488B-EEBF-4713-9F84-D765C38106FC}"/>
              </a:ext>
            </a:extLst>
          </p:cNvPr>
          <p:cNvSpPr/>
          <p:nvPr/>
        </p:nvSpPr>
        <p:spPr bwMode="auto">
          <a:xfrm>
            <a:off x="8661000" y="2583356"/>
            <a:ext cx="30675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Shorter syntax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object methods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Attempt to solve this problem from </a:t>
            </a:r>
            <a:r>
              <a:rPr lang="en-US" b="1" dirty="0">
                <a:solidFill>
                  <a:schemeClr val="bg1"/>
                </a:solidFill>
              </a:rPr>
              <a:t>previous exercises</a:t>
            </a:r>
            <a:r>
              <a:rPr lang="en-US" dirty="0"/>
              <a:t>, 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, instead of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Cooking by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5A461-A88E-41A6-9528-A3BE7B70B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0529" y="2934000"/>
            <a:ext cx="2830943" cy="34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Functions in JavaScript have </a:t>
            </a:r>
            <a:r>
              <a:rPr lang="en-US" b="1" dirty="0">
                <a:solidFill>
                  <a:schemeClr val="bg1"/>
                </a:solidFill>
              </a:rPr>
              <a:t>execution context</a:t>
            </a:r>
          </a:p>
          <a:p>
            <a:pPr lvl="1"/>
            <a:r>
              <a:rPr lang="en-US" dirty="0"/>
              <a:t>Accessed with the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lvl="1"/>
            <a:r>
              <a:rPr lang="en-US" dirty="0"/>
              <a:t>When executed as an </a:t>
            </a:r>
            <a:r>
              <a:rPr lang="en-US" b="1" dirty="0">
                <a:solidFill>
                  <a:schemeClr val="bg1"/>
                </a:solidFill>
              </a:rPr>
              <a:t>object method</a:t>
            </a:r>
            <a:r>
              <a:rPr lang="en-US" dirty="0"/>
              <a:t>, the context is a reference to the </a:t>
            </a:r>
            <a:r>
              <a:rPr lang="en-US" b="1" dirty="0">
                <a:solidFill>
                  <a:schemeClr val="bg1"/>
                </a:solidFill>
              </a:rPr>
              <a:t>parent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Accessing Object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4FFEC-6D1B-4553-BDFE-4078FFFF7C3D}"/>
              </a:ext>
            </a:extLst>
          </p:cNvPr>
          <p:cNvSpPr txBox="1"/>
          <p:nvPr/>
        </p:nvSpPr>
        <p:spPr>
          <a:xfrm>
            <a:off x="2539053" y="3699000"/>
            <a:ext cx="8831567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'Peter',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'Johnson',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.firstName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 ' ' +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.lastName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person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'Peter Johnson'</a:t>
            </a:r>
          </a:p>
        </p:txBody>
      </p:sp>
    </p:spTree>
    <p:extLst>
      <p:ext uri="{BB962C8B-B14F-4D97-AF65-F5344CB8AC3E}">
        <p14:creationId xmlns:p14="http://schemas.microsoft.com/office/powerpoint/2010/main" val="28266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4E47A-EF81-46EC-805B-70217109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22830-DEA6-4B20-B80C-D05FB5DF3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 context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at run-time</a:t>
            </a:r>
          </a:p>
          <a:p>
            <a:r>
              <a:rPr lang="en-US" dirty="0"/>
              <a:t>If a function is </a:t>
            </a:r>
            <a:r>
              <a:rPr lang="en-US" b="1" dirty="0">
                <a:solidFill>
                  <a:schemeClr val="bg1"/>
                </a:solidFill>
              </a:rPr>
              <a:t>executed outside </a:t>
            </a:r>
            <a:r>
              <a:rPr lang="en-US" dirty="0"/>
              <a:t>of its parent object, it will </a:t>
            </a:r>
            <a:r>
              <a:rPr lang="en-US" b="1" dirty="0">
                <a:solidFill>
                  <a:schemeClr val="bg1"/>
                </a:solidFill>
              </a:rPr>
              <a:t>no longer </a:t>
            </a:r>
            <a:r>
              <a:rPr lang="en-US" dirty="0"/>
              <a:t>have access to the object's content</a:t>
            </a:r>
          </a:p>
          <a:p>
            <a:pPr>
              <a:spcBef>
                <a:spcPts val="24000"/>
              </a:spcBef>
            </a:pPr>
            <a:r>
              <a:rPr lang="en-US" b="1" dirty="0">
                <a:solidFill>
                  <a:schemeClr val="bg1"/>
                </a:solidFill>
              </a:rPr>
              <a:t>Further lessons </a:t>
            </a:r>
            <a:r>
              <a:rPr lang="en-US" dirty="0"/>
              <a:t>will explore more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features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BEE68-1454-41D1-A840-71A2EB24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Execution Context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909BC-363F-4E6A-870F-E77118E8C2C8}"/>
              </a:ext>
            </a:extLst>
          </p:cNvPr>
          <p:cNvSpPr txBox="1"/>
          <p:nvPr/>
        </p:nvSpPr>
        <p:spPr>
          <a:xfrm>
            <a:off x="2539053" y="3204000"/>
            <a:ext cx="921397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'undefined undefined'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const anotherPerson = { firstName: 'Bob',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lastName: 'Smith'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console.log(anotherPerson.</a:t>
            </a:r>
            <a:r>
              <a:rPr lang="en-US" altLang="bg-BG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fullName</a:t>
            </a:r>
            <a:r>
              <a:rPr lang="en-US" alt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()); </a:t>
            </a:r>
            <a:r>
              <a:rPr lang="en-US" altLang="bg-BG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'Bob Smith'</a:t>
            </a:r>
          </a:p>
        </p:txBody>
      </p:sp>
    </p:spTree>
    <p:extLst>
      <p:ext uri="{BB962C8B-B14F-4D97-AF65-F5344CB8AC3E}">
        <p14:creationId xmlns:p14="http://schemas.microsoft.com/office/powerpoint/2010/main" val="36126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3E8B96-08F5-454F-8CA8-8D1DDACEF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</a:t>
            </a:r>
            <a:r>
              <a:rPr lang="en-US" b="1" dirty="0"/>
              <a:t>Problem 1: City Record</a:t>
            </a:r>
          </a:p>
          <a:p>
            <a:pPr lvl="1"/>
            <a:r>
              <a:rPr lang="en-US" dirty="0"/>
              <a:t>Add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dirty="0"/>
              <a:t> with initial value </a:t>
            </a:r>
            <a:r>
              <a:rPr lang="en-US" b="1" dirty="0"/>
              <a:t>10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collectTaxes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*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taxRate</a:t>
            </a:r>
            <a:r>
              <a:rPr lang="en-US" sz="2800" dirty="0"/>
              <a:t>)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applyGrowth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increase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population</a:t>
            </a:r>
            <a:r>
              <a:rPr lang="en-US" sz="2800" dirty="0"/>
              <a:t> by percentage</a:t>
            </a:r>
          </a:p>
          <a:p>
            <a:pPr marL="442912" lvl="1" indent="0">
              <a:buNone/>
            </a:pP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applyRecession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(percent)</a:t>
            </a:r>
            <a:r>
              <a:rPr lang="en-US" sz="2800" dirty="0"/>
              <a:t> decrease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treasury</a:t>
            </a:r>
            <a:r>
              <a:rPr lang="en-US" sz="2800" dirty="0"/>
              <a:t> by percentage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All values must be </a:t>
            </a:r>
            <a:r>
              <a:rPr lang="en-US" b="1" dirty="0">
                <a:solidFill>
                  <a:schemeClr val="bg1"/>
                </a:solidFill>
              </a:rPr>
              <a:t>rounded down </a:t>
            </a:r>
            <a:r>
              <a:rPr lang="en-US" dirty="0"/>
              <a:t>after calculation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Taxes</a:t>
            </a:r>
          </a:p>
        </p:txBody>
      </p:sp>
    </p:spTree>
    <p:extLst>
      <p:ext uri="{BB962C8B-B14F-4D97-AF65-F5344CB8AC3E}">
        <p14:creationId xmlns:p14="http://schemas.microsoft.com/office/powerpoint/2010/main" val="12510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DE9E2-1D80-4094-8E1F-4C6FC326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0214-48BB-4FFF-A64A-3FEB3659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Taxes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5694C-AC96-42A6-AFCE-784358CAC23A}"/>
              </a:ext>
            </a:extLst>
          </p:cNvPr>
          <p:cNvSpPr txBox="1"/>
          <p:nvPr/>
        </p:nvSpPr>
        <p:spPr>
          <a:xfrm>
            <a:off x="1011000" y="1404000"/>
            <a:ext cx="101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 population, treasury,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: 10,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collectTaxes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this.taxRate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applyGrowth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+=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applyRecession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(percent)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-=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 percent / 100);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12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6E241F5C-D739-4A2D-B1E9-AE291FE511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1382277"/>
            <a:ext cx="2440419" cy="244041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Complex Objects from Simple Pieces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</p:spTree>
    <p:extLst>
      <p:ext uri="{BB962C8B-B14F-4D97-AF65-F5344CB8AC3E}">
        <p14:creationId xmlns:p14="http://schemas.microsoft.com/office/powerpoint/2010/main" val="208206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Combining</a:t>
            </a:r>
            <a:r>
              <a:rPr lang="en-US" dirty="0"/>
              <a:t> simple objects into more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ones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is a powerful technique for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considered </a:t>
            </a:r>
            <a:r>
              <a:rPr lang="en-US" b="1" dirty="0">
                <a:solidFill>
                  <a:schemeClr val="bg1"/>
                </a:solidFill>
              </a:rPr>
              <a:t>superior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What is Object Composition?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1787262"/>
            <a:ext cx="7118399" cy="3171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student =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 'Maria',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 ‚'Lopez',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age: 22,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bg1"/>
                </a:solidFill>
              </a:rPr>
              <a:t>location</a:t>
            </a:r>
            <a:r>
              <a:rPr lang="en-US" dirty="0">
                <a:solidFill>
                  <a:schemeClr val="tx1"/>
                </a:solidFill>
              </a:rPr>
              <a:t>: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student.</a:t>
            </a:r>
            <a:r>
              <a:rPr lang="en-US" dirty="0" err="1">
                <a:solidFill>
                  <a:schemeClr val="bg1"/>
                </a:solidFill>
              </a:rPr>
              <a:t>location</a:t>
            </a:r>
            <a:r>
              <a:rPr lang="en-US" dirty="0" err="1">
                <a:solidFill>
                  <a:schemeClr val="tx1"/>
                </a:solidFill>
              </a:rPr>
              <a:t>.lat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94372" y="1635219"/>
            <a:ext cx="8803254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 = "Sofia";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population</a:t>
            </a:r>
            <a:r>
              <a:rPr lang="en-US" dirty="0">
                <a:solidFill>
                  <a:schemeClr val="tx1"/>
                </a:solidFill>
              </a:rPr>
              <a:t> = 1325744;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country</a:t>
            </a:r>
            <a:r>
              <a:rPr lang="en-US" dirty="0">
                <a:solidFill>
                  <a:schemeClr val="tx1"/>
                </a:solidFill>
              </a:rPr>
              <a:t> = "Bulgaria";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let town = </a:t>
            </a:r>
            <a:r>
              <a:rPr lang="en-US" dirty="0">
                <a:solidFill>
                  <a:schemeClr val="bg1"/>
                </a:solidFill>
              </a:rPr>
              <a:t>{ name, population, country 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console.log(town);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// Object {name: "Sofia", population: 1325744,</a:t>
            </a:r>
            <a:br>
              <a:rPr lang="en-US" i="1" dirty="0">
                <a:solidFill>
                  <a:schemeClr val="accent2"/>
                </a:solidFill>
              </a:rPr>
            </a:br>
            <a:r>
              <a:rPr lang="en-US" i="1" dirty="0">
                <a:solidFill>
                  <a:schemeClr val="accent2"/>
                </a:solidFill>
              </a:rPr>
              <a:t>country: "Bulgaria"}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581000" y="1380061"/>
            <a:ext cx="3105000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 variables into object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94372" y="5089570"/>
            <a:ext cx="88032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town.location</a:t>
            </a:r>
            <a:r>
              <a:rPr lang="en-US" dirty="0">
                <a:solidFill>
                  <a:schemeClr val="tx1"/>
                </a:solidFill>
              </a:rPr>
              <a:t> = { 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: 42.698, </a:t>
            </a:r>
            <a:r>
              <a:rPr lang="en-US" dirty="0" err="1">
                <a:solidFill>
                  <a:schemeClr val="tx1"/>
                </a:solidFill>
              </a:rPr>
              <a:t>lng</a:t>
            </a:r>
            <a:r>
              <a:rPr lang="en-US" dirty="0">
                <a:solidFill>
                  <a:schemeClr val="tx1"/>
                </a:solidFill>
              </a:rPr>
              <a:t>: 23.322 };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console.log(town); </a:t>
            </a:r>
            <a:r>
              <a:rPr lang="en-US" i="1" dirty="0">
                <a:solidFill>
                  <a:schemeClr val="accent2"/>
                </a:solidFill>
              </a:rPr>
              <a:t>// Object {…, location: Object}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latinLnBrk="0">
              <a:buFont typeface="Wingdings" panose="05000000000000000000" pitchFamily="2" charset="2"/>
              <a:buChar char="§"/>
            </a:pPr>
            <a:r>
              <a:rPr lang="en-US" dirty="0"/>
              <a:t>Destructuring can works </a:t>
            </a:r>
            <a:r>
              <a:rPr lang="en-US" b="1" dirty="0">
                <a:solidFill>
                  <a:schemeClr val="bg1"/>
                </a:solidFill>
              </a:rPr>
              <a:t>beyond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1809000"/>
            <a:ext cx="10620000" cy="4600656"/>
          </a:xfrm>
        </p:spPr>
        <p:txBody>
          <a:bodyPr wrap="square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sz="2000" dirty="0"/>
              <a:t>const department =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name: "Engineering",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</a:t>
            </a:r>
            <a:r>
              <a:rPr lang="en-US" sz="2000" dirty="0">
                <a:solidFill>
                  <a:schemeClr val="bg1"/>
                </a:solidFill>
              </a:rPr>
              <a:t>data</a:t>
            </a:r>
            <a:r>
              <a:rPr lang="en-US" sz="2000" dirty="0"/>
              <a:t>: {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</a:t>
            </a:r>
            <a:r>
              <a:rPr lang="en-US" sz="2000" dirty="0">
                <a:solidFill>
                  <a:schemeClr val="bg1"/>
                </a:solidFill>
              </a:rPr>
              <a:t>director</a:t>
            </a:r>
            <a:r>
              <a:rPr lang="en-US" sz="2000" dirty="0"/>
              <a:t>: {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name: 'John',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  position: 'Engineering Director'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},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employees: [],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  company: 'Quick Build' 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  }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};</a:t>
            </a:r>
          </a:p>
          <a:p>
            <a:pPr latinLnBrk="0">
              <a:lnSpc>
                <a:spcPct val="110000"/>
              </a:lnSpc>
            </a:pPr>
            <a:r>
              <a:rPr lang="en-US" sz="2000" dirty="0"/>
              <a:t>const </a:t>
            </a:r>
            <a:r>
              <a:rPr lang="en-US" sz="2000" dirty="0">
                <a:solidFill>
                  <a:schemeClr val="bg1"/>
                </a:solidFill>
              </a:rPr>
              <a:t>{data: {director}} </a:t>
            </a:r>
            <a:r>
              <a:rPr lang="en-US" sz="2000" dirty="0"/>
              <a:t>= department; </a:t>
            </a:r>
          </a:p>
          <a:p>
            <a:pPr latinLnBrk="0">
              <a:lnSpc>
                <a:spcPct val="110000"/>
              </a:lnSpc>
            </a:pPr>
            <a:r>
              <a:rPr lang="en-US" sz="2000" i="1" dirty="0">
                <a:solidFill>
                  <a:schemeClr val="accent2"/>
                </a:solidFill>
              </a:rPr>
              <a:t>// director is { name: 'John', position: 'Engineering Director'}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Destructuring</a:t>
            </a:r>
          </a:p>
        </p:txBody>
      </p:sp>
    </p:spTree>
    <p:extLst>
      <p:ext uri="{BB962C8B-B14F-4D97-AF65-F5344CB8AC3E}">
        <p14:creationId xmlns:p14="http://schemas.microsoft.com/office/powerpoint/2010/main" val="13746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Array Destructuring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47E8-F170-43ED-A352-20899B008A23}"/>
              </a:ext>
            </a:extLst>
          </p:cNvPr>
          <p:cNvSpPr txBox="1"/>
          <p:nvPr/>
        </p:nvSpPr>
        <p:spPr>
          <a:xfrm>
            <a:off x="561002" y="1443817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employees = [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'John', position: 'worker'},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 first element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{name: 'Jane', position: 'secretary'}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[{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}] = employees;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name of first element is 'John'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625E0-AEB0-44D8-AEF2-1930118FAA1E}"/>
              </a:ext>
            </a:extLst>
          </p:cNvPr>
          <p:cNvSpPr txBox="1"/>
          <p:nvPr/>
        </p:nvSpPr>
        <p:spPr>
          <a:xfrm>
            <a:off x="561002" y="3968999"/>
            <a:ext cx="11069998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company = { 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 [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'John'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 'Jane', 'Sam', 'Suzanne'],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  name: 'Quick Build',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 {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employees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} = company; 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 </a:t>
            </a:r>
            <a:r>
              <a:rPr lang="en-US" altLang="bg-BG" sz="24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empName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is 'John'</a:t>
            </a:r>
          </a:p>
        </p:txBody>
      </p:sp>
    </p:spTree>
    <p:extLst>
      <p:ext uri="{BB962C8B-B14F-4D97-AF65-F5344CB8AC3E}">
        <p14:creationId xmlns:p14="http://schemas.microsoft.com/office/powerpoint/2010/main" val="4086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at run-time and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in terms of what they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r>
              <a:rPr lang="en-US" dirty="0"/>
              <a:t>, not what they </a:t>
            </a:r>
            <a:r>
              <a:rPr lang="en-US" b="1" dirty="0">
                <a:solidFill>
                  <a:schemeClr val="bg1"/>
                </a:solidFill>
              </a:rPr>
              <a:t>are</a:t>
            </a:r>
          </a:p>
          <a:p>
            <a:r>
              <a:rPr lang="en-US" dirty="0"/>
              <a:t>This solves a deeply rooted </a:t>
            </a:r>
            <a:r>
              <a:rPr lang="en-US" b="1" dirty="0">
                <a:solidFill>
                  <a:schemeClr val="bg1"/>
                </a:solidFill>
              </a:rPr>
              <a:t>problem </a:t>
            </a:r>
            <a:r>
              <a:rPr lang="en-US" dirty="0"/>
              <a:t>with</a:t>
            </a:r>
            <a:r>
              <a:rPr lang="en-US" b="1" dirty="0">
                <a:solidFill>
                  <a:schemeClr val="bg1"/>
                </a:solidFill>
              </a:rPr>
              <a:t> OOP inheritance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34453-6F93-4451-86B5-4B32E9BB7FE1}"/>
              </a:ext>
            </a:extLst>
          </p:cNvPr>
          <p:cNvSpPr txBox="1"/>
          <p:nvPr/>
        </p:nvSpPr>
        <p:spPr>
          <a:xfrm>
            <a:off x="2059179" y="3323927"/>
            <a:ext cx="1854040" cy="604049"/>
          </a:xfrm>
          <a:prstGeom prst="rect">
            <a:avLst/>
          </a:prstGeom>
          <a:solidFill>
            <a:srgbClr val="C00000">
              <a:alpha val="15000"/>
            </a:srgb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Impossible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579FCA7-D9EB-4285-90B8-9CA46D5365FE}"/>
              </a:ext>
            </a:extLst>
          </p:cNvPr>
          <p:cNvGrpSpPr/>
          <p:nvPr/>
        </p:nvGrpSpPr>
        <p:grpSpPr>
          <a:xfrm>
            <a:off x="949107" y="4104000"/>
            <a:ext cx="4074185" cy="2403000"/>
            <a:chOff x="966000" y="4104000"/>
            <a:chExt cx="4074185" cy="2403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9B15E-081C-4EF9-A18F-EF45F9DC18E1}"/>
                </a:ext>
              </a:extLst>
            </p:cNvPr>
            <p:cNvSpPr/>
            <p:nvPr/>
          </p:nvSpPr>
          <p:spPr bwMode="auto">
            <a:xfrm>
              <a:off x="2215592" y="4104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Device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FBDCCA-C605-496E-A5AA-79E90035BC88}"/>
                </a:ext>
              </a:extLst>
            </p:cNvPr>
            <p:cNvGrpSpPr/>
            <p:nvPr/>
          </p:nvGrpSpPr>
          <p:grpSpPr>
            <a:xfrm>
              <a:off x="966000" y="5004000"/>
              <a:ext cx="4074185" cy="585000"/>
              <a:chOff x="966000" y="5004000"/>
              <a:chExt cx="4074185" cy="58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F3915B-B0C4-4EBE-B4F2-5BDDD47DCF2C}"/>
                  </a:ext>
                </a:extLst>
              </p:cNvPr>
              <p:cNvSpPr/>
              <p:nvPr/>
            </p:nvSpPr>
            <p:spPr bwMode="auto">
              <a:xfrm>
                <a:off x="966000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16A2DB9-0147-464F-BC00-6BA9C0EF430A}"/>
                  </a:ext>
                </a:extLst>
              </p:cNvPr>
              <p:cNvSpPr/>
              <p:nvPr/>
            </p:nvSpPr>
            <p:spPr bwMode="auto">
              <a:xfrm>
                <a:off x="3465185" y="5004000"/>
                <a:ext cx="1575000" cy="585000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Scanner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EB2EB6-D4B3-4E53-96F1-09E96312F87D}"/>
                </a:ext>
              </a:extLst>
            </p:cNvPr>
            <p:cNvSpPr/>
            <p:nvPr/>
          </p:nvSpPr>
          <p:spPr bwMode="auto">
            <a:xfrm>
              <a:off x="2215592" y="5922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2AB4D6AF-4D8E-445B-BD93-34C747C3C3A6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rot="10800000" flipV="1">
              <a:off x="1753500" y="4396500"/>
              <a:ext cx="462092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77D2363-35A9-4ECB-954F-208A43DF985B}"/>
                </a:ext>
              </a:extLst>
            </p:cNvPr>
            <p:cNvCxnSpPr>
              <a:cxnSpLocks/>
              <a:stCxn id="11" idx="3"/>
              <a:endCxn id="13" idx="0"/>
            </p:cNvCxnSpPr>
            <p:nvPr/>
          </p:nvCxnSpPr>
          <p:spPr>
            <a:xfrm>
              <a:off x="3790592" y="4396500"/>
              <a:ext cx="462093" cy="60750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C19C952-CA5F-4CBF-9452-F46CD5D2B49D}"/>
                </a:ext>
              </a:extLst>
            </p:cNvPr>
            <p:cNvCxnSpPr>
              <a:cxnSpLocks/>
              <a:stCxn id="12" idx="2"/>
              <a:endCxn id="14" idx="1"/>
            </p:cNvCxnSpPr>
            <p:nvPr/>
          </p:nvCxnSpPr>
          <p:spPr>
            <a:xfrm rot="16200000" flipH="1">
              <a:off x="1671796" y="5670704"/>
              <a:ext cx="625500" cy="46209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1FD6C38-75FB-415D-BAA9-BF6C0FB33DBA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rot="5400000">
              <a:off x="3708889" y="5670704"/>
              <a:ext cx="625500" cy="46209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2F68DDA-9FAC-40F6-990E-FFE84E15146F}"/>
              </a:ext>
            </a:extLst>
          </p:cNvPr>
          <p:cNvGrpSpPr/>
          <p:nvPr/>
        </p:nvGrpSpPr>
        <p:grpSpPr>
          <a:xfrm>
            <a:off x="5764107" y="4370681"/>
            <a:ext cx="5478787" cy="1893319"/>
            <a:chOff x="5871000" y="4370681"/>
            <a:chExt cx="5478787" cy="189331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C8B08C-579F-4603-8629-15D50EC12AD7}"/>
                </a:ext>
              </a:extLst>
            </p:cNvPr>
            <p:cNvSpPr/>
            <p:nvPr/>
          </p:nvSpPr>
          <p:spPr bwMode="auto">
            <a:xfrm>
              <a:off x="8798841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F67A2D-5A37-420A-B06D-182970B6BBFC}"/>
                </a:ext>
              </a:extLst>
            </p:cNvPr>
            <p:cNvSpPr/>
            <p:nvPr/>
          </p:nvSpPr>
          <p:spPr bwMode="auto">
            <a:xfrm>
              <a:off x="6846947" y="4370681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3B5AE-FA5B-4F39-AAB5-129F86A67D88}"/>
                </a:ext>
              </a:extLst>
            </p:cNvPr>
            <p:cNvSpPr/>
            <p:nvPr/>
          </p:nvSpPr>
          <p:spPr bwMode="auto">
            <a:xfrm>
              <a:off x="5871000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C5E400-0056-41EF-9D9D-9B098EAA8D4E}"/>
                </a:ext>
              </a:extLst>
            </p:cNvPr>
            <p:cNvSpPr/>
            <p:nvPr/>
          </p:nvSpPr>
          <p:spPr bwMode="auto">
            <a:xfrm>
              <a:off x="9774787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Scanner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2D0534-EB94-4EAC-9866-B0DE9D076659}"/>
                </a:ext>
              </a:extLst>
            </p:cNvPr>
            <p:cNvSpPr/>
            <p:nvPr/>
          </p:nvSpPr>
          <p:spPr bwMode="auto">
            <a:xfrm>
              <a:off x="7822894" y="5679000"/>
              <a:ext cx="1575000" cy="58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Copier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CE0C650-34E6-4B04-B416-F1D5695834BF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 rot="5400000">
              <a:off x="6784815" y="4829367"/>
              <a:ext cx="723319" cy="97594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C9029B-2A1A-4779-8CD5-908407BE46BA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7622351" y="4967777"/>
              <a:ext cx="723320" cy="69912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50981C5-AA49-4AEB-846D-EF74D3EB2AE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8878044" y="4970702"/>
              <a:ext cx="723318" cy="693277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199C4BC-A230-44D4-86C8-6AB9176DE781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16200000" flipH="1">
              <a:off x="9712655" y="4829367"/>
              <a:ext cx="723319" cy="975946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86F47FE-E7E2-442D-868C-6E7F73C870C3}"/>
              </a:ext>
            </a:extLst>
          </p:cNvPr>
          <p:cNvSpPr txBox="1"/>
          <p:nvPr/>
        </p:nvSpPr>
        <p:spPr>
          <a:xfrm>
            <a:off x="7086000" y="3323927"/>
            <a:ext cx="2835002" cy="604049"/>
          </a:xfrm>
          <a:prstGeom prst="rect">
            <a:avLst/>
          </a:prstGeom>
          <a:solidFill>
            <a:schemeClr val="accent2">
              <a:lumMod val="50000"/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Easy and Practical</a:t>
            </a:r>
          </a:p>
        </p:txBody>
      </p:sp>
      <p:pic>
        <p:nvPicPr>
          <p:cNvPr id="71" name="Picture 70" descr="approve, block, cancel, delete, reject icon">
            <a:extLst>
              <a:ext uri="{FF2B5EF4-FFF2-40B4-BE49-F238E27FC236}">
                <a16:creationId xmlns:a16="http://schemas.microsoft.com/office/drawing/2014/main" id="{9CC305F9-99F5-4CD2-AA83-F0680EC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97" y="353355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253AE6CB-7559-4EA4-A780-8F538DB8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6115" y="3543312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4C488-8CF7-4E95-8078-657DCEF24235}"/>
              </a:ext>
            </a:extLst>
          </p:cNvPr>
          <p:cNvSpPr txBox="1"/>
          <p:nvPr/>
        </p:nvSpPr>
        <p:spPr>
          <a:xfrm>
            <a:off x="1461000" y="1449000"/>
            <a:ext cx="927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scanning a document`);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scanner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Initech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Scanner',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scan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copier = { name: '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ComTron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Copier',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scan 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30BE4-CF69-4B1A-872D-D1C0128C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D6CA-72CC-4D32-8DBA-583F396E9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compose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objects</a:t>
            </a:r>
          </a:p>
          <a:p>
            <a:pPr>
              <a:spcBef>
                <a:spcPts val="27000"/>
              </a:spcBef>
            </a:pPr>
            <a:r>
              <a:rPr lang="en-US" dirty="0"/>
              <a:t>Creating objects with factory functions can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the pitfalls of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D354F8-B980-460B-ABF2-6EB949D3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8D1FA-CBCE-40EC-B864-9D6D3DD00D34}"/>
              </a:ext>
            </a:extLst>
          </p:cNvPr>
          <p:cNvSpPr txBox="1"/>
          <p:nvPr/>
        </p:nvSpPr>
        <p:spPr>
          <a:xfrm>
            <a:off x="2586000" y="1892791"/>
            <a:ext cx="8730000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(width, height)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width, height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.getArea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.width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*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.height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6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E1C8F-5B97-4B50-BBAC-600757702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parameters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(object) and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(array)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associative array of functions</a:t>
            </a:r>
          </a:p>
          <a:p>
            <a:pPr marL="442912" lvl="1" indent="0">
              <a:buNone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orders</a:t>
            </a:r>
            <a:r>
              <a:rPr lang="en-US" dirty="0"/>
              <a:t> array of object with shape:</a:t>
            </a:r>
          </a:p>
          <a:p>
            <a:pPr marL="442912" lvl="1" indent="0">
              <a:buNone/>
            </a:pPr>
            <a:r>
              <a:rPr lang="en-US" sz="2800" b="1" dirty="0">
                <a:latin typeface="Consolas" panose="020B0609020204030204" pitchFamily="49" charset="0"/>
              </a:rPr>
              <a:t>	{ template: &lt;object&gt;, parts: &lt;string array&gt; }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For every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, create an object by copying its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composing into it the required functions listed in its </a:t>
            </a:r>
            <a:r>
              <a:rPr lang="en-US" b="1" dirty="0">
                <a:solidFill>
                  <a:schemeClr val="bg1"/>
                </a:solidFill>
              </a:rPr>
              <a:t>parts</a:t>
            </a:r>
          </a:p>
          <a:p>
            <a:pPr>
              <a:spcBef>
                <a:spcPts val="3600"/>
              </a:spcBef>
            </a:pPr>
            <a:r>
              <a:rPr lang="en-US" dirty="0"/>
              <a:t>See next slide for </a:t>
            </a:r>
            <a:r>
              <a:rPr lang="en-US" b="1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Object Factory</a:t>
            </a:r>
          </a:p>
        </p:txBody>
      </p:sp>
    </p:spTree>
    <p:extLst>
      <p:ext uri="{BB962C8B-B14F-4D97-AF65-F5344CB8AC3E}">
        <p14:creationId xmlns:p14="http://schemas.microsoft.com/office/powerpoint/2010/main" val="45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Examples: Object Factory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3E6E49-0BF7-4A0B-93E1-8B1F1DB0EB7E}"/>
              </a:ext>
            </a:extLst>
          </p:cNvPr>
          <p:cNvGrpSpPr/>
          <p:nvPr/>
        </p:nvGrpSpPr>
        <p:grpSpPr>
          <a:xfrm>
            <a:off x="560999" y="1314000"/>
            <a:ext cx="11070002" cy="5155655"/>
            <a:chOff x="561000" y="1314000"/>
            <a:chExt cx="11070002" cy="51556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D747D36-2B02-4173-AB3D-2C919DBD7627}"/>
                </a:ext>
              </a:extLst>
            </p:cNvPr>
            <p:cNvGrpSpPr/>
            <p:nvPr/>
          </p:nvGrpSpPr>
          <p:grpSpPr>
            <a:xfrm>
              <a:off x="561000" y="1314000"/>
              <a:ext cx="4905000" cy="5155655"/>
              <a:chOff x="561000" y="1314000"/>
              <a:chExt cx="4905000" cy="515565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E6DE952-4CBC-4FD4-ACA9-32E18777E07A}"/>
                  </a:ext>
                </a:extLst>
              </p:cNvPr>
              <p:cNvGrpSpPr/>
              <p:nvPr/>
            </p:nvGrpSpPr>
            <p:grpSpPr>
              <a:xfrm>
                <a:off x="561000" y="1314000"/>
                <a:ext cx="4905000" cy="2282878"/>
                <a:chOff x="1011000" y="1314000"/>
                <a:chExt cx="4905000" cy="2282878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9C8031-1314-4C9E-82AE-69BB3651E048}"/>
                    </a:ext>
                  </a:extLst>
                </p:cNvPr>
                <p:cNvSpPr txBox="1"/>
                <p:nvPr/>
              </p:nvSpPr>
              <p:spPr>
                <a:xfrm>
                  <a:off x="1011000" y="1839886"/>
                  <a:ext cx="4905000" cy="1756992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{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: () =&gt; { /* … */ }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A95CED-D51A-4DB7-A622-D2A11D0DC450}"/>
                    </a:ext>
                  </a:extLst>
                </p:cNvPr>
                <p:cNvSpPr txBox="1"/>
                <p:nvPr/>
              </p:nvSpPr>
              <p:spPr>
                <a:xfrm>
                  <a:off x="1011000" y="1314000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library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BF6B820-FB22-4520-8D74-DFE2C1D29E8A}"/>
                  </a:ext>
                </a:extLst>
              </p:cNvPr>
              <p:cNvGrpSpPr/>
              <p:nvPr/>
            </p:nvGrpSpPr>
            <p:grpSpPr>
              <a:xfrm>
                <a:off x="561000" y="3879000"/>
                <a:ext cx="4905000" cy="2590655"/>
                <a:chOff x="1011000" y="4122764"/>
                <a:chExt cx="4905000" cy="2590655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16C024-2C59-4D25-931F-5589A69520AE}"/>
                    </a:ext>
                  </a:extLst>
                </p:cNvPr>
                <p:cNvSpPr txBox="1"/>
                <p:nvPr/>
              </p:nvSpPr>
              <p:spPr>
                <a:xfrm>
                  <a:off x="1011000" y="4648650"/>
                  <a:ext cx="4905000" cy="206476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[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'first'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doB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{ template: { id: 'second'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    parts: [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doA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', '</a:t>
                  </a:r>
                  <a:r>
                    <a:rPr lang="en-US" altLang="bg-BG" sz="2000" b="1" dirty="0" err="1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doC</a:t>
                  </a: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' ] },</a:t>
                  </a:r>
                </a:p>
                <a:p>
                  <a:pPr lvl="0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]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11B9F3-489F-44DE-9F20-BFFE2098D94C}"/>
                    </a:ext>
                  </a:extLst>
                </p:cNvPr>
                <p:cNvSpPr txBox="1"/>
                <p:nvPr/>
              </p:nvSpPr>
              <p:spPr>
                <a:xfrm>
                  <a:off x="1011000" y="4122764"/>
                  <a:ext cx="4905000" cy="52588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144000" tIns="108000" rIns="144000" bIns="108000" rtlCol="0">
                  <a:spAutoFit/>
                </a:bodyPr>
                <a:lstStyle/>
                <a:p>
                  <a:pPr lvl="0" algn="ctr" eaLnBrk="0" fontAlgn="base" hangingPunct="0">
                    <a:spcAft>
                      <a:spcPct val="0"/>
                    </a:spcAft>
                  </a:pPr>
                  <a:r>
                    <a:rPr lang="en-US" altLang="bg-BG" sz="2000" b="1" dirty="0">
                      <a:latin typeface="Consolas" panose="020B0609020204030204" pitchFamily="49" charset="0"/>
                      <a:cs typeface="Courier New" panose="02070309020205020404" pitchFamily="49" charset="0"/>
                    </a:rPr>
                    <a:t>orders</a:t>
                  </a:r>
                </a:p>
              </p:txBody>
            </p:sp>
          </p:grpSp>
        </p:grpSp>
        <p:sp>
          <p:nvSpPr>
            <p:cNvPr id="13" name="Right Arrow 4">
              <a:extLst>
                <a:ext uri="{FF2B5EF4-FFF2-40B4-BE49-F238E27FC236}">
                  <a16:creationId xmlns:a16="http://schemas.microsoft.com/office/drawing/2014/main" id="{1FFE1CA1-0CE8-4EA0-BFDD-41F387BD7C8F}"/>
                </a:ext>
              </a:extLst>
            </p:cNvPr>
            <p:cNvSpPr/>
            <p:nvPr/>
          </p:nvSpPr>
          <p:spPr bwMode="auto">
            <a:xfrm>
              <a:off x="5791201" y="3576827"/>
              <a:ext cx="609600" cy="630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B61A9F-8A88-46CF-90D3-8F3A5F041C68}"/>
                </a:ext>
              </a:extLst>
            </p:cNvPr>
            <p:cNvSpPr txBox="1"/>
            <p:nvPr/>
          </p:nvSpPr>
          <p:spPr>
            <a:xfrm>
              <a:off x="6726002" y="2090001"/>
              <a:ext cx="4905000" cy="36036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'first',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doB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{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id: 'second',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doA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],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: [Function: </a:t>
              </a:r>
              <a:r>
                <a:rPr lang="en-US" altLang="bg-BG" sz="20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doC</a:t>
              </a: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 }</a:t>
              </a:r>
            </a:p>
            <a:p>
              <a:pPr lvl="0" eaLnBrk="0" fontAlgn="base" hangingPunct="0">
                <a:spcAft>
                  <a:spcPct val="0"/>
                </a:spcAft>
              </a:pPr>
              <a:r>
                <a:rPr lang="en-US" altLang="bg-BG" sz="20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36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D135A-1258-4131-B811-C62875360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5F25F-00C2-4884-9FAB-6AFB718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Object Factory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C57A-4EEE-4824-9453-A16DB9C7DE76}"/>
              </a:ext>
            </a:extLst>
          </p:cNvPr>
          <p:cNvSpPr txBox="1"/>
          <p:nvPr/>
        </p:nvSpPr>
        <p:spPr>
          <a:xfrm>
            <a:off x="516000" y="1314000"/>
            <a:ext cx="111600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factory(library,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const result = [];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order of orders)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const current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assign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({},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for (let part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order.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current[part] = library[part];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result.push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(current);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Aft>
                <a:spcPct val="0"/>
              </a:spcAft>
            </a:pP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result;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383E7-BB99-4E57-81A7-C668AB5FE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7A3AD-7967-4E15-8BA6-0BF49A6CF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that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new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to objects</a:t>
            </a:r>
          </a:p>
          <a:p>
            <a:pPr>
              <a:spcBef>
                <a:spcPts val="32400"/>
              </a:spcBef>
            </a:pPr>
            <a:r>
              <a:rPr lang="en-US" dirty="0"/>
              <a:t>The object reference is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–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is not required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D2DA9-58FE-46A1-A8A0-B51DCB52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1F5B1-6279-4C2C-8773-2518ED8A8721}"/>
              </a:ext>
            </a:extLst>
          </p:cNvPr>
          <p:cNvSpPr txBox="1"/>
          <p:nvPr/>
        </p:nvSpPr>
        <p:spPr>
          <a:xfrm>
            <a:off x="1191000" y="1899000"/>
            <a:ext cx="981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() =&gt;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device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.name} is printing a page`);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const printer = { name: 'ACME Printer' };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canPrint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(printer);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printer.print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ACME Printer is printing a page</a:t>
            </a:r>
          </a:p>
        </p:txBody>
      </p:sp>
    </p:spTree>
    <p:extLst>
      <p:ext uri="{BB962C8B-B14F-4D97-AF65-F5344CB8AC3E}">
        <p14:creationId xmlns:p14="http://schemas.microsoft.com/office/powerpoint/2010/main" val="13120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like JavaScript object syntax, but the JSON 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38280"/>
            <a:ext cx="10610330" cy="132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079000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the data in a web 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Use 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/>
              <a:t>to convert the JSON format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data 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":"Doe"} }'; 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  <a:endParaRPr lang="en-US" sz="1100" dirty="0"/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spcBef>
                <a:spcPts val="108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Format</a:t>
            </a:r>
            <a:r>
              <a:rPr lang="en-US" sz="3400" dirty="0"/>
              <a:t> the string with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r>
              <a:rPr lang="en-US" sz="3400" dirty="0"/>
              <a:t> for readability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54000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789000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 </a:t>
            </a: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12E50E-90C0-4C09-B80F-C9AC41FE28F1}"/>
              </a:ext>
            </a:extLst>
          </p:cNvPr>
          <p:cNvSpPr txBox="1">
            <a:spLocks/>
          </p:cNvSpPr>
          <p:nvPr/>
        </p:nvSpPr>
        <p:spPr>
          <a:xfrm>
            <a:off x="722845" y="5814000"/>
            <a:ext cx="1050315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tx1"/>
                </a:solidFill>
              </a:rPr>
              <a:t>JSON.stringify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 err="1">
                <a:solidFill>
                  <a:schemeClr val="tx1"/>
                </a:solidFill>
              </a:rPr>
              <a:t>arr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null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</a:t>
            </a:r>
          </a:p>
          <a:p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From JSON to HTML Table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[{"Name":"Stamat","Score":5.5},{"</a:t>
            </a:r>
            <a:r>
              <a:rPr lang="en-US" sz="2400" b="1" dirty="0" err="1">
                <a:latin typeface="Consolas" panose="020B0609020204030204" pitchFamily="49" charset="0"/>
              </a:rPr>
              <a:t>Name":"</a:t>
            </a:r>
            <a:r>
              <a:rPr lang="en-US" sz="2400" b="1" err="1">
                <a:latin typeface="Consolas" panose="020B0609020204030204" pitchFamily="49" charset="0"/>
              </a:rPr>
              <a:t>Rumen</a:t>
            </a:r>
            <a:r>
              <a:rPr lang="en-US" sz="2400" b="1">
                <a:latin typeface="Consolas" panose="020B0609020204030204" pitchFamily="49" charset="0"/>
              </a:rPr>
              <a:t>","Score</a:t>
            </a:r>
            <a:r>
              <a:rPr lang="en-US" sz="2400" b="1" dirty="0">
                <a:latin typeface="Consolas" panose="020B0609020204030204" pitchFamily="49" charset="0"/>
              </a:rPr>
              <a:t>":6}]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</a:t>
            </a:r>
            <a:r>
              <a:rPr lang="en-US" sz="2400" b="1" dirty="0" err="1">
                <a:latin typeface="Consolas" panose="020B0609020204030204" pitchFamily="49" charset="0"/>
              </a:rPr>
              <a:t>th</a:t>
            </a:r>
            <a:r>
              <a:rPr lang="en-US" sz="2400" b="1" dirty="0">
                <a:latin typeface="Consolas" panose="020B0609020204030204" pitchFamily="49" charset="0"/>
              </a:rPr>
              <a:t>&gt;Score&lt;/th&gt;&lt;/tr&gt;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Stamat</a:t>
            </a:r>
            <a:r>
              <a:rPr lang="en-US" sz="2400" b="1" dirty="0">
                <a:latin typeface="Consolas" panose="020B0609020204030204" pitchFamily="49" charset="0"/>
              </a:rPr>
              <a:t>&lt;/td&gt;&lt;td</a:t>
            </a:r>
            <a:r>
              <a:rPr lang="en-US" sz="2400" b="1">
                <a:latin typeface="Consolas" panose="020B0609020204030204" pitchFamily="49" charset="0"/>
              </a:rPr>
              <a:t>&gt;5.5&lt;/</a:t>
            </a:r>
            <a:r>
              <a:rPr lang="en-US" sz="2400" b="1" dirty="0">
                <a:latin typeface="Consolas" panose="020B0609020204030204" pitchFamily="49" charset="0"/>
              </a:rPr>
              <a:t>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&lt;tr&gt;&lt;td&gt;Rumen&lt;/td&gt;&lt;td&gt;6&lt;/td&gt;&lt;/tr&gt;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called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A property is an 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Objects 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dirty="0"/>
              <a:t>In JavaScript they be created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41000" y="4509000"/>
            <a:ext cx="4140365" cy="20641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const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"John",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"Doe",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50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From JSON to HTML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673274"/>
            <a:ext cx="10350000" cy="4628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function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pairs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Object Context in methods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</a:rPr>
              <a:t>this</a:t>
            </a:r>
            <a:r>
              <a:rPr lang="en-US" sz="3000" dirty="0">
                <a:solidFill>
                  <a:schemeClr val="bg2"/>
                </a:solidFill>
              </a:rPr>
              <a:t>" keyword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Composition – combining </a:t>
            </a:r>
            <a:r>
              <a:rPr lang="en-US" sz="3200" b="1" dirty="0">
                <a:solidFill>
                  <a:schemeClr val="bg1"/>
                </a:solidFill>
              </a:rPr>
              <a:t>complex</a:t>
            </a:r>
            <a:r>
              <a:rPr lang="en-US" sz="3200" dirty="0">
                <a:solidFill>
                  <a:schemeClr val="bg2"/>
                </a:solidFill>
              </a:rPr>
              <a:t> objects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into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>
                <a:solidFill>
                  <a:schemeClr val="bg2"/>
                </a:solidFill>
              </a:rPr>
              <a:t> ones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JSON - </a:t>
            </a:r>
            <a:r>
              <a:rPr lang="en-US" sz="3000" b="1" dirty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>
                <a:solidFill>
                  <a:schemeClr val="bg1"/>
                </a:solidFill>
              </a:rPr>
              <a:t>format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and can hold </a:t>
            </a:r>
            <a:r>
              <a:rPr lang="en-US" b="1" dirty="0">
                <a:solidFill>
                  <a:schemeClr val="bg1"/>
                </a:solidFill>
              </a:rPr>
              <a:t>any data type </a:t>
            </a:r>
            <a:r>
              <a:rPr lang="en-US" dirty="0"/>
              <a:t>and be </a:t>
            </a:r>
            <a:r>
              <a:rPr lang="en-US" b="1" dirty="0">
                <a:solidFill>
                  <a:schemeClr val="bg1"/>
                </a:solidFill>
              </a:rPr>
              <a:t>reassigned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67940"/>
              </p:ext>
            </p:extLst>
          </p:nvPr>
        </p:nvGraphicFramePr>
        <p:xfrm>
          <a:off x="4247207" y="3988139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87B300-5360-4D34-829E-FDB7F937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three parameters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population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treasury</a:t>
            </a:r>
          </a:p>
          <a:p>
            <a:r>
              <a:rPr lang="en-US" dirty="0"/>
              <a:t>Create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with properties of the same names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CCFA-C0E6-487E-87D0-CC5ACE92417C}"/>
              </a:ext>
            </a:extLst>
          </p:cNvPr>
          <p:cNvSpPr txBox="1"/>
          <p:nvPr/>
        </p:nvSpPr>
        <p:spPr>
          <a:xfrm>
            <a:off x="628500" y="3123332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'Tortuga', 7000, 15000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2C7FD-7515-4326-BF5C-2C04BE5C6452}"/>
              </a:ext>
            </a:extLst>
          </p:cNvPr>
          <p:cNvSpPr txBox="1"/>
          <p:nvPr/>
        </p:nvSpPr>
        <p:spPr>
          <a:xfrm>
            <a:off x="7162249" y="2754000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'Tortuga',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7000,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15000 }</a:t>
            </a:r>
          </a:p>
        </p:txBody>
      </p:sp>
      <p:sp>
        <p:nvSpPr>
          <p:cNvPr id="10" name="Right Arrow 4">
            <a:extLst>
              <a:ext uri="{FF2B5EF4-FFF2-40B4-BE49-F238E27FC236}">
                <a16:creationId xmlns:a16="http://schemas.microsoft.com/office/drawing/2014/main" id="{EC5BE731-80D9-4D73-B90B-56EA8A6D4924}"/>
              </a:ext>
            </a:extLst>
          </p:cNvPr>
          <p:cNvSpPr/>
          <p:nvPr/>
        </p:nvSpPr>
        <p:spPr bwMode="auto">
          <a:xfrm>
            <a:off x="6257353" y="322655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A433C-9A77-457A-B169-AE602A54FD31}"/>
              </a:ext>
            </a:extLst>
          </p:cNvPr>
          <p:cNvSpPr txBox="1"/>
          <p:nvPr/>
        </p:nvSpPr>
        <p:spPr>
          <a:xfrm>
            <a:off x="628500" y="5309427"/>
            <a:ext cx="533355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'Santo Domingo', 12000, 23500</a:t>
            </a:r>
            <a:endParaRPr lang="en-US" altLang="bg-BG" sz="2400" b="1" i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63096-433C-493D-A35C-63CC1B5E3956}"/>
              </a:ext>
            </a:extLst>
          </p:cNvPr>
          <p:cNvSpPr txBox="1"/>
          <p:nvPr/>
        </p:nvSpPr>
        <p:spPr>
          <a:xfrm>
            <a:off x="7162249" y="4940095"/>
            <a:ext cx="4401251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 name: 'Santo Domingo',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population: 12000,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treasury: 23500 }</a:t>
            </a:r>
          </a:p>
        </p:txBody>
      </p:sp>
      <p:sp>
        <p:nvSpPr>
          <p:cNvPr id="13" name="Right Arrow 4">
            <a:extLst>
              <a:ext uri="{FF2B5EF4-FFF2-40B4-BE49-F238E27FC236}">
                <a16:creationId xmlns:a16="http://schemas.microsoft.com/office/drawing/2014/main" id="{62624F17-AC19-4393-8EEE-A90FAC17F410}"/>
              </a:ext>
            </a:extLst>
          </p:cNvPr>
          <p:cNvSpPr/>
          <p:nvPr/>
        </p:nvSpPr>
        <p:spPr bwMode="auto">
          <a:xfrm>
            <a:off x="6257353" y="541264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6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C2FE4-6FCE-4339-B14E-C1FE2B635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79BF4-83D4-41D4-9C77-73599B84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 Record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0399D-79EE-46ED-BC79-B4D9CFE8CA9F}"/>
              </a:ext>
            </a:extLst>
          </p:cNvPr>
          <p:cNvSpPr txBox="1"/>
          <p:nvPr/>
        </p:nvSpPr>
        <p:spPr>
          <a:xfrm>
            <a:off x="1236000" y="1314000"/>
            <a:ext cx="95400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const city =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city.name = name;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city.population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population;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city.treasury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= treasury;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city;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49C83-A13B-44C1-8ACF-E2D5E3F97A68}"/>
              </a:ext>
            </a:extLst>
          </p:cNvPr>
          <p:cNvSpPr txBox="1"/>
          <p:nvPr/>
        </p:nvSpPr>
        <p:spPr>
          <a:xfrm>
            <a:off x="1236000" y="4194000"/>
            <a:ext cx="954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createRecord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population, treasury) 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name,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population,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treasury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lang="en-US" alt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2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9000"/>
              </a:spcBef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Bracket-notation </a:t>
            </a:r>
            <a:r>
              <a:rPr lang="en-US" dirty="0"/>
              <a:t>(indexing operator)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Required if the key contains a </a:t>
            </a:r>
            <a:r>
              <a:rPr lang="en-US" b="1" dirty="0">
                <a:solidFill>
                  <a:schemeClr val="bg1"/>
                </a:solidFill>
              </a:rPr>
              <a:t>special character</a:t>
            </a:r>
          </a:p>
          <a:p>
            <a:pPr>
              <a:spcBef>
                <a:spcPts val="12600"/>
              </a:spcBef>
              <a:buClr>
                <a:schemeClr val="tx2"/>
              </a:buClr>
            </a:pPr>
            <a:r>
              <a:rPr lang="en-US" dirty="0"/>
              <a:t>Brackets can be used with keys as </a:t>
            </a:r>
            <a:r>
              <a:rPr lang="en-US" b="1" dirty="0">
                <a:solidFill>
                  <a:schemeClr val="bg1"/>
                </a:solidFill>
              </a:rPr>
              <a:t>string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629000"/>
            <a:ext cx="8766068" cy="1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064391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Trainer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tx1"/>
                </a:solidFill>
              </a:rPr>
              <a:t>person.job</a:t>
            </a:r>
            <a:r>
              <a:rPr lang="en-US" dirty="0">
                <a:solidFill>
                  <a:schemeClr val="tx1"/>
                </a:solidFill>
              </a:rPr>
              <a:t>-title)   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3780</Words>
  <Application>Microsoft Office PowerPoint</Application>
  <PresentationFormat>Широк екран</PresentationFormat>
  <Paragraphs>613</Paragraphs>
  <Slides>54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(Body)</vt:lpstr>
      <vt:lpstr>Consolas</vt:lpstr>
      <vt:lpstr>Malgun Gothic (Body)</vt:lpstr>
      <vt:lpstr>Wingdings</vt:lpstr>
      <vt:lpstr>Wingdings 2</vt:lpstr>
      <vt:lpstr>1_SoftUni</vt:lpstr>
      <vt:lpstr>Objects &amp; Composition</vt:lpstr>
      <vt:lpstr>Table of Contents</vt:lpstr>
      <vt:lpstr>Have a Question?</vt:lpstr>
      <vt:lpstr>Objects in JavaScript</vt:lpstr>
      <vt:lpstr>What is an Object?</vt:lpstr>
      <vt:lpstr>Object Properties</vt:lpstr>
      <vt:lpstr>Problem: City Record</vt:lpstr>
      <vt:lpstr>Solution: City Record</vt:lpstr>
      <vt:lpstr>Assigning and Accessing Properties</vt:lpstr>
      <vt:lpstr>Assigning and Accessing Properties (2)</vt:lpstr>
      <vt:lpstr>Destructuring Syntax</vt:lpstr>
      <vt:lpstr>Deleting Properties</vt:lpstr>
      <vt:lpstr>Object References</vt:lpstr>
      <vt:lpstr>Comparing Objects</vt:lpstr>
      <vt:lpstr>Objects as Associative Arrays</vt:lpstr>
      <vt:lpstr>Associative Arrays</vt:lpstr>
      <vt:lpstr>For… in Loop</vt:lpstr>
      <vt:lpstr>Object Keys and Values</vt:lpstr>
      <vt:lpstr>Object Entries</vt:lpstr>
      <vt:lpstr>Problem: Town Population</vt:lpstr>
      <vt:lpstr>Solution: Town Population</vt:lpstr>
      <vt:lpstr>Methods and Context</vt:lpstr>
      <vt:lpstr>Object Methods</vt:lpstr>
      <vt:lpstr>Objects as Function Libraries</vt:lpstr>
      <vt:lpstr>Objects as switch replacement</vt:lpstr>
      <vt:lpstr>Review: Cooking by Numbers</vt:lpstr>
      <vt:lpstr>Accessing Object Context</vt:lpstr>
      <vt:lpstr>Function Execution Context</vt:lpstr>
      <vt:lpstr>Problem: City Taxes</vt:lpstr>
      <vt:lpstr>Solution: City Taxes</vt:lpstr>
      <vt:lpstr>Object Composition</vt:lpstr>
      <vt:lpstr>What is Object Composition?</vt:lpstr>
      <vt:lpstr>Composing Objects</vt:lpstr>
      <vt:lpstr>Nested Destructuring</vt:lpstr>
      <vt:lpstr>Object and Array Destructuring</vt:lpstr>
      <vt:lpstr>Composing Objects with Behavior</vt:lpstr>
      <vt:lpstr>Composing Objects with Behavior</vt:lpstr>
      <vt:lpstr>Factory Functions</vt:lpstr>
      <vt:lpstr>Problem: Object Factory</vt:lpstr>
      <vt:lpstr>Examples: Object Factory</vt:lpstr>
      <vt:lpstr>Solution: Object Factory</vt:lpstr>
      <vt:lpstr>Decorator Functions</vt:lpstr>
      <vt:lpstr>Live Demonstration</vt:lpstr>
      <vt:lpstr>JSON</vt:lpstr>
      <vt:lpstr>JavaScript Object Notation</vt:lpstr>
      <vt:lpstr>Syntax Rules</vt:lpstr>
      <vt:lpstr>Parsing from Strings</vt:lpstr>
      <vt:lpstr>Converting to String</vt:lpstr>
      <vt:lpstr>Problem: From JSON to HTML Table</vt:lpstr>
      <vt:lpstr>Solution: From JSON to HTML Table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Mihail Valkov</cp:lastModifiedBy>
  <cp:revision>102</cp:revision>
  <dcterms:created xsi:type="dcterms:W3CDTF">2018-05-23T13:08:44Z</dcterms:created>
  <dcterms:modified xsi:type="dcterms:W3CDTF">2021-01-18T15:38:37Z</dcterms:modified>
  <cp:category>computer programming;programming;software development;software engineering</cp:category>
</cp:coreProperties>
</file>