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402" r:id="rId3"/>
    <p:sldId id="493" r:id="rId4"/>
    <p:sldId id="508" r:id="rId5"/>
    <p:sldId id="467" r:id="rId6"/>
    <p:sldId id="468" r:id="rId7"/>
    <p:sldId id="543" r:id="rId8"/>
    <p:sldId id="544" r:id="rId9"/>
    <p:sldId id="545" r:id="rId10"/>
    <p:sldId id="546" r:id="rId11"/>
    <p:sldId id="547" r:id="rId12"/>
    <p:sldId id="565" r:id="rId13"/>
    <p:sldId id="550" r:id="rId14"/>
    <p:sldId id="551" r:id="rId15"/>
    <p:sldId id="566" r:id="rId16"/>
    <p:sldId id="553" r:id="rId17"/>
    <p:sldId id="554" r:id="rId18"/>
    <p:sldId id="573" r:id="rId19"/>
    <p:sldId id="567" r:id="rId20"/>
    <p:sldId id="572" r:id="rId21"/>
    <p:sldId id="473" r:id="rId22"/>
    <p:sldId id="474" r:id="rId23"/>
    <p:sldId id="556" r:id="rId24"/>
    <p:sldId id="557" r:id="rId25"/>
    <p:sldId id="558" r:id="rId26"/>
    <p:sldId id="569" r:id="rId27"/>
    <p:sldId id="560" r:id="rId28"/>
    <p:sldId id="568" r:id="rId29"/>
    <p:sldId id="570" r:id="rId30"/>
    <p:sldId id="563" r:id="rId31"/>
    <p:sldId id="349" r:id="rId32"/>
    <p:sldId id="528" r:id="rId33"/>
    <p:sldId id="574" r:id="rId34"/>
    <p:sldId id="575" r:id="rId35"/>
    <p:sldId id="405" r:id="rId36"/>
    <p:sldId id="40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Stacks" id="{434EBAE8-1691-433D-9596-8AE3E67F67B5}">
          <p14:sldIdLst>
            <p14:sldId id="467"/>
            <p14:sldId id="468"/>
            <p14:sldId id="543"/>
            <p14:sldId id="544"/>
            <p14:sldId id="545"/>
            <p14:sldId id="546"/>
            <p14:sldId id="547"/>
            <p14:sldId id="565"/>
            <p14:sldId id="550"/>
            <p14:sldId id="551"/>
            <p14:sldId id="566"/>
            <p14:sldId id="553"/>
            <p14:sldId id="554"/>
            <p14:sldId id="573"/>
            <p14:sldId id="567"/>
            <p14:sldId id="572"/>
          </p14:sldIdLst>
        </p14:section>
        <p14:section name="Queues" id="{6F66BED0-FBED-470B-BAD5-ACFC36FA0673}">
          <p14:sldIdLst>
            <p14:sldId id="473"/>
            <p14:sldId id="474"/>
            <p14:sldId id="556"/>
            <p14:sldId id="557"/>
            <p14:sldId id="558"/>
            <p14:sldId id="569"/>
            <p14:sldId id="560"/>
            <p14:sldId id="568"/>
            <p14:sldId id="570"/>
            <p14:sldId id="563"/>
          </p14:sldIdLst>
        </p14:section>
        <p14:section name="Conclusion" id="{10E03AB1-9AA8-4E86-9A64-D741901E50A2}">
          <p14:sldIdLst>
            <p14:sldId id="349"/>
            <p14:sldId id="528"/>
            <p14:sldId id="574"/>
            <p14:sldId id="575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3097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6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8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347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C58069-9B22-4635-84BE-A3B836E1F92D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A95D-230B-4418-89AD-02B6476A2E5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9F9E643-B2E0-4FE5-9D62-64A883BC21EC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DFDC-AD30-480B-8162-9D44E6F65296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021FB2-5313-4676-A26B-CDF21E128EFD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FB63E4-9FF8-437A-98F1-2D9B22D0254B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D46C6C-AB70-4543-8FC4-3BCBE79DB5DB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785EA4B-2780-4EF2-A55A-98079B6481DD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24CE290E-5989-4C87-9000-0F563970AD22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59CCB0B-C350-4AEF-88F0-79EB03AC14E9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913FC6A-5B98-4D5E-82E2-398251FB78B9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20901" y="1143000"/>
            <a:ext cx="7778751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D686-1821-4D6E-BD76-0B602704264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-</a:t>
            </a:r>
            <a:r>
              <a:rPr lang="en-US" dirty="0" smtClean="0"/>
              <a:t>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39591" y="1764291"/>
            <a:ext cx="7309641" cy="38142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212" y="3505200"/>
            <a:ext cx="20574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4545219"/>
            <a:ext cx="3028479" cy="394405"/>
          </a:xfrm>
          <a:prstGeom prst="wedgeRoundRectCallout">
            <a:avLst>
              <a:gd name="adj1" fmla="val -62419"/>
              <a:gd name="adj2" fmla="val -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2" y="5443659"/>
            <a:ext cx="2209800" cy="720626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9752" y="2534209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2363" y="2542389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2868" y="2655027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7692" y="3327686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69355" y="3321636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2868" y="344090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115113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109063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2868" y="4228335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902540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896490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2868" y="50157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43000"/>
            <a:ext cx="10840496" cy="5110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0335C-A1C0-4DAB-945F-32EFEAC6411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3764" y="1390029"/>
            <a:ext cx="9611248" cy="4248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5B6DF-BE96-41A9-A302-21B644E21E2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3362" y="1150938"/>
            <a:ext cx="11804650" cy="5570537"/>
          </a:xfrm>
        </p:spPr>
        <p:txBody>
          <a:bodyPr/>
          <a:lstStyle/>
          <a:p>
            <a:r>
              <a:rPr lang="en-US" dirty="0"/>
              <a:t>Calculate the sum in the stack</a:t>
            </a:r>
          </a:p>
          <a:p>
            <a:r>
              <a:rPr lang="en-US" dirty="0"/>
              <a:t>Before that you will receive commands</a:t>
            </a:r>
          </a:p>
          <a:p>
            <a:pPr lvl="1"/>
            <a:r>
              <a:rPr lang="en-US" dirty="0"/>
              <a:t>Add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adds the two numbers</a:t>
            </a:r>
          </a:p>
          <a:p>
            <a:pPr lvl="1"/>
            <a:r>
              <a:rPr lang="en-US" dirty="0"/>
              <a:t>Remove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6517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1272" y="4592596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5979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4412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18612" y="4592596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3319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Stack Sum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43000"/>
            <a:ext cx="107711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 numbers and add them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Stack Sum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3813" y="1152500"/>
            <a:ext cx="9601199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else if(command == "remove") </a:t>
            </a:r>
            <a:r>
              <a:rPr lang="en-US" sz="2600" b="1" dirty="0" smtClean="0">
                <a:latin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noProof="1" smtClean="0">
                <a:latin typeface="Consolas" panose="020B0609020204030204" pitchFamily="49" charset="0"/>
              </a:rPr>
              <a:t>var</a:t>
            </a:r>
            <a:r>
              <a:rPr lang="en-US" sz="2600" b="1" dirty="0" smtClean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  if </a:t>
            </a:r>
            <a:r>
              <a:rPr lang="en-US" sz="2600" b="1" dirty="0">
                <a:latin typeface="Consolas" panose="020B0609020204030204" pitchFamily="49" charset="0"/>
              </a:rPr>
              <a:t>(stack.Count &lt; countOfRemovedNums) </a:t>
            </a:r>
            <a:endParaRPr lang="en-US" sz="2600" b="1" dirty="0" smtClean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    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 smtClean="0">
                <a:latin typeface="Consolas" panose="020B0609020204030204" pitchFamily="49" charset="0"/>
              </a:rPr>
              <a:t>;</a:t>
            </a: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latin typeface="Consolas" panose="020B0609020204030204" pitchFamily="49" charset="0"/>
              </a:rPr>
              <a:t>for </a:t>
            </a:r>
            <a:r>
              <a:rPr lang="en-US" sz="2600" b="1" dirty="0">
                <a:latin typeface="Consolas" panose="020B0609020204030204" pitchFamily="49" charset="0"/>
              </a:rPr>
              <a:t>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 smtClean="0">
                <a:latin typeface="Consolas" panose="020B0609020204030204" pitchFamily="49" charset="0"/>
              </a:rPr>
              <a:t>  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latin typeface="Consolas" panose="020B0609020204030204" pitchFamily="49" charset="0"/>
              </a:rPr>
              <a:t>  }</a:t>
            </a: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commandInfo </a:t>
            </a:r>
            <a:r>
              <a:rPr lang="en-US" sz="2600" b="1" dirty="0">
                <a:latin typeface="Consolas" panose="020B0609020204030204" pitchFamily="49" charset="0"/>
              </a:rPr>
              <a:t>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1BEE-5A20-481E-859F-19D3C55B57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95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724400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3912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3" y="1143000"/>
            <a:ext cx="9906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Stack&lt;T&gt; (LIFO </a:t>
            </a:r>
            <a:r>
              <a:rPr lang="bg-BG" sz="3600" dirty="0" smtClean="0"/>
              <a:t>-</a:t>
            </a:r>
            <a:r>
              <a:rPr lang="en-US" sz="3600" dirty="0" smtClean="0"/>
              <a:t> </a:t>
            </a:r>
            <a:r>
              <a:rPr lang="en-US" sz="3600" dirty="0"/>
              <a:t>last in, first out) 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r>
              <a:rPr lang="en-US" sz="3600" dirty="0"/>
              <a:t>Queue&lt;T&gt; (FIFO </a:t>
            </a:r>
            <a:r>
              <a:rPr lang="bg-BG" sz="3600" dirty="0" smtClean="0"/>
              <a:t>-</a:t>
            </a:r>
            <a:r>
              <a:rPr lang="en-US" sz="3600" dirty="0" smtClean="0"/>
              <a:t> </a:t>
            </a:r>
            <a:r>
              <a:rPr lang="en-US" sz="3600" dirty="0"/>
              <a:t>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</a:p>
        </p:txBody>
      </p:sp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Getting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4012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4012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4012" y="3691254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6688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Enqueue()</a:t>
            </a:r>
            <a:r>
              <a:rPr lang="en-US" sz="4000" dirty="0"/>
              <a:t> </a:t>
            </a:r>
            <a:r>
              <a:rPr lang="bg-BG" sz="3800" dirty="0">
                <a:ea typeface="+mn-ea"/>
              </a:rPr>
              <a:t>-</a:t>
            </a:r>
            <a:r>
              <a:rPr lang="en-US" sz="3800" dirty="0" smtClean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Adds an element to the front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4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Dequeue() </a:t>
            </a:r>
            <a:r>
              <a:rPr lang="bg-BG" sz="3400" dirty="0" smtClean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-</a:t>
            </a:r>
            <a:r>
              <a:rPr lang="en-US" sz="3400" dirty="0" smtClean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 </a:t>
            </a:r>
            <a:r>
              <a:rPr lang="en-US" sz="34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Returns and removes the first element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843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Peek() </a:t>
            </a:r>
            <a:r>
              <a:rPr lang="bg-BG" sz="3800" dirty="0" smtClean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-</a:t>
            </a:r>
            <a:r>
              <a:rPr lang="en-US" sz="3800" dirty="0" smtClean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Returns the first element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EBFB-FF79-4DF8-AC11-CC0EB7F77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352403"/>
            <a:ext cx="381476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Mimi Pepi Toshko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840" y="4106182"/>
            <a:ext cx="33212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Pepi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Mimi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Toshko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3377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Hot Potato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1807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}");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5512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A0227-6568-4673-B07A-D85E3DBCF00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79613" y="1844491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&gt;();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35" y="3307305"/>
            <a:ext cx="1981200" cy="762000"/>
          </a:xfrm>
          <a:prstGeom prst="wedgeRoundRectCallout">
            <a:avLst>
              <a:gd name="adj1" fmla="val -63942"/>
              <a:gd name="adj2" fmla="val -16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6BD7-CCE3-4CA4-A489-923069E8C0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39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3</a:t>
            </a:r>
            <a:endParaRPr lang="en-US" sz="2300" b="1" dirty="0"/>
          </a:p>
          <a:p>
            <a:r>
              <a:rPr lang="en-GB" sz="2300" b="1" dirty="0"/>
              <a:t>Pesho's car</a:t>
            </a:r>
            <a:endParaRPr lang="en-US" sz="2300" b="1" dirty="0"/>
          </a:p>
          <a:p>
            <a:r>
              <a:rPr lang="en-GB" sz="2300" b="1" dirty="0"/>
              <a:t>Gosho's car</a:t>
            </a:r>
            <a:endParaRPr lang="en-US" sz="2300" b="1" dirty="0"/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Nekva troshka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927" y="3442605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Pesho's car passed!</a:t>
            </a:r>
            <a:endParaRPr lang="en-US" sz="2300" b="1" dirty="0"/>
          </a:p>
          <a:p>
            <a:r>
              <a:rPr lang="en-GB" sz="2300" b="1" dirty="0"/>
              <a:t>Gosho's car passed!</a:t>
            </a:r>
            <a:endParaRPr lang="en-US" sz="2300" b="1" dirty="0"/>
          </a:p>
          <a:p>
            <a:r>
              <a:rPr lang="en-GB" sz="2300" b="1" dirty="0"/>
              <a:t>Mercedes CLS passed!</a:t>
            </a:r>
            <a:endParaRPr lang="en-US" sz="2300" b="1" dirty="0"/>
          </a:p>
          <a:p>
            <a:r>
              <a:rPr lang="en-GB" sz="2300" b="1" dirty="0"/>
              <a:t>Nekva troshka passed!</a:t>
            </a:r>
            <a:endParaRPr lang="en-US" sz="2300" b="1" dirty="0"/>
          </a:p>
          <a:p>
            <a:r>
              <a:rPr lang="en-GB" sz="2300" b="1" dirty="0"/>
              <a:t>BMW X5 passed!</a:t>
            </a:r>
            <a:endParaRPr lang="en-US" sz="2300" b="1" dirty="0"/>
          </a:p>
          <a:p>
            <a:r>
              <a:rPr lang="en-GB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84612" y="4726426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Traffic Jam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18825" y="11525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E8A77-6F48-49E7-8C08-DE2D6F7D146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noProof="1" smtClean="0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data structure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/>
                </a:solidFill>
              </a:rPr>
              <a:t>built-in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014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88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Stack&lt;T&gt;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48" y="1219200"/>
            <a:ext cx="2908527" cy="29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3"/>
            <a:ext cx="9927138" cy="5540567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7812" y="3733800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1025" y="3733800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6012" y="3733800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1940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3596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</a:t>
            </a:r>
            <a:r>
              <a:rPr lang="bg-BG" sz="3800" b="1" dirty="0">
                <a:solidFill>
                  <a:srgbClr val="FFFFFF"/>
                </a:solidFill>
                <a:latin typeface="+mj-lt"/>
                <a:ea typeface="+mn-ea"/>
                <a:cs typeface="Consolas" panose="020B0609020204030204" pitchFamily="49" charset="0"/>
              </a:rPr>
              <a:t>-</a:t>
            </a:r>
            <a:r>
              <a:rPr lang="en-US" sz="3800" b="1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3206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3207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</a:t>
            </a:r>
            <a:r>
              <a:rPr lang="bg-BG" sz="3800" b="1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-</a:t>
            </a:r>
            <a:r>
              <a:rPr lang="en-US" sz="3800" b="1" kern="1200" dirty="0" smtClean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4431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4409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kern="1200" dirty="0" smtClean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Returns the last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0879" y="1150938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3812" y="3534056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2777" y="348964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89364" y="3653353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3812" y="4584627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7245" y="4584626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6086" y="470891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3340</TotalTime>
  <Words>1561</Words>
  <Application>Microsoft Office PowerPoint</Application>
  <PresentationFormat>Custom</PresentationFormat>
  <Paragraphs>412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Stacks and Queues</vt:lpstr>
      <vt:lpstr>Table of Contents</vt:lpstr>
      <vt:lpstr>Have a Question?</vt:lpstr>
      <vt:lpstr>PowerPoint Presentation</vt:lpstr>
      <vt:lpstr>Stack - Abstract Data Type</vt:lpstr>
      <vt:lpstr>Push() - Adds an element on top of the Stack</vt:lpstr>
      <vt:lpstr>Pop() - Returns and removes the last element</vt:lpstr>
      <vt:lpstr>PowerPoint Presentation</vt:lpstr>
      <vt:lpstr>Problem: Reverse Strings</vt:lpstr>
      <vt:lpstr>Solution: Reverse Strings</vt:lpstr>
      <vt:lpstr>Stack - Utility Methods</vt:lpstr>
      <vt:lpstr>Problem: Simple Calculator</vt:lpstr>
      <vt:lpstr>Solution: Simple Calculator</vt:lpstr>
      <vt:lpstr>Solution: Simple Calculator</vt:lpstr>
      <vt:lpstr>Problem: Stack Sum</vt:lpstr>
      <vt:lpstr>Solution: Stack Sum</vt:lpstr>
      <vt:lpstr>Solution: Stack Sum</vt:lpstr>
      <vt:lpstr>Problem: Matching Brackets</vt:lpstr>
      <vt:lpstr>Solution: Matching Brackets </vt:lpstr>
      <vt:lpstr>PowerPoint Presentation</vt:lpstr>
      <vt:lpstr>Queue - Abstract Data Type</vt:lpstr>
      <vt:lpstr>Enqueue() - Adds an element to the front</vt:lpstr>
      <vt:lpstr>Dequeue() - Returns and removes the first element</vt:lpstr>
      <vt:lpstr>Peek() - Returns the first element</vt:lpstr>
      <vt:lpstr>Problem: Hot Potato</vt:lpstr>
      <vt:lpstr>Solution: Hot Potato</vt:lpstr>
      <vt:lpstr>Queue - Utility Methods</vt:lpstr>
      <vt:lpstr>Problem: Traffic Jam</vt:lpstr>
      <vt:lpstr>Solution: Traffic Jam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 Foundation</dc:creator>
  <cp:keywords># Advanced, C#, Advanced, Software University, SoftUni, programming, coding, software development, education, training, course</cp:keywords>
  <dc:description>C# Advanced Course @ SoftUni – https://softuni.bg/courses/csharp-advanced</dc:description>
  <cp:lastModifiedBy>Peter Arnaudov</cp:lastModifiedBy>
  <cp:revision>427</cp:revision>
  <dcterms:created xsi:type="dcterms:W3CDTF">2014-01-02T17:00:34Z</dcterms:created>
  <dcterms:modified xsi:type="dcterms:W3CDTF">2019-09-17T12:13:37Z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