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2"/>
  </p:sldMasterIdLst>
  <p:notesMasterIdLst>
    <p:notesMasterId r:id="rId44"/>
  </p:notesMasterIdLst>
  <p:handoutMasterIdLst>
    <p:handoutMasterId r:id="rId45"/>
  </p:handoutMasterIdLst>
  <p:sldIdLst>
    <p:sldId id="510" r:id="rId3"/>
    <p:sldId id="473" r:id="rId4"/>
    <p:sldId id="511" r:id="rId5"/>
    <p:sldId id="512" r:id="rId6"/>
    <p:sldId id="479" r:id="rId7"/>
    <p:sldId id="481" r:id="rId8"/>
    <p:sldId id="482" r:id="rId9"/>
    <p:sldId id="490" r:id="rId10"/>
    <p:sldId id="513" r:id="rId11"/>
    <p:sldId id="484" r:id="rId12"/>
    <p:sldId id="514" r:id="rId13"/>
    <p:sldId id="485" r:id="rId14"/>
    <p:sldId id="486" r:id="rId15"/>
    <p:sldId id="487" r:id="rId16"/>
    <p:sldId id="529" r:id="rId17"/>
    <p:sldId id="516" r:id="rId18"/>
    <p:sldId id="491" r:id="rId19"/>
    <p:sldId id="492" r:id="rId20"/>
    <p:sldId id="493" r:id="rId21"/>
    <p:sldId id="494" r:id="rId22"/>
    <p:sldId id="517" r:id="rId23"/>
    <p:sldId id="496" r:id="rId24"/>
    <p:sldId id="497" r:id="rId25"/>
    <p:sldId id="498" r:id="rId26"/>
    <p:sldId id="667" r:id="rId27"/>
    <p:sldId id="530" r:id="rId28"/>
    <p:sldId id="666" r:id="rId29"/>
    <p:sldId id="653" r:id="rId30"/>
    <p:sldId id="654" r:id="rId31"/>
    <p:sldId id="655" r:id="rId32"/>
    <p:sldId id="656" r:id="rId33"/>
    <p:sldId id="657" r:id="rId34"/>
    <p:sldId id="658" r:id="rId35"/>
    <p:sldId id="659" r:id="rId36"/>
    <p:sldId id="660" r:id="rId37"/>
    <p:sldId id="522" r:id="rId38"/>
    <p:sldId id="661" r:id="rId39"/>
    <p:sldId id="668" r:id="rId40"/>
    <p:sldId id="669" r:id="rId41"/>
    <p:sldId id="664" r:id="rId42"/>
    <p:sldId id="665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10"/>
            <p14:sldId id="473"/>
            <p14:sldId id="511"/>
          </p14:sldIdLst>
        </p14:section>
        <p14:section name="Streams" id="{89A78B77-440A-4898-8CA5-B1FDF6BD7F31}">
          <p14:sldIdLst>
            <p14:sldId id="512"/>
            <p14:sldId id="479"/>
            <p14:sldId id="481"/>
            <p14:sldId id="482"/>
            <p14:sldId id="490"/>
          </p14:sldIdLst>
        </p14:section>
        <p14:section name="Readers and Writers" id="{CEEF9B10-AE75-4AE9-8F5D-30DC0F26761D}">
          <p14:sldIdLst>
            <p14:sldId id="513"/>
            <p14:sldId id="484"/>
            <p14:sldId id="514"/>
            <p14:sldId id="485"/>
            <p14:sldId id="486"/>
            <p14:sldId id="487"/>
            <p14:sldId id="529"/>
          </p14:sldIdLst>
        </p14:section>
        <p14:section name="Base Stream" id="{FE5D7D3F-C488-48CE-947E-CE9530725CED}">
          <p14:sldIdLst>
            <p14:sldId id="516"/>
            <p14:sldId id="491"/>
            <p14:sldId id="492"/>
            <p14:sldId id="493"/>
            <p14:sldId id="494"/>
          </p14:sldIdLst>
        </p14:section>
        <p14:section name="File Stream" id="{B9897E3C-C85A-4470-B3A4-2719B90F1878}">
          <p14:sldIdLst>
            <p14:sldId id="517"/>
            <p14:sldId id="496"/>
            <p14:sldId id="497"/>
            <p14:sldId id="498"/>
            <p14:sldId id="667"/>
            <p14:sldId id="530"/>
            <p14:sldId id="666"/>
          </p14:sldIdLst>
        </p14:section>
        <p14:section name="File Class" id="{EC3006F6-2694-413B-BA30-5CFF8BEF631D}">
          <p14:sldIdLst>
            <p14:sldId id="653"/>
            <p14:sldId id="654"/>
            <p14:sldId id="655"/>
          </p14:sldIdLst>
        </p14:section>
        <p14:section name="Directory Class" id="{D7DA841B-AC88-40DA-99C9-A19981481937}">
          <p14:sldIdLst>
            <p14:sldId id="656"/>
            <p14:sldId id="657"/>
            <p14:sldId id="658"/>
            <p14:sldId id="659"/>
            <p14:sldId id="660"/>
          </p14:sldIdLst>
        </p14:section>
        <p14:section name="Live Exercise" id="{4B68B19D-E6B1-44C9-96CB-2B8EA5064DEF}">
          <p14:sldIdLst/>
        </p14:section>
        <p14:section name="Conclusion" id="{DB2A7A31-EFF1-48B4-8D3D-E9D52C3CC8A7}">
          <p14:sldIdLst>
            <p14:sldId id="522"/>
            <p14:sldId id="661"/>
            <p14:sldId id="668"/>
            <p14:sldId id="669"/>
            <p14:sldId id="664"/>
            <p14:sldId id="6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6E849A"/>
    <a:srgbClr val="698097"/>
    <a:srgbClr val="234465"/>
    <a:srgbClr val="3BABFF"/>
    <a:srgbClr val="005828"/>
    <a:srgbClr val="00B050"/>
    <a:srgbClr val="003760"/>
    <a:srgbClr val="0070C0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384" autoAdjust="0"/>
  </p:normalViewPr>
  <p:slideViewPr>
    <p:cSldViewPr>
      <p:cViewPr varScale="1">
        <p:scale>
          <a:sx n="88" d="100"/>
          <a:sy n="88" d="100"/>
        </p:scale>
        <p:origin x="3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58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79B22FF-16EC-44CB-A298-E47E41D67125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74142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89358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245816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29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03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4354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774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74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4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2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98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00176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592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9584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9058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204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7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24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2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856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7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7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1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2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3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49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6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3.png"/><Relationship Id="rId22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0.jpeg"/><Relationship Id="rId7" Type="http://schemas.openxmlformats.org/officeDocument/2006/relationships/image" Target="../media/image7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" y="2337978"/>
            <a:ext cx="7010400" cy="23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1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dirty="0"/>
              <a:t>Readers and writers are </a:t>
            </a:r>
            <a:r>
              <a:rPr lang="en-US" altLang="en-US" b="1" dirty="0">
                <a:solidFill>
                  <a:schemeClr val="bg1"/>
                </a:solidFill>
              </a:rPr>
              <a:t>classes</a:t>
            </a:r>
            <a:r>
              <a:rPr lang="en-US" altLang="en-US" dirty="0"/>
              <a:t>, which facilitate the work </a:t>
            </a:r>
            <a:br>
              <a:rPr lang="en-US" altLang="en-US" dirty="0"/>
            </a:br>
            <a:r>
              <a:rPr lang="en-US" altLang="en-US" dirty="0"/>
              <a:t>with streams</a:t>
            </a:r>
          </a:p>
          <a:p>
            <a:pPr>
              <a:buClr>
                <a:schemeClr val="tx1"/>
              </a:buClr>
            </a:pPr>
            <a:r>
              <a:rPr lang="en-US" dirty="0"/>
              <a:t>Two types of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readers/writers </a:t>
            </a:r>
            <a:r>
              <a:rPr lang="en-US" dirty="0" smtClean="0"/>
              <a:t>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/>
            </a:r>
            <a:br>
              <a:rPr lang="en-US" noProof="1">
                <a:latin typeface="+mj-lt"/>
                <a:cs typeface="Consolas" panose="020B0609020204030204" pitchFamily="49" charset="0"/>
              </a:rPr>
            </a:br>
            <a:r>
              <a:rPr lang="en-US" noProof="1">
                <a:latin typeface="+mj-lt"/>
                <a:cs typeface="Consolas" panose="020B0609020204030204" pitchFamily="49" charset="0"/>
              </a:rPr>
              <a:t>(similar to working with the system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Binary</a:t>
            </a:r>
            <a:r>
              <a:rPr lang="en-US" noProof="1"/>
              <a:t> readers/writers </a:t>
            </a:r>
            <a:r>
              <a:rPr lang="en-US" noProof="1" smtClean="0"/>
              <a:t>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for working with primitive types </a:t>
            </a:r>
          </a:p>
          <a:p>
            <a:pPr lvl="3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ReadInt32()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ReadBoolean()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WriteChar()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1"/>
              <a:t>Readers and Writers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Streams, readers, files, etc. use certain resources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statement closes them and releases their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65412" y="3200400"/>
            <a:ext cx="7162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var reader = new StreamReader(fileName);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(reader)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/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Use the reader here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5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the content from your </a:t>
            </a:r>
            <a:r>
              <a:rPr lang="en-US" noProof="1"/>
              <a:t>Input.txt </a:t>
            </a:r>
            <a:r>
              <a:rPr lang="en-US" dirty="0"/>
              <a:t>file</a:t>
            </a:r>
          </a:p>
          <a:p>
            <a:r>
              <a:rPr lang="en-US" dirty="0"/>
              <a:t>Print the odd lines on the console</a:t>
            </a:r>
          </a:p>
          <a:p>
            <a:r>
              <a:rPr lang="en-US" dirty="0"/>
              <a:t>Counting starts from 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7362" y="3248964"/>
            <a:ext cx="8001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3572" y="5050581"/>
            <a:ext cx="391776" cy="39213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7363" y="5518739"/>
            <a:ext cx="800099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</a:p>
          <a:p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8506" y="1267896"/>
            <a:ext cx="9898906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var reader = new </a:t>
            </a:r>
            <a:r>
              <a:rPr lang="en-US" dirty="0">
                <a:solidFill>
                  <a:schemeClr val="bg1"/>
                </a:solidFill>
              </a:rPr>
              <a:t>StreamReader</a:t>
            </a:r>
            <a:r>
              <a:rPr lang="en-US" dirty="0">
                <a:solidFill>
                  <a:schemeClr val="tx1"/>
                </a:solidFill>
              </a:rPr>
              <a:t>("Input.txt");</a:t>
            </a:r>
          </a:p>
          <a:p>
            <a:r>
              <a:rPr lang="en-US" dirty="0">
                <a:solidFill>
                  <a:schemeClr val="bg1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reader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 counter = 0;</a:t>
            </a:r>
          </a:p>
          <a:p>
            <a:r>
              <a:rPr lang="en-US" dirty="0">
                <a:solidFill>
                  <a:schemeClr val="tx1"/>
                </a:solidFill>
              </a:rPr>
              <a:t>string line = </a:t>
            </a:r>
            <a:r>
              <a:rPr lang="en-US" dirty="0">
                <a:solidFill>
                  <a:schemeClr val="bg1"/>
                </a:solidFill>
              </a:rPr>
              <a:t>reader.ReadLine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using (var </a:t>
            </a:r>
            <a:r>
              <a:rPr lang="en-US" dirty="0">
                <a:solidFill>
                  <a:schemeClr val="bg1"/>
                </a:solidFill>
              </a:rPr>
              <a:t>writer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>
                <a:solidFill>
                  <a:schemeClr val="bg1"/>
                </a:solidFill>
              </a:rPr>
              <a:t>StreamWriter</a:t>
            </a:r>
            <a:r>
              <a:rPr lang="en-US" dirty="0">
                <a:solidFill>
                  <a:schemeClr val="tx1"/>
                </a:solidFill>
              </a:rPr>
              <a:t>("Output.txt</a:t>
            </a:r>
            <a:r>
              <a:rPr lang="en-US" dirty="0" smtClean="0">
                <a:solidFill>
                  <a:schemeClr val="tx1"/>
                </a:solidFill>
              </a:rPr>
              <a:t>")) 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while (</a:t>
            </a:r>
            <a:r>
              <a:rPr lang="en-US" dirty="0">
                <a:solidFill>
                  <a:schemeClr val="bg1"/>
                </a:solidFill>
              </a:rPr>
              <a:t>line != null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if (counter % 2 == 1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writer.WriteLine</a:t>
            </a:r>
            <a:r>
              <a:rPr lang="en-US" dirty="0">
                <a:solidFill>
                  <a:schemeClr val="tx1"/>
                </a:solidFill>
              </a:rPr>
              <a:t>(line);}</a:t>
            </a:r>
          </a:p>
          <a:p>
            <a:r>
              <a:rPr lang="en-US" dirty="0">
                <a:solidFill>
                  <a:schemeClr val="tx1"/>
                </a:solidFill>
              </a:rPr>
              <a:t>    counter++;</a:t>
            </a:r>
          </a:p>
          <a:p>
            <a:r>
              <a:rPr lang="en-US" dirty="0">
                <a:solidFill>
                  <a:schemeClr val="tx1"/>
                </a:solidFill>
              </a:rPr>
              <a:t>    line = </a:t>
            </a:r>
            <a:r>
              <a:rPr lang="en-US" dirty="0">
                <a:solidFill>
                  <a:schemeClr val="bg1"/>
                </a:solidFill>
              </a:rPr>
              <a:t>reader.ReadLine</a:t>
            </a:r>
            <a:r>
              <a:rPr lang="en-US" dirty="0">
                <a:solidFill>
                  <a:schemeClr val="tx1"/>
                </a:solidFill>
              </a:rPr>
              <a:t>();}}}</a:t>
            </a:r>
          </a:p>
        </p:txBody>
      </p:sp>
    </p:spTree>
    <p:extLst>
      <p:ext uri="{BB962C8B-B14F-4D97-AF65-F5344CB8AC3E}">
        <p14:creationId xmlns:p14="http://schemas.microsoft.com/office/powerpoint/2010/main" val="830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your </a:t>
            </a:r>
            <a:r>
              <a:rPr lang="en-US" noProof="1"/>
              <a:t>Input.txt</a:t>
            </a:r>
            <a:r>
              <a:rPr lang="en-US" dirty="0"/>
              <a:t> file </a:t>
            </a:r>
          </a:p>
          <a:p>
            <a:r>
              <a:rPr lang="en-US" dirty="0"/>
              <a:t>Insert a number in front of each line of the file</a:t>
            </a:r>
          </a:p>
          <a:p>
            <a:r>
              <a:rPr lang="en-US" dirty="0"/>
              <a:t>Save it in Output.txt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3412" y="3181363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3412" y="4953000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1. 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5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Solution: Line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1240644"/>
            <a:ext cx="9800592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using (var reader = new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b="1" dirty="0">
                <a:latin typeface="Consolas" panose="020B0609020204030204" pitchFamily="49" charset="0"/>
              </a:rPr>
              <a:t>("Input.txt"))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string line = reader.ReadLine();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int counter = 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using </a:t>
            </a:r>
            <a:r>
              <a:rPr lang="en-US" sz="2400" b="1" dirty="0">
                <a:latin typeface="Consolas" panose="020B0609020204030204" pitchFamily="49" charset="0"/>
              </a:rPr>
              <a:t>(var writer = new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400" b="1" dirty="0">
                <a:latin typeface="Consolas" panose="020B0609020204030204" pitchFamily="49" charset="0"/>
              </a:rPr>
              <a:t>("Output.txt"))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while (line != null)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writer.WriteLine($"{counter}. {line}");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line = reader.ReadLine();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counter++;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}  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 Streams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95400"/>
            <a:ext cx="4724400" cy="2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altLang="en-US" noProof="1"/>
              <a:t>The base class for all streams is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There are defined methods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for </a:t>
            </a:r>
            <a:br>
              <a:rPr lang="en-US" altLang="en-US" noProof="1"/>
            </a:br>
            <a:r>
              <a:rPr lang="en-US" altLang="en-US" noProof="1"/>
              <a:t>the main operations with streams in it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Some streams do not support read, write</a:t>
            </a:r>
            <a:br>
              <a:rPr lang="en-US" altLang="en-US" noProof="1"/>
            </a:br>
            <a:r>
              <a:rPr lang="en-US" altLang="en-US" noProof="1"/>
              <a:t>or positioning operations </a:t>
            </a:r>
            <a:endParaRPr lang="en-US" altLang="en-US" dirty="0"/>
          </a:p>
          <a:p>
            <a:pPr lvl="1">
              <a:lnSpc>
                <a:spcPct val="93000"/>
              </a:lnSpc>
              <a:defRPr/>
            </a:pPr>
            <a:r>
              <a:rPr lang="en-US" altLang="en-US" dirty="0"/>
              <a:t>P</a:t>
            </a:r>
            <a:r>
              <a:rPr lang="en-US" altLang="en-US" noProof="1"/>
              <a:t>roperties</a:t>
            </a:r>
            <a:r>
              <a:rPr lang="en-US" altLang="en-US" dirty="0"/>
              <a:t>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are provided</a:t>
            </a:r>
            <a:r>
              <a:rPr lang="en-US" altLang="en-US" noProof="1"/>
              <a:t> </a:t>
            </a:r>
          </a:p>
          <a:p>
            <a:pPr lvl="1">
              <a:lnSpc>
                <a:spcPct val="93000"/>
              </a:lnSpc>
              <a:defRPr/>
            </a:pPr>
            <a:r>
              <a:rPr lang="en-US" altLang="en-US" noProof="1"/>
              <a:t>Streams which support positioning </a:t>
            </a:r>
            <a:br>
              <a:rPr lang="en-US" altLang="en-US" noProof="1"/>
            </a:br>
            <a:r>
              <a:rPr lang="en-US" altLang="en-US" noProof="1"/>
              <a:t>have the properties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noProof="1"/>
              <a:t> 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Returns the number of read bytes or 0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A446E-9F9A-4A1F-8C5B-12D046EFBEBC}"/>
              </a:ext>
            </a:extLst>
          </p:cNvPr>
          <p:cNvGrpSpPr/>
          <p:nvPr/>
        </p:nvGrpSpPr>
        <p:grpSpPr>
          <a:xfrm>
            <a:off x="1293812" y="5138801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4569720"/>
                </p:ext>
              </p:extLst>
            </p:nvPr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07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dirty="0"/>
              <a:t>Writes a sequence of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dirty="0"/>
              <a:t> bytes to an output stream,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/>
              <a:t>Can freeze for undefined time, </a:t>
            </a:r>
            <a:br>
              <a:rPr lang="en-US" altLang="en-US" dirty="0"/>
            </a:br>
            <a:r>
              <a:rPr lang="en-US" altLang="en-US" dirty="0"/>
              <a:t>until it sends all bytes to their destination</a:t>
            </a:r>
            <a:endParaRPr lang="bg-BG" altLang="en-US" sz="2600" dirty="0"/>
          </a:p>
          <a:p>
            <a:pPr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</a:t>
            </a:r>
            <a:br>
              <a:rPr lang="en-US" altLang="en-US" dirty="0"/>
            </a:br>
            <a:r>
              <a:rPr lang="en-US" altLang="en-US" dirty="0"/>
              <a:t>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Streams?</a:t>
            </a: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2. </a:t>
            </a:r>
            <a:r>
              <a:rPr lang="en-US" sz="3200" noProof="1"/>
              <a:t>Readers and Writers</a:t>
            </a: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3. File Streams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4. File Class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5. Directory Class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</a:t>
            </a:r>
            <a:br>
              <a:rPr lang="en-US" altLang="en-US" dirty="0"/>
            </a:br>
            <a:r>
              <a:rPr lang="en-US" altLang="en-US" dirty="0"/>
              <a:t>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Stream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84" y="1413753"/>
            <a:ext cx="2541656" cy="25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Inherits the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dirty="0"/>
              <a:t> class and supports all its methods</a:t>
            </a:r>
            <a:br>
              <a:rPr lang="en-US" altLang="en-US" dirty="0"/>
            </a:br>
            <a:r>
              <a:rPr lang="en-US" altLang="en-US" dirty="0"/>
              <a:t>and properties</a:t>
            </a:r>
            <a:endParaRPr lang="bg-BG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Supports reading, writing, positioning operations, etc.</a:t>
            </a:r>
            <a:endParaRPr lang="bg-BG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The constructor contains parameters for</a:t>
            </a:r>
            <a:r>
              <a:rPr lang="bg-BG" altLang="en-US" dirty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name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open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access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Concurrent users access mode</a:t>
            </a:r>
            <a:endParaRPr lang="bg-BG" altLang="en-US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</a:t>
            </a:r>
            <a:endParaRPr lang="en-US" alt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lang="en-US" altLang="en-US" noProof="1"/>
              <a:t> </a:t>
            </a:r>
            <a:r>
              <a:rPr lang="en-US" altLang="en-US" noProof="1" smtClean="0"/>
              <a:t>- </a:t>
            </a:r>
            <a:r>
              <a:rPr lang="en-US" altLang="en-US" dirty="0"/>
              <a:t>opening file mode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en-US" sz="2800" noProof="1"/>
              <a:t>, </a:t>
            </a:r>
            <a:r>
              <a:rPr lang="en-US" alt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OpenOrCreate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r>
              <a:rPr lang="en-US" altLang="en-US" noProof="1"/>
              <a:t> </a:t>
            </a:r>
            <a:r>
              <a:rPr lang="en-US" altLang="en-US" noProof="1" smtClean="0"/>
              <a:t>- </a:t>
            </a:r>
            <a:r>
              <a:rPr lang="en-US" altLang="en-US" dirty="0"/>
              <a:t>operations mode for the file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r>
              <a:rPr lang="en-US" altLang="en-US" noProof="1"/>
              <a:t> </a:t>
            </a:r>
            <a:r>
              <a:rPr lang="en-US" altLang="en-US" noProof="1" smtClean="0"/>
              <a:t>- </a:t>
            </a:r>
            <a:r>
              <a:rPr lang="en-US" altLang="en-US" dirty="0"/>
              <a:t>access rules for other users while file is opened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 (2)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770812" y="2326194"/>
            <a:ext cx="3326599" cy="506637"/>
          </a:xfrm>
          <a:prstGeom prst="wedgeRoundRectCallout">
            <a:avLst>
              <a:gd name="adj1" fmla="val -56740"/>
              <a:gd name="adj2" fmla="val -458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Optional parameters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0412" y="1397635"/>
            <a:ext cx="8610600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fs = new FileStream(string fileName, FileMode, 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				[FileAccess],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[File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Share]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46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4761" y="1342938"/>
            <a:ext cx="1054423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Кирилица";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"../../log.txt",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FileMode.Create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979612" y="2743200"/>
            <a:ext cx="3657600" cy="831945"/>
          </a:xfrm>
          <a:prstGeom prst="wedgeRoundRectCallout">
            <a:avLst>
              <a:gd name="adj1" fmla="val -54926"/>
              <a:gd name="adj2" fmla="val 249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try-finally guarantees the stream will always close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37212" y="4800600"/>
            <a:ext cx="5334000" cy="990600"/>
          </a:xfrm>
          <a:custGeom>
            <a:avLst/>
            <a:gdLst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1584945 w 5334000"/>
              <a:gd name="connsiteY3" fmla="*/ 0 h 990600"/>
              <a:gd name="connsiteX4" fmla="*/ 2222500 w 5334000"/>
              <a:gd name="connsiteY4" fmla="*/ 0 h 990600"/>
              <a:gd name="connsiteX5" fmla="*/ 5168897 w 5334000"/>
              <a:gd name="connsiteY5" fmla="*/ 0 h 990600"/>
              <a:gd name="connsiteX6" fmla="*/ 5334000 w 5334000"/>
              <a:gd name="connsiteY6" fmla="*/ 165103 h 990600"/>
              <a:gd name="connsiteX7" fmla="*/ 5334000 w 5334000"/>
              <a:gd name="connsiteY7" fmla="*/ 165100 h 990600"/>
              <a:gd name="connsiteX8" fmla="*/ 5334000 w 5334000"/>
              <a:gd name="connsiteY8" fmla="*/ 165100 h 990600"/>
              <a:gd name="connsiteX9" fmla="*/ 5334000 w 5334000"/>
              <a:gd name="connsiteY9" fmla="*/ 412750 h 990600"/>
              <a:gd name="connsiteX10" fmla="*/ 5334000 w 5334000"/>
              <a:gd name="connsiteY10" fmla="*/ 825497 h 990600"/>
              <a:gd name="connsiteX11" fmla="*/ 5168897 w 5334000"/>
              <a:gd name="connsiteY11" fmla="*/ 990600 h 990600"/>
              <a:gd name="connsiteX12" fmla="*/ 2222500 w 5334000"/>
              <a:gd name="connsiteY12" fmla="*/ 990600 h 990600"/>
              <a:gd name="connsiteX13" fmla="*/ 889000 w 5334000"/>
              <a:gd name="connsiteY13" fmla="*/ 990600 h 990600"/>
              <a:gd name="connsiteX14" fmla="*/ 889000 w 5334000"/>
              <a:gd name="connsiteY14" fmla="*/ 990600 h 990600"/>
              <a:gd name="connsiteX15" fmla="*/ 165103 w 5334000"/>
              <a:gd name="connsiteY15" fmla="*/ 990600 h 990600"/>
              <a:gd name="connsiteX16" fmla="*/ 0 w 5334000"/>
              <a:gd name="connsiteY16" fmla="*/ 825497 h 990600"/>
              <a:gd name="connsiteX17" fmla="*/ 0 w 5334000"/>
              <a:gd name="connsiteY17" fmla="*/ 412750 h 990600"/>
              <a:gd name="connsiteX18" fmla="*/ 0 w 5334000"/>
              <a:gd name="connsiteY18" fmla="*/ 165100 h 990600"/>
              <a:gd name="connsiteX19" fmla="*/ 0 w 5334000"/>
              <a:gd name="connsiteY19" fmla="*/ 165100 h 990600"/>
              <a:gd name="connsiteX20" fmla="*/ 0 w 5334000"/>
              <a:gd name="connsiteY20" fmla="*/ 165103 h 990600"/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2222500 w 5334000"/>
              <a:gd name="connsiteY3" fmla="*/ 0 h 990600"/>
              <a:gd name="connsiteX4" fmla="*/ 5168897 w 5334000"/>
              <a:gd name="connsiteY4" fmla="*/ 0 h 990600"/>
              <a:gd name="connsiteX5" fmla="*/ 5334000 w 5334000"/>
              <a:gd name="connsiteY5" fmla="*/ 165103 h 990600"/>
              <a:gd name="connsiteX6" fmla="*/ 5334000 w 5334000"/>
              <a:gd name="connsiteY6" fmla="*/ 165100 h 990600"/>
              <a:gd name="connsiteX7" fmla="*/ 5334000 w 5334000"/>
              <a:gd name="connsiteY7" fmla="*/ 165100 h 990600"/>
              <a:gd name="connsiteX8" fmla="*/ 5334000 w 5334000"/>
              <a:gd name="connsiteY8" fmla="*/ 412750 h 990600"/>
              <a:gd name="connsiteX9" fmla="*/ 5334000 w 5334000"/>
              <a:gd name="connsiteY9" fmla="*/ 825497 h 990600"/>
              <a:gd name="connsiteX10" fmla="*/ 5168897 w 5334000"/>
              <a:gd name="connsiteY10" fmla="*/ 990600 h 990600"/>
              <a:gd name="connsiteX11" fmla="*/ 2222500 w 5334000"/>
              <a:gd name="connsiteY11" fmla="*/ 990600 h 990600"/>
              <a:gd name="connsiteX12" fmla="*/ 889000 w 5334000"/>
              <a:gd name="connsiteY12" fmla="*/ 990600 h 990600"/>
              <a:gd name="connsiteX13" fmla="*/ 889000 w 5334000"/>
              <a:gd name="connsiteY13" fmla="*/ 990600 h 990600"/>
              <a:gd name="connsiteX14" fmla="*/ 165103 w 5334000"/>
              <a:gd name="connsiteY14" fmla="*/ 990600 h 990600"/>
              <a:gd name="connsiteX15" fmla="*/ 0 w 5334000"/>
              <a:gd name="connsiteY15" fmla="*/ 825497 h 990600"/>
              <a:gd name="connsiteX16" fmla="*/ 0 w 5334000"/>
              <a:gd name="connsiteY16" fmla="*/ 412750 h 990600"/>
              <a:gd name="connsiteX17" fmla="*/ 0 w 5334000"/>
              <a:gd name="connsiteY17" fmla="*/ 165100 h 990600"/>
              <a:gd name="connsiteX18" fmla="*/ 0 w 5334000"/>
              <a:gd name="connsiteY18" fmla="*/ 165100 h 990600"/>
              <a:gd name="connsiteX19" fmla="*/ 0 w 5334000"/>
              <a:gd name="connsiteY19" fmla="*/ 16510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990600">
                <a:moveTo>
                  <a:pt x="0" y="165103"/>
                </a:moveTo>
                <a:cubicBezTo>
                  <a:pt x="0" y="73919"/>
                  <a:pt x="73919" y="0"/>
                  <a:pt x="165103" y="0"/>
                </a:cubicBezTo>
                <a:lnTo>
                  <a:pt x="889000" y="0"/>
                </a:lnTo>
                <a:lnTo>
                  <a:pt x="2222500" y="0"/>
                </a:lnTo>
                <a:lnTo>
                  <a:pt x="5168897" y="0"/>
                </a:lnTo>
                <a:cubicBezTo>
                  <a:pt x="5260081" y="0"/>
                  <a:pt x="5334000" y="73919"/>
                  <a:pt x="5334000" y="165103"/>
                </a:cubicBezTo>
                <a:lnTo>
                  <a:pt x="5334000" y="165100"/>
                </a:lnTo>
                <a:lnTo>
                  <a:pt x="5334000" y="165100"/>
                </a:lnTo>
                <a:lnTo>
                  <a:pt x="5334000" y="412750"/>
                </a:lnTo>
                <a:lnTo>
                  <a:pt x="5334000" y="825497"/>
                </a:lnTo>
                <a:cubicBezTo>
                  <a:pt x="5334000" y="916681"/>
                  <a:pt x="5260081" y="990600"/>
                  <a:pt x="5168897" y="990600"/>
                </a:cubicBezTo>
                <a:lnTo>
                  <a:pt x="2222500" y="990600"/>
                </a:lnTo>
                <a:lnTo>
                  <a:pt x="889000" y="990600"/>
                </a:lnTo>
                <a:lnTo>
                  <a:pt x="889000" y="990600"/>
                </a:ln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412750"/>
                </a:lnTo>
                <a:lnTo>
                  <a:pt x="0" y="165100"/>
                </a:lnTo>
                <a:lnTo>
                  <a:pt x="0" y="165100"/>
                </a:lnTo>
                <a:lnTo>
                  <a:pt x="0" y="1651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latin typeface="Consolas" panose="020B0609020204030204" pitchFamily="49" charset="0"/>
              </a:rPr>
              <a:t>Encoding.UTF8.GetBytes()</a:t>
            </a:r>
            <a:r>
              <a:rPr lang="en-US" sz="2400" b="1" noProof="1">
                <a:solidFill>
                  <a:srgbClr val="FFFFFF"/>
                </a:solidFill>
              </a:rPr>
              <a:t> returns the underlying bytes of the character</a:t>
            </a:r>
          </a:p>
        </p:txBody>
      </p:sp>
    </p:spTree>
    <p:extLst>
      <p:ext uri="{BB962C8B-B14F-4D97-AF65-F5344CB8AC3E}">
        <p14:creationId xmlns:p14="http://schemas.microsoft.com/office/powerpoint/2010/main" val="149029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the file sliceMe.txt in 4 equal parts</a:t>
            </a:r>
          </a:p>
          <a:p>
            <a:r>
              <a:rPr lang="en-US" dirty="0"/>
              <a:t>Name them </a:t>
            </a:r>
          </a:p>
          <a:p>
            <a:pPr lvl="1"/>
            <a:r>
              <a:rPr lang="en-US" dirty="0"/>
              <a:t>Part-1.txt</a:t>
            </a:r>
          </a:p>
          <a:p>
            <a:pPr lvl="1"/>
            <a:r>
              <a:rPr lang="en-US" dirty="0"/>
              <a:t>Part-2.txt</a:t>
            </a:r>
          </a:p>
          <a:p>
            <a:pPr lvl="1"/>
            <a:r>
              <a:rPr lang="en-US" dirty="0"/>
              <a:t>Part-3.txt</a:t>
            </a:r>
          </a:p>
          <a:p>
            <a:pPr lvl="1"/>
            <a:r>
              <a:rPr lang="en-US" dirty="0"/>
              <a:t>Part-4.txt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Slice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DB7C3-E0CC-4994-B751-3E4881E25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057400"/>
            <a:ext cx="3648018" cy="38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Slice File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5612" y="1164444"/>
            <a:ext cx="1130789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 smtClean="0">
                <a:latin typeface="Consolas" panose="020B0609020204030204" pitchFamily="49" charset="0"/>
              </a:rPr>
              <a:t>string destinationDirectory = ""; </a:t>
            </a:r>
            <a:r>
              <a:rPr lang="en-US" sz="2400" b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Add saving path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string sourceFile = ""; </a:t>
            </a:r>
            <a:r>
              <a:rPr lang="en-US" sz="2400" b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Add file path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int parts = 4;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List&lt;string&gt; files = new List&lt;string&gt; { "Part-1.txt", "Part-      2.txt ", "Part-3.txt ", "Part-4.txt" };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using (var streamReadFile = new FileStream(sourceFile, FileMode.Open</a:t>
            </a:r>
            <a:r>
              <a:rPr lang="en-US" sz="2400" b="1" noProof="1" smtClean="0">
                <a:latin typeface="Consolas" panose="020B0609020204030204" pitchFamily="49" charset="0"/>
              </a:rPr>
              <a:t>)) {</a:t>
            </a:r>
            <a:endParaRPr lang="en-US" sz="2400" b="1" noProof="1" smtClean="0">
              <a:latin typeface="Consolas" panose="020B0609020204030204" pitchFamily="49" charset="0"/>
            </a:endParaRP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long pieceSize =</a:t>
            </a:r>
            <a:br>
              <a:rPr lang="en-US" sz="2400" b="1" noProof="1" smtClean="0">
                <a:latin typeface="Consolas" panose="020B0609020204030204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</a:rPr>
              <a:t>        (long)Math.Ceiling((double)streamReadFile.Length /   </a:t>
            </a:r>
            <a:br>
              <a:rPr lang="en-US" sz="2400" b="1" noProof="1" smtClean="0">
                <a:latin typeface="Consolas" panose="020B0609020204030204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</a:rPr>
              <a:t>         parts);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for (int i = 0; i &lt; parts; i</a:t>
            </a:r>
            <a:r>
              <a:rPr lang="en-US" sz="2400" b="1" noProof="1" smtClean="0">
                <a:latin typeface="Consolas" panose="020B0609020204030204" pitchFamily="49" charset="0"/>
              </a:rPr>
              <a:t>++) {</a:t>
            </a:r>
            <a:endParaRPr lang="en-US" sz="2400" b="1" noProof="1" smtClean="0">
              <a:latin typeface="Consolas" panose="020B0609020204030204" pitchFamily="49" charset="0"/>
            </a:endParaRP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    long currentPieceSize = 0;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  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Continues to next slide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}}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Slice File(2)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676400"/>
            <a:ext cx="9601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 smtClean="0">
                <a:latin typeface="Consolas" panose="020B0609020204030204" pitchFamily="49" charset="0"/>
              </a:rPr>
              <a:t>using (var streamCreateFile = new FileStream(files[i], FileMode.Create)){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</a:rPr>
              <a:t>   byte[] buffer = new byte[4096];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while ((streamReadFile.Read(buffer, 0,</a:t>
            </a:r>
            <a:br>
              <a:rPr lang="en-US" sz="2400" b="1" noProof="1" smtClean="0">
                <a:latin typeface="Consolas" panose="020B0609020204030204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</a:rPr>
              <a:t>        buffer.Length)) == buffer.Length</a:t>
            </a:r>
            <a:r>
              <a:rPr lang="en-US" sz="2400" b="1" noProof="1" smtClean="0">
                <a:latin typeface="Consolas" panose="020B0609020204030204" pitchFamily="49" charset="0"/>
              </a:rPr>
              <a:t>) {</a:t>
            </a:r>
            <a:endParaRPr lang="en-US" sz="2400" b="1" noProof="1" smtClean="0">
              <a:latin typeface="Consolas" panose="020B0609020204030204" pitchFamily="49" charset="0"/>
            </a:endParaRP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    currentPieceSize += buffer.Length;                         </a:t>
            </a:r>
            <a:br>
              <a:rPr lang="en-US" sz="2400" b="1" noProof="1" smtClean="0">
                <a:latin typeface="Consolas" panose="020B0609020204030204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</a:rPr>
              <a:t>        streamCreateFile.Write(buffer, 0, </a:t>
            </a:r>
            <a:br>
              <a:rPr lang="en-US" sz="2400" b="1" noProof="1" smtClean="0">
                <a:latin typeface="Consolas" panose="020B0609020204030204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</a:rPr>
              <a:t>            buffer.Length);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    if (currentPieceSize &gt;= pieceSize){break;}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File Class in .NET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.NET API for Easily Working with Files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99" y="1127125"/>
            <a:ext cx="2119153" cy="230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307" y="2515395"/>
            <a:ext cx="1093738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6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0352" y="1196125"/>
            <a:ext cx="11923859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-</a:t>
            </a:r>
            <a:r>
              <a:rPr lang="en-US" noProof="1" smtClean="0"/>
              <a:t> </a:t>
            </a:r>
            <a:r>
              <a:rPr lang="en-US" noProof="1"/>
              <a:t>reads a text file at once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-</a:t>
            </a:r>
            <a:r>
              <a:rPr lang="en-US" noProof="1" smtClean="0"/>
              <a:t> </a:t>
            </a:r>
            <a:r>
              <a:rPr lang="en-US" noProof="1"/>
              <a:t>reads a text file's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1915160"/>
            <a:ext cx="1065360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using System.IO;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string text = File.</a:t>
            </a:r>
            <a:r>
              <a:rPr lang="en-US" dirty="0">
                <a:solidFill>
                  <a:schemeClr val="bg1"/>
                </a:solidFill>
              </a:rPr>
              <a:t>ReadAllText</a:t>
            </a:r>
            <a:r>
              <a:rPr lang="en-US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648200"/>
            <a:ext cx="1065360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using System.IO;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string[] lines = File.</a:t>
            </a:r>
            <a:r>
              <a:rPr lang="en-US" dirty="0">
                <a:solidFill>
                  <a:schemeClr val="bg1"/>
                </a:solidFill>
              </a:rPr>
              <a:t>ReadAllLines</a:t>
            </a:r>
            <a:r>
              <a:rPr lang="en-US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33420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3" y="3429000"/>
            <a:ext cx="108204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string[] </a:t>
            </a:r>
            <a:r>
              <a:rPr lang="en-US" dirty="0"/>
              <a:t>names = { "peter", "irina", "george", "</a:t>
            </a:r>
            <a:r>
              <a:rPr lang="en-US" dirty="0" err="1"/>
              <a:t>maria</a:t>
            </a:r>
            <a:r>
              <a:rPr lang="en-US" dirty="0"/>
              <a:t>" };</a:t>
            </a:r>
          </a:p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WriteAllLines</a:t>
            </a:r>
            <a:r>
              <a:rPr lang="en-US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3" y="1889760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WriteAllText</a:t>
            </a:r>
            <a:r>
              <a:rPr lang="en-US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4213" y="5432359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AppendAllText</a:t>
            </a:r>
            <a:r>
              <a:rPr lang="en-US" dirty="0"/>
              <a:t>("output.txt", "\nMore text\n");</a:t>
            </a:r>
          </a:p>
        </p:txBody>
      </p:sp>
    </p:spTree>
    <p:extLst>
      <p:ext uri="{BB962C8B-B14F-4D97-AF65-F5344CB8AC3E}">
        <p14:creationId xmlns:p14="http://schemas.microsoft.com/office/powerpoint/2010/main" val="28786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Directory Class in .NET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.NET API for Working with Directories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1295400"/>
            <a:ext cx="1751366" cy="190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1" y="2438400"/>
            <a:ext cx="1447801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7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directory (with all its subdirectories at the specified path), unless they already exists: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449042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CreateDirectory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3832159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5257800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Move</a:t>
            </a:r>
            <a:r>
              <a:rPr lang="en-US" dirty="0"/>
              <a:t>("Test", "New Folder");</a:t>
            </a:r>
          </a:p>
        </p:txBody>
      </p:sp>
    </p:spTree>
    <p:extLst>
      <p:ext uri="{BB962C8B-B14F-4D97-AF65-F5344CB8AC3E}">
        <p14:creationId xmlns:p14="http://schemas.microsoft.com/office/powerpoint/2010/main" val="323124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GetFiles()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returns the names of the files (including their </a:t>
            </a:r>
            <a:br>
              <a:rPr lang="en-US" dirty="0"/>
            </a:br>
            <a:r>
              <a:rPr lang="en-US" dirty="0"/>
              <a:t>paths) in the specified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GetDirectories()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returns the names of the subdirectories </a:t>
            </a:r>
            <a:br>
              <a:rPr lang="en-US" dirty="0"/>
            </a:br>
            <a:r>
              <a:rPr lang="en-US" dirty="0"/>
              <a:t>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0207" y="2415339"/>
            <a:ext cx="769684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filesInDir =</a:t>
            </a:r>
          </a:p>
          <a:p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GetFiles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5029200"/>
            <a:ext cx="769283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subDirs =</a:t>
            </a:r>
          </a:p>
          <a:p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GetDirectories</a:t>
            </a:r>
            <a:r>
              <a:rPr lang="en-US" dirty="0"/>
              <a:t>("TestFolder");</a:t>
            </a:r>
          </a:p>
        </p:txBody>
      </p:sp>
    </p:spTree>
    <p:extLst>
      <p:ext uri="{BB962C8B-B14F-4D97-AF65-F5344CB8AC3E}">
        <p14:creationId xmlns:p14="http://schemas.microsoft.com/office/powerpoint/2010/main" val="4841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</a:rPr>
              <a:t>TestFolder</a:t>
            </a:r>
          </a:p>
          <a:p>
            <a:r>
              <a:rPr lang="en-US" dirty="0"/>
              <a:t>Calculate the size of all files in the folder (without subfolders)</a:t>
            </a:r>
          </a:p>
          <a:p>
            <a:r>
              <a:rPr lang="en-US" dirty="0"/>
              <a:t>Print the result in a file "output.txt" in 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588668" y="3505200"/>
            <a:ext cx="301148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output.txt</a:t>
            </a:r>
          </a:p>
          <a:p>
            <a:r>
              <a:rPr lang="en-US" dirty="0"/>
              <a:t>5.16173839569092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05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03854" y="1447800"/>
            <a:ext cx="8781115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files = Directory.GetFiles("TestFolder");</a:t>
            </a:r>
          </a:p>
          <a:p>
            <a:r>
              <a:rPr lang="en-US" dirty="0"/>
              <a:t>double sum = 0;</a:t>
            </a:r>
          </a:p>
          <a:p>
            <a:r>
              <a:rPr lang="en-US" dirty="0"/>
              <a:t>foreach (string file in files) 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FileInfo fileInfo = new FileInfo(file);</a:t>
            </a:r>
          </a:p>
          <a:p>
            <a:r>
              <a:rPr lang="en-US" dirty="0"/>
              <a:t>  sum += fileInfo.Length;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sum = sum / 1024 / 1024;</a:t>
            </a:r>
          </a:p>
          <a:p>
            <a:r>
              <a:rPr lang="en-US" dirty="0"/>
              <a:t>File.WriteAllText("оutput.txt", sum.ToString());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8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2137" y="32774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8286" y="15561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Streams are ordered sequences of bytes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Serve as I/O mechanisms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Can be </a:t>
            </a:r>
            <a:r>
              <a:rPr lang="en-US" sz="3000" b="1" dirty="0">
                <a:solidFill>
                  <a:schemeClr val="bg1"/>
                </a:solidFill>
              </a:rPr>
              <a:t>read</a:t>
            </a:r>
            <a:r>
              <a:rPr lang="en-US" sz="3000" dirty="0">
                <a:solidFill>
                  <a:schemeClr val="bg2"/>
                </a:solidFill>
              </a:rPr>
              <a:t> or </a:t>
            </a:r>
            <a:r>
              <a:rPr lang="en-US" sz="3000" b="1" dirty="0">
                <a:solidFill>
                  <a:schemeClr val="bg1"/>
                </a:solidFill>
              </a:rPr>
              <a:t>written</a:t>
            </a:r>
            <a:r>
              <a:rPr lang="en-US" sz="3000" dirty="0">
                <a:solidFill>
                  <a:schemeClr val="bg2"/>
                </a:solidFill>
              </a:rPr>
              <a:t> to (or both)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Always close streams by using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try-finally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/>
                </a:solidFill>
              </a:rPr>
              <a:t>File</a:t>
            </a:r>
            <a:r>
              <a:rPr lang="en-GB" sz="3200" dirty="0">
                <a:solidFill>
                  <a:schemeClr val="bg2"/>
                </a:solidFill>
              </a:rPr>
              <a:t> class to work with files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/>
                </a:solidFill>
              </a:rPr>
              <a:t>Directory</a:t>
            </a:r>
            <a:r>
              <a:rPr lang="en-GB" sz="3200" dirty="0">
                <a:solidFill>
                  <a:schemeClr val="bg2"/>
                </a:solidFill>
              </a:rPr>
              <a:t> class to work with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36463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Stream?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115050"/>
            <a:ext cx="3581400" cy="27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6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used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open a stream 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data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817813" y="3802087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551158" y="3834112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122658" y="4810052"/>
            <a:ext cx="2133600" cy="50130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8023984" y="3887097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792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Streams are means for </a:t>
            </a:r>
            <a:r>
              <a:rPr lang="en-US" b="1" dirty="0">
                <a:solidFill>
                  <a:schemeClr val="bg1"/>
                </a:solidFill>
              </a:rPr>
              <a:t>transferring</a:t>
            </a:r>
            <a:r>
              <a:rPr lang="en-US" dirty="0"/>
              <a:t> (reading and writing)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ordered </a:t>
            </a:r>
            <a:r>
              <a:rPr lang="en-US" b="1" dirty="0">
                <a:solidFill>
                  <a:schemeClr val="bg1"/>
                </a:solidFill>
              </a:rPr>
              <a:t>sequences of bytes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sequential </a:t>
            </a:r>
            <a:r>
              <a:rPr lang="en-US" dirty="0"/>
              <a:t>access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its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types of streams are available to </a:t>
            </a:r>
            <a:br>
              <a:rPr lang="en-US" dirty="0"/>
            </a:br>
            <a:r>
              <a:rPr lang="en-US" dirty="0"/>
              <a:t>access different data sources: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/>
              <a:t> access,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access,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streams and others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opened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using them and closed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that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9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0353" y="1219200"/>
            <a:ext cx="11815018" cy="548684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Position is the current position in the stream</a:t>
            </a:r>
          </a:p>
          <a:p>
            <a:r>
              <a:rPr lang="en-US" dirty="0"/>
              <a:t>Buffer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smtClean="0"/>
              <a:t>-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2203335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2203334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609762"/>
              </p:ext>
            </p:extLst>
          </p:nvPr>
        </p:nvGraphicFramePr>
        <p:xfrm>
          <a:off x="1827212" y="2739908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1163" y="-2028792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3812" y="109363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2012" y="3516885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230" y="3391192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932879"/>
              </p:ext>
            </p:extLst>
          </p:nvPr>
        </p:nvGraphicFramePr>
        <p:xfrm>
          <a:off x="178276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963" y="4347009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207639"/>
              </p:ext>
            </p:extLst>
          </p:nvPr>
        </p:nvGraphicFramePr>
        <p:xfrm>
          <a:off x="3679788" y="437134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701365"/>
              </p:ext>
            </p:extLst>
          </p:nvPr>
        </p:nvGraphicFramePr>
        <p:xfrm>
          <a:off x="54848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41931"/>
              </p:ext>
            </p:extLst>
          </p:nvPr>
        </p:nvGraphicFramePr>
        <p:xfrm>
          <a:off x="73898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11098"/>
              </p:ext>
            </p:extLst>
          </p:nvPr>
        </p:nvGraphicFramePr>
        <p:xfrm>
          <a:off x="92186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39" y="1261309"/>
            <a:ext cx="7315200" cy="5123188"/>
          </a:xfrm>
          <a:prstGeom prst="roundRect">
            <a:avLst>
              <a:gd name="adj" fmla="val 6868"/>
            </a:avLst>
          </a:prstGeom>
        </p:spPr>
      </p:pic>
    </p:spTree>
    <p:extLst>
      <p:ext uri="{BB962C8B-B14F-4D97-AF65-F5344CB8AC3E}">
        <p14:creationId xmlns:p14="http://schemas.microsoft.com/office/powerpoint/2010/main" val="34725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Readers and Writers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and Binary Readers/Writers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4" y="1447800"/>
            <a:ext cx="2743198" cy="23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15296</TotalTime>
  <Words>1683</Words>
  <Application>Microsoft Office PowerPoint</Application>
  <PresentationFormat>Custom</PresentationFormat>
  <Paragraphs>387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1_SoftUni3_1</vt:lpstr>
      <vt:lpstr>Streams, Files and Directories</vt:lpstr>
      <vt:lpstr>Table of Contents</vt:lpstr>
      <vt:lpstr>Have a Question?</vt:lpstr>
      <vt:lpstr>PowerPoint Presentation</vt:lpstr>
      <vt:lpstr>What is a Stream?</vt:lpstr>
      <vt:lpstr>Stream Basics</vt:lpstr>
      <vt:lpstr>Stream - Example</vt:lpstr>
      <vt:lpstr>Stream Types in .NET</vt:lpstr>
      <vt:lpstr>PowerPoint Presentation</vt:lpstr>
      <vt:lpstr>Readers and Writers</vt:lpstr>
      <vt:lpstr>Using statement</vt:lpstr>
      <vt:lpstr>Problem: Odd Lines</vt:lpstr>
      <vt:lpstr>Solution: Odd Lines</vt:lpstr>
      <vt:lpstr>Problem: Line Numbers</vt:lpstr>
      <vt:lpstr>Solution: Line Numbers</vt:lpstr>
      <vt:lpstr>PowerPoint Presentation</vt:lpstr>
      <vt:lpstr>The System.IO.Stream Class </vt:lpstr>
      <vt:lpstr>Methods of System.IO.Stream Class</vt:lpstr>
      <vt:lpstr>Methods of System.IO.Stream Class (2)</vt:lpstr>
      <vt:lpstr>Methods of System.IO.Stream Class (3)</vt:lpstr>
      <vt:lpstr>PowerPoint Presentation</vt:lpstr>
      <vt:lpstr>The FileStream Class</vt:lpstr>
      <vt:lpstr>The FileStream Class (2)</vt:lpstr>
      <vt:lpstr>Writing Text to File – Example</vt:lpstr>
      <vt:lpstr>Problem: Slice File</vt:lpstr>
      <vt:lpstr>Solution: Slice File</vt:lpstr>
      <vt:lpstr>Solution: Slice File(2)</vt:lpstr>
      <vt:lpstr>PowerPoint Presentation</vt:lpstr>
      <vt:lpstr>Reading Text Files</vt:lpstr>
      <vt:lpstr>Writing Text Files</vt:lpstr>
      <vt:lpstr>PowerPoint Presentation</vt:lpstr>
      <vt:lpstr>Basic Directory Operations</vt:lpstr>
      <vt:lpstr>Listing Directory Contents</vt:lpstr>
      <vt:lpstr>Problem: Calculate Folder Size</vt:lpstr>
      <vt:lpstr>Solution: Calculate Folder Size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Base>https://softuni.bg/courses/csharp-advanced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Streams, Files and Directories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Peter Arnaudov</cp:lastModifiedBy>
  <cp:revision>429</cp:revision>
  <dcterms:created xsi:type="dcterms:W3CDTF">2014-01-02T17:00:34Z</dcterms:created>
  <dcterms:modified xsi:type="dcterms:W3CDTF">2019-09-20T11:55:45Z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