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847" r:id="rId2"/>
    <p:sldId id="848" r:id="rId3"/>
    <p:sldId id="849" r:id="rId4"/>
    <p:sldId id="854" r:id="rId5"/>
    <p:sldId id="889" r:id="rId6"/>
    <p:sldId id="856" r:id="rId7"/>
    <p:sldId id="858" r:id="rId8"/>
    <p:sldId id="879" r:id="rId9"/>
    <p:sldId id="880" r:id="rId10"/>
    <p:sldId id="857" r:id="rId11"/>
    <p:sldId id="877" r:id="rId12"/>
    <p:sldId id="863" r:id="rId13"/>
    <p:sldId id="859" r:id="rId14"/>
    <p:sldId id="860" r:id="rId15"/>
    <p:sldId id="864" r:id="rId16"/>
    <p:sldId id="865" r:id="rId17"/>
    <p:sldId id="866" r:id="rId18"/>
    <p:sldId id="868" r:id="rId19"/>
    <p:sldId id="867" r:id="rId20"/>
    <p:sldId id="869" r:id="rId21"/>
    <p:sldId id="871" r:id="rId22"/>
    <p:sldId id="872" r:id="rId23"/>
    <p:sldId id="873" r:id="rId24"/>
    <p:sldId id="874" r:id="rId25"/>
    <p:sldId id="875" r:id="rId26"/>
    <p:sldId id="850" r:id="rId27"/>
    <p:sldId id="882" r:id="rId28"/>
    <p:sldId id="890" r:id="rId29"/>
    <p:sldId id="891" r:id="rId30"/>
    <p:sldId id="885" r:id="rId31"/>
    <p:sldId id="8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847"/>
            <p14:sldId id="848"/>
            <p14:sldId id="849"/>
          </p14:sldIdLst>
        </p14:section>
        <p14:section name="Generics" id="{4C2182BE-4B88-4D56-9DB6-E01540733B09}">
          <p14:sldIdLst>
            <p14:sldId id="854"/>
            <p14:sldId id="889"/>
            <p14:sldId id="856"/>
            <p14:sldId id="858"/>
          </p14:sldIdLst>
        </p14:section>
        <p14:section name="Generic Classes" id="{03702CDC-87DB-4C64-B1FF-7D1BCEA5EFD7}">
          <p14:sldIdLst>
            <p14:sldId id="879"/>
            <p14:sldId id="880"/>
            <p14:sldId id="857"/>
          </p14:sldIdLst>
        </p14:section>
        <p14:section name="Generic Methods" id="{18565E52-A15F-410F-B94C-A508AA12BEE0}">
          <p14:sldIdLst>
            <p14:sldId id="877"/>
            <p14:sldId id="863"/>
            <p14:sldId id="859"/>
            <p14:sldId id="860"/>
            <p14:sldId id="864"/>
            <p14:sldId id="865"/>
          </p14:sldIdLst>
        </p14:section>
        <p14:section name="Generic Constraints" id="{C382A212-F79D-4036-A890-E95D9050A1D2}">
          <p14:sldIdLst>
            <p14:sldId id="866"/>
            <p14:sldId id="868"/>
            <p14:sldId id="867"/>
            <p14:sldId id="869"/>
            <p14:sldId id="871"/>
            <p14:sldId id="872"/>
            <p14:sldId id="873"/>
            <p14:sldId id="874"/>
            <p14:sldId id="875"/>
          </p14:sldIdLst>
        </p14:section>
        <p14:section name="Conclusion" id="{10E03AB1-9AA8-4E86-9A64-D741901E50A2}">
          <p14:sldIdLst>
            <p14:sldId id="850"/>
            <p14:sldId id="882"/>
            <p14:sldId id="890"/>
            <p14:sldId id="891"/>
            <p14:sldId id="885"/>
            <p14:sldId id="8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595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20.9.2019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46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71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21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27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360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499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730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100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960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03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52766D-5988-4A85-9A9D-1504D9E402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992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61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1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00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51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99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59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3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89A6A7-6CE9-4331-BA43-337C4F04A8CA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8759-7174-4ECA-ABA7-DB25D5F65B60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36B2-C3DC-4A18-962F-66059CD36475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9071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BAEC-89EA-4DBD-9B60-324AAB5B52CE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8FD4DFA-350C-4E99-91AB-F5EB38210405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6FA41D-369A-4B60-B44A-060BC13B7400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22AF57E-9183-48F9-8A7D-7E210C651F39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EFEEE7A-6F51-4190-A9D8-D05B96C6C32E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2AADCCDF-6762-41F3-93BB-F9FDA2014956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B0D6B78-824F-4BB9-A9E4-2C9C0FAA297C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DADD453-6BD9-4B45-9E2D-A8C470275EE8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799" r:id="rId16"/>
    <p:sldLayoutId id="2147483800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4/Generics-Lab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4/Generics-Lab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4/Generics-Lab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4/Generics-Lab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4/Generics-Lab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4/Generics-Lab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6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6.png"/><Relationship Id="rId22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3.jpeg"/><Relationship Id="rId7" Type="http://schemas.openxmlformats.org/officeDocument/2006/relationships/image" Target="../media/image6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6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Type Safety and Code Reusability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  <a:p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67" y="2421578"/>
            <a:ext cx="3986885" cy="238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1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ncapsulate </a:t>
            </a:r>
            <a:r>
              <a:rPr lang="en-US" dirty="0"/>
              <a:t>operations </a:t>
            </a:r>
            <a:r>
              <a:rPr lang="en-US" dirty="0" smtClean="0"/>
              <a:t>to </a:t>
            </a:r>
            <a:r>
              <a:rPr lang="en-US" dirty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non particular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Defined </a:t>
            </a:r>
            <a:r>
              <a:rPr lang="en-US" dirty="0" smtClean="0"/>
              <a:t>with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b="1" dirty="0" smtClean="0">
                <a:solidFill>
                  <a:schemeClr val="bg1"/>
                </a:solidFill>
              </a:rPr>
              <a:t>ype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b="1" dirty="0" smtClean="0">
                <a:solidFill>
                  <a:schemeClr val="bg1"/>
                </a:solidFill>
              </a:rPr>
              <a:t>arameters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T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Most commonly used are </a:t>
            </a:r>
            <a:r>
              <a:rPr lang="en-US" b="1" dirty="0" smtClean="0">
                <a:solidFill>
                  <a:schemeClr val="bg1"/>
                </a:solidFill>
              </a:rPr>
              <a:t>generic collections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 Linked Lists, Hash tables, Stacks, Queues, Trees, etc.</a:t>
            </a:r>
          </a:p>
          <a:p>
            <a:pPr lvl="1"/>
            <a:r>
              <a:rPr lang="en-US" dirty="0" smtClean="0"/>
              <a:t>Collections with </a:t>
            </a:r>
            <a:r>
              <a:rPr lang="en-US" b="1" dirty="0" smtClean="0">
                <a:solidFill>
                  <a:schemeClr val="bg1"/>
                </a:solidFill>
              </a:rPr>
              <a:t>multiple</a:t>
            </a:r>
            <a:r>
              <a:rPr lang="en-US" dirty="0" smtClean="0"/>
              <a:t> type </a:t>
            </a:r>
            <a:r>
              <a:rPr lang="en-US" b="1" dirty="0" smtClean="0">
                <a:solidFill>
                  <a:schemeClr val="bg1"/>
                </a:solidFill>
              </a:rPr>
              <a:t>parameters</a:t>
            </a:r>
            <a:r>
              <a:rPr lang="en-US" dirty="0" smtClean="0"/>
              <a:t> – </a:t>
            </a:r>
            <a:r>
              <a:rPr lang="en-US" noProof="1" smtClean="0"/>
              <a:t>Dictionary&lt;</a:t>
            </a:r>
            <a:r>
              <a:rPr lang="en-US" b="1" noProof="1" smtClean="0">
                <a:solidFill>
                  <a:schemeClr val="bg1"/>
                </a:solidFill>
              </a:rPr>
              <a:t>T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bg1"/>
                </a:solidFill>
              </a:rPr>
              <a:t>T</a:t>
            </a:r>
            <a:r>
              <a:rPr lang="en-US" noProof="1" smtClean="0"/>
              <a:t>&gt;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Classes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87625" y="2605446"/>
            <a:ext cx="4906040" cy="125718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lass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Stack&lt;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 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88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Take a </a:t>
            </a:r>
            <a:r>
              <a:rPr lang="en-US" b="1" dirty="0" smtClean="0">
                <a:solidFill>
                  <a:schemeClr val="bg1"/>
                </a:solidFill>
              </a:rPr>
              <a:t>certain</a:t>
            </a:r>
            <a:r>
              <a:rPr lang="en-US" dirty="0" smtClean="0"/>
              <a:t> input and a </a:t>
            </a:r>
            <a:r>
              <a:rPr lang="en-US" b="1" dirty="0" smtClean="0">
                <a:solidFill>
                  <a:schemeClr val="bg1"/>
                </a:solidFill>
              </a:rPr>
              <a:t>certain</a:t>
            </a:r>
            <a:r>
              <a:rPr lang="en-US" dirty="0" smtClean="0"/>
              <a:t> output </a:t>
            </a:r>
            <a:r>
              <a:rPr lang="en-US" b="1" dirty="0" smtClean="0">
                <a:solidFill>
                  <a:schemeClr val="bg1"/>
                </a:solidFill>
              </a:rPr>
              <a:t>type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Non-Generic Methods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94FAC-D7C6-4F67-9671-819EC8F462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46" y="1887716"/>
            <a:ext cx="10569008" cy="381788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CustomerList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removedCustomer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043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ake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and return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624564" y="2086955"/>
            <a:ext cx="8949772" cy="3325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CreateList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GB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GB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list = new 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…  </a:t>
            </a:r>
            <a:endParaRPr lang="en-GB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7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</a:t>
            </a:r>
            <a:r>
              <a:rPr lang="en-US" dirty="0" smtClean="0"/>
              <a:t>collection</a:t>
            </a:r>
            <a:r>
              <a:rPr lang="en-US" dirty="0"/>
              <a:t>, that can store </a:t>
            </a:r>
            <a:r>
              <a:rPr lang="en-US" dirty="0" smtClean="0"/>
              <a:t>anything and has the </a:t>
            </a:r>
            <a:br>
              <a:rPr lang="en-US" dirty="0" smtClean="0"/>
            </a:br>
            <a:r>
              <a:rPr lang="en-US" dirty="0" smtClean="0"/>
              <a:t>following </a:t>
            </a:r>
            <a:r>
              <a:rPr lang="en-US" b="1" dirty="0" smtClean="0">
                <a:solidFill>
                  <a:schemeClr val="bg1"/>
                </a:solidFill>
              </a:rPr>
              <a:t>methods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should add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 top </a:t>
            </a:r>
            <a:r>
              <a:rPr lang="en-US" dirty="0"/>
              <a:t>of its contents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should remove the topmost element and </a:t>
            </a:r>
            <a:r>
              <a:rPr lang="en-US" b="1" dirty="0">
                <a:solidFill>
                  <a:schemeClr val="bg1"/>
                </a:solidFill>
              </a:rPr>
              <a:t>return it</a:t>
            </a:r>
          </a:p>
          <a:p>
            <a:r>
              <a:rPr lang="en-US" dirty="0"/>
              <a:t>It should have three public methods: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 Add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element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 Count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9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49902" y="1337051"/>
            <a:ext cx="9615996" cy="46919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Box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Constructor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int Count =&gt; this.data.Count;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item) { this.data.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Remove()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rem = this.data.Last();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this.data.RemoveAt(this.data.Count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- 1);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rem</a:t>
            </a: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}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2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/>
              <a:t> with a single method: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should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an array </a:t>
            </a:r>
            <a:r>
              <a:rPr lang="en-US" dirty="0"/>
              <a:t>with the given </a:t>
            </a:r>
            <a:r>
              <a:rPr lang="en-US" dirty="0" smtClean="0"/>
              <a:t>length</a:t>
            </a:r>
          </a:p>
          <a:p>
            <a:r>
              <a:rPr lang="en-US" dirty="0" smtClean="0"/>
              <a:t>Every </a:t>
            </a:r>
            <a:r>
              <a:rPr lang="en-US" dirty="0"/>
              <a:t>element should be </a:t>
            </a:r>
            <a:r>
              <a:rPr lang="en-US" b="1" dirty="0">
                <a:solidFill>
                  <a:schemeClr val="bg1"/>
                </a:solidFill>
              </a:rPr>
              <a:t>set to the default item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Generic </a:t>
            </a:r>
            <a:r>
              <a:rPr lang="en-GB" dirty="0"/>
              <a:t>Array Creator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2117339"/>
            <a:ext cx="8934452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lvl="1">
              <a:buClr>
                <a:schemeClr val="tx1"/>
              </a:buClr>
            </a:pPr>
            <a:r>
              <a:rPr lang="en-US" sz="2800" b="1" dirty="0">
                <a:latin typeface="Consolas" panose="020B0609020204030204" pitchFamily="49" charset="0"/>
              </a:rPr>
              <a:t>static T[] </a:t>
            </a:r>
            <a:r>
              <a:rPr lang="en-US" sz="2800" b="1" noProof="1" smtClean="0">
                <a:latin typeface="Consolas" panose="020B0609020204030204" pitchFamily="49" charset="0"/>
              </a:rPr>
              <a:t>Create(int</a:t>
            </a:r>
            <a:r>
              <a:rPr lang="en-US" sz="2800" b="1" dirty="0" smtClean="0">
                <a:latin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length, T item)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51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Array Creator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46440" y="1317508"/>
            <a:ext cx="10455544" cy="46796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ArrayCreator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&gt;(int length,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item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T[length]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for(int i = 0; i &lt; 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array[i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 = item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array;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7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Generic Constraints 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5109" y="6022639"/>
            <a:ext cx="10961783" cy="499819"/>
          </a:xfrm>
        </p:spPr>
        <p:txBody>
          <a:bodyPr/>
          <a:lstStyle/>
          <a:p>
            <a:r>
              <a:rPr lang="en-US" dirty="0"/>
              <a:t>Apply Restrictions</a:t>
            </a:r>
          </a:p>
          <a:p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816" y="1366985"/>
            <a:ext cx="2532522" cy="278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4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900" dirty="0"/>
              <a:t>Constraints are represented in generics using </a:t>
            </a:r>
            <a:r>
              <a:rPr lang="en-US" sz="39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endParaRPr lang="en-US" sz="3900" dirty="0">
              <a:solidFill>
                <a:schemeClr val="bg1"/>
              </a:solidFill>
            </a:endParaRPr>
          </a:p>
          <a:p>
            <a:r>
              <a:rPr lang="en-US" sz="3900" dirty="0"/>
              <a:t>Restricting generic classes to </a:t>
            </a:r>
            <a:r>
              <a:rPr lang="en-US" sz="3900" b="1" dirty="0">
                <a:solidFill>
                  <a:schemeClr val="bg1"/>
                </a:solidFill>
              </a:rPr>
              <a:t>reference types </a:t>
            </a:r>
            <a:r>
              <a:rPr lang="en-US" sz="3900" dirty="0"/>
              <a:t>only: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3600" dirty="0"/>
              <a:t> is the </a:t>
            </a:r>
            <a:r>
              <a:rPr lang="en-US" sz="3600" dirty="0" smtClean="0"/>
              <a:t>keyword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endParaRPr lang="en-US" sz="3600" dirty="0" smtClean="0"/>
          </a:p>
          <a:p>
            <a:pPr>
              <a:spcBef>
                <a:spcPts val="1800"/>
              </a:spcBef>
              <a:buClr>
                <a:schemeClr val="tx1"/>
              </a:buClr>
            </a:pPr>
            <a:endParaRPr lang="en-US" sz="3600" dirty="0" smtClean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3600" dirty="0" smtClean="0"/>
              <a:t> </a:t>
            </a:r>
            <a:r>
              <a:rPr lang="en-US" sz="3600" dirty="0"/>
              <a:t>is the keyword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71700" y="2330774"/>
            <a:ext cx="5885132" cy="123256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50000" tIns="183600" rIns="450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1700" y="4334742"/>
            <a:ext cx="5885132" cy="123256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struct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2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900" dirty="0"/>
              <a:t>IL generated for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Equals&lt;string&gt;</a:t>
            </a:r>
            <a:r>
              <a:rPr lang="en-US" sz="3500" dirty="0"/>
              <a:t> </a:t>
            </a:r>
            <a:r>
              <a:rPr lang="en-US" sz="3900" dirty="0"/>
              <a:t>would be different to that</a:t>
            </a:r>
            <a:br>
              <a:rPr lang="en-US" sz="3900" dirty="0"/>
            </a:br>
            <a:r>
              <a:rPr lang="en-US" sz="3900" dirty="0"/>
              <a:t>of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Equals&lt;int&gt;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900" dirty="0"/>
              <a:t>The case could be different if the </a:t>
            </a:r>
            <a:r>
              <a:rPr lang="en-US" sz="3900" b="1" dirty="0">
                <a:solidFill>
                  <a:schemeClr val="bg1"/>
                </a:solidFill>
              </a:rPr>
              <a:t>types</a:t>
            </a:r>
            <a:r>
              <a:rPr lang="en-US" sz="3900" dirty="0"/>
              <a:t> that are being </a:t>
            </a:r>
            <a:r>
              <a:rPr lang="en-US" sz="3900" dirty="0" smtClean="0"/>
              <a:t/>
            </a:r>
            <a:br>
              <a:rPr lang="en-US" sz="3900" dirty="0" smtClean="0"/>
            </a:br>
            <a:r>
              <a:rPr lang="en-US" sz="3900" dirty="0" smtClean="0"/>
              <a:t>compared have </a:t>
            </a:r>
            <a:r>
              <a:rPr lang="en-US" sz="3900" dirty="0"/>
              <a:t>a </a:t>
            </a:r>
            <a:r>
              <a:rPr lang="en-US" sz="3900" b="1" dirty="0">
                <a:solidFill>
                  <a:schemeClr val="bg1"/>
                </a:solidFill>
              </a:rPr>
              <a:t>new definition of == operator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Constraints?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22932" y="2640126"/>
            <a:ext cx="8872172" cy="209433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bool Equals&lt;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t1,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t2)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t1 == t2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5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7675" indent="-447675">
              <a:lnSpc>
                <a:spcPct val="110000"/>
              </a:lnSpc>
            </a:pPr>
            <a:r>
              <a:rPr lang="en-US" sz="3600" dirty="0">
                <a:cs typeface="Consolas" panose="020B0609020204030204" pitchFamily="49" charset="0"/>
              </a:rPr>
              <a:t>Generics </a:t>
            </a:r>
            <a:endParaRPr lang="en-US" sz="3600" dirty="0" smtClean="0"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</a:pPr>
            <a:r>
              <a:rPr lang="en-US" sz="3600" dirty="0" smtClean="0">
                <a:cs typeface="Consolas" panose="020B0609020204030204" pitchFamily="49" charset="0"/>
              </a:rPr>
              <a:t>Generic </a:t>
            </a:r>
            <a:r>
              <a:rPr lang="en-US" sz="3600" b="1" dirty="0" smtClean="0">
                <a:solidFill>
                  <a:schemeClr val="bg1"/>
                </a:solidFill>
                <a:cs typeface="Consolas" panose="020B0609020204030204" pitchFamily="49" charset="0"/>
              </a:rPr>
              <a:t>Classes</a:t>
            </a:r>
            <a:endParaRPr lang="en-US" sz="3600" b="1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</a:pPr>
            <a:r>
              <a:rPr lang="en-US" sz="3600" dirty="0">
                <a:cs typeface="Consolas" panose="020B0609020204030204" pitchFamily="49" charset="0"/>
              </a:rPr>
              <a:t>Generic 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Methods</a:t>
            </a:r>
          </a:p>
          <a:p>
            <a:pPr marL="447675" indent="-447675">
              <a:lnSpc>
                <a:spcPct val="110000"/>
              </a:lnSpc>
            </a:pPr>
            <a:r>
              <a:rPr lang="en-US" sz="3600" dirty="0">
                <a:cs typeface="Consolas" panose="020B0609020204030204" pitchFamily="49" charset="0"/>
              </a:rPr>
              <a:t>Generic 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Constraints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4784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dirty="0" smtClean="0"/>
              <a:t>Specifying </a:t>
            </a: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constructor</a:t>
            </a:r>
            <a:r>
              <a:rPr lang="en-US" sz="3600" dirty="0"/>
              <a:t> as a </a:t>
            </a:r>
            <a:r>
              <a:rPr lang="en-US" sz="3600" dirty="0" smtClean="0"/>
              <a:t>constraint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endParaRPr lang="en-US" sz="3600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endParaRPr lang="en-US" sz="3600" dirty="0" smtClean="0"/>
          </a:p>
          <a:p>
            <a:r>
              <a:rPr lang="en-US" sz="3600" dirty="0"/>
              <a:t>Only a </a:t>
            </a:r>
            <a:r>
              <a:rPr lang="en-US" sz="3600" b="1" dirty="0">
                <a:solidFill>
                  <a:schemeClr val="bg1"/>
                </a:solidFill>
              </a:rPr>
              <a:t>default constructor </a:t>
            </a:r>
            <a:r>
              <a:rPr lang="en-US" sz="3600" dirty="0"/>
              <a:t>can be used in the constraints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Parameterized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constructor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will be a </a:t>
            </a:r>
            <a:r>
              <a:rPr lang="en-US" sz="3600" b="1" dirty="0">
                <a:solidFill>
                  <a:schemeClr val="bg1"/>
                </a:solidFill>
              </a:rPr>
              <a:t>compilation error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endParaRPr lang="en-US" sz="3600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5250" y="2086538"/>
            <a:ext cx="6914478" cy="135567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new()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7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a static </a:t>
            </a:r>
            <a:r>
              <a:rPr lang="en-US" b="1" dirty="0">
                <a:solidFill>
                  <a:schemeClr val="bg1"/>
                </a:solidFill>
              </a:rPr>
              <a:t>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The type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be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derive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base class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59508" y="1859281"/>
            <a:ext cx="6714188" cy="283299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BaseClass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7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Specifying </a:t>
            </a:r>
            <a:r>
              <a:rPr lang="en-US" sz="3500" b="1" dirty="0">
                <a:solidFill>
                  <a:schemeClr val="bg1"/>
                </a:solidFill>
              </a:rPr>
              <a:t>a generic base class </a:t>
            </a:r>
            <a:r>
              <a:rPr lang="en-US" sz="3500" dirty="0"/>
              <a:t>as a </a:t>
            </a:r>
            <a:r>
              <a:rPr lang="en-US" sz="3500" dirty="0" smtClean="0"/>
              <a:t>constraint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500" dirty="0"/>
              <a:t>The </a:t>
            </a:r>
            <a:r>
              <a:rPr lang="en-US" sz="3500" b="1" dirty="0">
                <a:solidFill>
                  <a:schemeClr val="bg1"/>
                </a:solidFill>
              </a:rPr>
              <a:t>type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argument</a:t>
            </a:r>
            <a:r>
              <a:rPr lang="en-US" sz="3500" dirty="0"/>
              <a:t> supplied for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3500" dirty="0"/>
              <a:t> must </a:t>
            </a:r>
            <a:r>
              <a:rPr lang="en-US" sz="3500" b="1" dirty="0">
                <a:solidFill>
                  <a:schemeClr val="bg1"/>
                </a:solidFill>
              </a:rPr>
              <a:t>be</a:t>
            </a:r>
            <a:r>
              <a:rPr lang="en-US" sz="3500" dirty="0"/>
              <a:t> or </a:t>
            </a:r>
            <a:r>
              <a:rPr lang="en-US" sz="3500" b="1" dirty="0">
                <a:solidFill>
                  <a:schemeClr val="bg1"/>
                </a:solidFill>
              </a:rPr>
              <a:t>derive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from</a:t>
            </a:r>
            <a:r>
              <a:rPr lang="en-US" sz="3500" dirty="0"/>
              <a:t> </a:t>
            </a:r>
            <a:br>
              <a:rPr lang="en-US" sz="3500" dirty="0"/>
            </a:br>
            <a:r>
              <a:rPr lang="en-US" sz="3500" dirty="0"/>
              <a:t>the </a:t>
            </a:r>
            <a:r>
              <a:rPr lang="en-US" sz="3500" b="1" dirty="0">
                <a:solidFill>
                  <a:schemeClr val="bg1"/>
                </a:solidFill>
              </a:rPr>
              <a:t>argument</a:t>
            </a:r>
            <a:r>
              <a:rPr lang="en-US" sz="3500" dirty="0"/>
              <a:t> supplied for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endParaRPr lang="en-US" sz="3500" b="1" noProof="1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5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3500" b="1" dirty="0" smtClean="0">
                <a:solidFill>
                  <a:schemeClr val="bg1"/>
                </a:solidFill>
              </a:rPr>
              <a:t> </a:t>
            </a:r>
            <a:r>
              <a:rPr lang="en-US" sz="3500" dirty="0"/>
              <a:t>comes from the </a:t>
            </a:r>
            <a:r>
              <a:rPr lang="en-US" sz="3500" b="1" dirty="0">
                <a:solidFill>
                  <a:schemeClr val="bg1"/>
                </a:solidFill>
              </a:rPr>
              <a:t>generic class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52812" y="1864840"/>
            <a:ext cx="9488468" cy="252522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AddAll&lt;TItem&gt;(List&lt;TItem&gt; items)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TItem : 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2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</a:t>
            </a:r>
            <a:r>
              <a:rPr lang="en-US" b="1" dirty="0">
                <a:solidFill>
                  <a:schemeClr val="bg1"/>
                </a:solidFill>
              </a:rPr>
              <a:t>a generic 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Invalid combination of constraints: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 Generic Constraints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71700" y="2042161"/>
            <a:ext cx="6397196" cy="252522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BaseClass, new()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noProof="1" smtClean="0"/>
              <a:t>class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EqualityScale&lt;T&gt;</a:t>
            </a:r>
            <a:r>
              <a:rPr lang="en-US" noProof="1" smtClean="0"/>
              <a:t> that:</a:t>
            </a:r>
          </a:p>
          <a:p>
            <a:pPr lvl="1"/>
            <a:r>
              <a:rPr lang="en-US" dirty="0" smtClean="0"/>
              <a:t>Holds </a:t>
            </a:r>
            <a:r>
              <a:rPr lang="en-US" dirty="0"/>
              <a:t>two elements: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dirty="0"/>
              <a:t> and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R</a:t>
            </a:r>
            <a:r>
              <a:rPr lang="en-US" dirty="0" smtClean="0"/>
              <a:t>eceives </a:t>
            </a:r>
            <a:r>
              <a:rPr lang="en-US" dirty="0"/>
              <a:t>the elements through its single constructor:</a:t>
            </a:r>
          </a:p>
          <a:p>
            <a:pPr lvl="2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EqualityScale(T left, T right)</a:t>
            </a:r>
          </a:p>
          <a:p>
            <a:pPr lvl="1"/>
            <a:r>
              <a:rPr lang="en-US" noProof="1"/>
              <a:t>H</a:t>
            </a:r>
            <a:r>
              <a:rPr lang="en-US" noProof="1" smtClean="0"/>
              <a:t>as a method: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bool AreEqual</a:t>
            </a:r>
            <a:r>
              <a:rPr lang="en-US" sz="3000" b="1" dirty="0" smtClean="0">
                <a:latin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</a:endParaRPr>
          </a:p>
          <a:p>
            <a:r>
              <a:rPr lang="en-US" dirty="0"/>
              <a:t>The greater of the two elements is the heavier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Equality Scale</a:t>
            </a:r>
            <a:endParaRPr lang="en-US" dirty="0"/>
          </a:p>
        </p:txBody>
      </p:sp>
      <p:pic>
        <p:nvPicPr>
          <p:cNvPr id="2050" name="Picture 2" descr="Image result for sca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4290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7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noProof="1" smtClean="0"/>
              <a:t>Equality Scale</a:t>
            </a:r>
            <a:endParaRPr lang="en-GB" noProof="1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35436" y="1238298"/>
            <a:ext cx="9761748" cy="505206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Equality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Scale&lt;T&gt;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 left, T right)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this.left = left;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this.right = right;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bool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AreEqual() 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bool result = this.left.Equals(this.right);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 result;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GB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800100" y="633995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9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884180"/>
            <a:ext cx="65143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Generics</a:t>
            </a:r>
            <a:r>
              <a:rPr lang="en-US" sz="3200" dirty="0">
                <a:solidFill>
                  <a:schemeClr val="bg2"/>
                </a:solidFill>
              </a:rPr>
              <a:t> add type safety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Generic code is more </a:t>
            </a:r>
            <a:r>
              <a:rPr lang="en-US" sz="3200" b="1" dirty="0">
                <a:solidFill>
                  <a:schemeClr val="bg1"/>
                </a:solidFill>
              </a:rPr>
              <a:t>reusable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Classes, interfaces and methods can be generic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Generic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  <a:r>
              <a:rPr lang="en-US" sz="3200" dirty="0">
                <a:solidFill>
                  <a:schemeClr val="bg2"/>
                </a:solidFill>
              </a:rPr>
              <a:t> can validate generic types</a:t>
            </a:r>
          </a:p>
        </p:txBody>
      </p:sp>
    </p:spTree>
    <p:extLst>
      <p:ext uri="{BB962C8B-B14F-4D97-AF65-F5344CB8AC3E}">
        <p14:creationId xmlns:p14="http://schemas.microsoft.com/office/powerpoint/2010/main" val="258557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1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5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3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</a:t>
            </a:r>
            <a:r>
              <a:rPr kumimoji="0" lang="bg-BG" sz="115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en-US" sz="115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33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9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07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Generics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Definition, Type Parameters and Safety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34" y="1143141"/>
            <a:ext cx="3094072" cy="28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7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Generics introduce the concept of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b="1" dirty="0" smtClean="0">
                <a:solidFill>
                  <a:schemeClr val="bg1"/>
                </a:solidFill>
              </a:rPr>
              <a:t>ype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b="1" dirty="0" smtClean="0">
                <a:solidFill>
                  <a:schemeClr val="bg1"/>
                </a:solidFill>
              </a:rPr>
              <a:t>arameters</a:t>
            </a:r>
          </a:p>
          <a:p>
            <a:r>
              <a:rPr lang="en-US" dirty="0" smtClean="0"/>
              <a:t>Allow designing classes and methods without 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parameter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type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specification</a:t>
            </a:r>
          </a:p>
          <a:p>
            <a:r>
              <a:rPr lang="en-US" dirty="0" smtClean="0"/>
              <a:t>A generic </a:t>
            </a:r>
            <a:r>
              <a:rPr lang="en-US" b="1" dirty="0" smtClean="0">
                <a:solidFill>
                  <a:schemeClr val="bg1"/>
                </a:solidFill>
              </a:rPr>
              <a:t>class</a:t>
            </a:r>
            <a:r>
              <a:rPr lang="en-US" dirty="0" smtClean="0"/>
              <a:t> or a </a:t>
            </a:r>
            <a:r>
              <a:rPr lang="en-US" b="1" dirty="0" smtClean="0">
                <a:solidFill>
                  <a:schemeClr val="bg1"/>
                </a:solidFill>
              </a:rPr>
              <a:t>method</a:t>
            </a:r>
            <a:r>
              <a:rPr lang="en-US" dirty="0" smtClean="0"/>
              <a:t> accepts a certain type </a:t>
            </a:r>
            <a:br>
              <a:rPr lang="en-US" dirty="0" smtClean="0"/>
            </a:br>
            <a:r>
              <a:rPr lang="en-US" dirty="0" smtClean="0"/>
              <a:t>when it is </a:t>
            </a:r>
            <a:r>
              <a:rPr lang="en-US" b="1" dirty="0" smtClean="0">
                <a:solidFill>
                  <a:schemeClr val="bg1"/>
                </a:solidFill>
              </a:rPr>
              <a:t>instantiated</a:t>
            </a:r>
            <a:r>
              <a:rPr lang="en-US" dirty="0" smtClean="0"/>
              <a:t> by client code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Generics?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52729" y="4301537"/>
            <a:ext cx="8538732" cy="184811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 CustomStack&lt;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&gt; {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CustomStack&lt;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&gt; = </a:t>
            </a:r>
            <a:br>
              <a:rPr lang="en-US" sz="3200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           new CustomStack&lt;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&gt;();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4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b="1" dirty="0" smtClean="0">
                <a:solidFill>
                  <a:schemeClr val="bg1"/>
                </a:solidFill>
              </a:rPr>
              <a:t>type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safety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the client</a:t>
            </a:r>
          </a:p>
          <a:p>
            <a:r>
              <a:rPr lang="en-US" dirty="0" smtClean="0"/>
              <a:t>Provide </a:t>
            </a:r>
            <a:r>
              <a:rPr lang="en-US" dirty="0"/>
              <a:t>a powerful way to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code</a:t>
            </a:r>
          </a:p>
          <a:p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r>
              <a:rPr lang="en-US" dirty="0"/>
              <a:t>Example: we need a collection that will store only strings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</a:t>
            </a:r>
            <a:r>
              <a:rPr lang="en-US" dirty="0" smtClean="0"/>
              <a:t>- </a:t>
            </a:r>
            <a:r>
              <a:rPr lang="en-US" dirty="0"/>
              <a:t>Type Safety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89478" y="4629421"/>
            <a:ext cx="10297157" cy="135567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strings.Add(3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9539" y="2575673"/>
            <a:ext cx="10307096" cy="135203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people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0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Blueprint for a </a:t>
            </a:r>
            <a:r>
              <a:rPr lang="en-US" b="1" dirty="0" smtClean="0">
                <a:solidFill>
                  <a:schemeClr val="bg1"/>
                </a:solidFill>
              </a:rPr>
              <a:t>type </a:t>
            </a:r>
            <a:r>
              <a:rPr lang="en-US" dirty="0"/>
              <a:t>-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T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bg1"/>
                </a:solidFill>
              </a:rPr>
              <a:t>Type Parameter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You </a:t>
            </a:r>
            <a:r>
              <a:rPr lang="en-US" dirty="0"/>
              <a:t>can use it </a:t>
            </a:r>
            <a:r>
              <a:rPr lang="en-US" b="1" dirty="0">
                <a:solidFill>
                  <a:schemeClr val="bg1"/>
                </a:solidFill>
              </a:rPr>
              <a:t>anywhere</a:t>
            </a:r>
            <a:r>
              <a:rPr lang="en-US" dirty="0"/>
              <a:t> inside the </a:t>
            </a:r>
            <a:r>
              <a:rPr lang="en-US" b="1" dirty="0" smtClean="0">
                <a:solidFill>
                  <a:schemeClr val="bg1"/>
                </a:solidFill>
              </a:rPr>
              <a:t>generic</a:t>
            </a:r>
            <a:r>
              <a:rPr lang="en-US" dirty="0" smtClean="0"/>
              <a:t> </a:t>
            </a:r>
            <a:r>
              <a:rPr lang="en-US" dirty="0"/>
              <a:t>class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Parameters</a:t>
            </a:r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804856" y="2542732"/>
            <a:ext cx="7245843" cy="381788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Add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Remove ()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 get;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0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Non-Generic Classes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94FAC-D7C6-4F67-9671-819EC8F462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360" y="1379721"/>
            <a:ext cx="8122768" cy="5110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ObjectList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object[] </a:t>
            </a:r>
            <a:r>
              <a:rPr lang="en-GB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ObjectList () </a:t>
            </a:r>
            <a:r>
              <a:rPr lang="en-GB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this.elements = new object[4]; 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value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){}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Get(int index)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accent2"/>
                </a:solidFill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</a:rPr>
              <a:t>return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this.elements[index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</a:rPr>
              <a:t>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605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Non-Generic Classes (2)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94FAC-D7C6-4F67-9671-819EC8F462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632" y="1796279"/>
            <a:ext cx="10509504" cy="338699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 objectList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ObjectList();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objectList.Add(1);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objectList.Add(new Customer());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objectList.Add(new Account());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var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</a:rPr>
              <a:t>firItem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= objectList[0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</a:rPr>
              <a:t>];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firItem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is 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</a:rPr>
              <a:t>var secItem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=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Customer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)objectList[2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</a:rPr>
              <a:t>];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</a:rPr>
              <a:t>// cast</a:t>
            </a:r>
            <a:endParaRPr lang="en-US" sz="2800" b="1" noProof="1">
              <a:solidFill>
                <a:schemeClr val="tx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9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12948</TotalTime>
  <Words>1264</Words>
  <Application>Microsoft Office PowerPoint</Application>
  <PresentationFormat>Widescreen</PresentationFormat>
  <Paragraphs>326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Generics</vt:lpstr>
      <vt:lpstr>Table of Contents</vt:lpstr>
      <vt:lpstr>Questions</vt:lpstr>
      <vt:lpstr>PowerPoint Presentation</vt:lpstr>
      <vt:lpstr>What are Generics?</vt:lpstr>
      <vt:lpstr>Generics - Type Safety</vt:lpstr>
      <vt:lpstr>Type Parameters</vt:lpstr>
      <vt:lpstr>Non-Generic Classes</vt:lpstr>
      <vt:lpstr>Non-Generic Classes (2)</vt:lpstr>
      <vt:lpstr>Generic Classes</vt:lpstr>
      <vt:lpstr>Non-Generic Methods</vt:lpstr>
      <vt:lpstr>Generic Methods</vt:lpstr>
      <vt:lpstr>Problem: Box of T</vt:lpstr>
      <vt:lpstr>Solution: Box of T</vt:lpstr>
      <vt:lpstr>Problem: Generic Array Creator</vt:lpstr>
      <vt:lpstr>Solution: Generic Array Creator</vt:lpstr>
      <vt:lpstr>PowerPoint Presentation</vt:lpstr>
      <vt:lpstr>Generic Constraints</vt:lpstr>
      <vt:lpstr>Why Constraints?</vt:lpstr>
      <vt:lpstr>Generic Constraints (2)</vt:lpstr>
      <vt:lpstr>Generic Constraints (3)</vt:lpstr>
      <vt:lpstr>Generic Constraints (4)</vt:lpstr>
      <vt:lpstr>Combine Generic Constraints</vt:lpstr>
      <vt:lpstr>Problem: Equality Scale</vt:lpstr>
      <vt:lpstr>Solution: Equality Scale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Generics</dc:title>
  <dc:subject>C# Advanced – Practical Training Course @ SoftUni</dc:subject>
  <dc:creator>Software University (SoftUni)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Peter Arnaudov</cp:lastModifiedBy>
  <cp:revision>468</cp:revision>
  <dcterms:created xsi:type="dcterms:W3CDTF">2018-05-23T13:08:44Z</dcterms:created>
  <dcterms:modified xsi:type="dcterms:W3CDTF">2019-09-20T12:27:01Z</dcterms:modified>
  <cp:category>programming, education, software engineering, software development</cp:category>
</cp:coreProperties>
</file>