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938" r:id="rId2"/>
    <p:sldId id="939" r:id="rId3"/>
    <p:sldId id="940" r:id="rId4"/>
    <p:sldId id="915" r:id="rId5"/>
    <p:sldId id="916" r:id="rId6"/>
    <p:sldId id="917" r:id="rId7"/>
    <p:sldId id="918" r:id="rId8"/>
    <p:sldId id="919" r:id="rId9"/>
    <p:sldId id="920" r:id="rId10"/>
    <p:sldId id="921" r:id="rId11"/>
    <p:sldId id="922" r:id="rId12"/>
    <p:sldId id="923" r:id="rId13"/>
    <p:sldId id="924" r:id="rId14"/>
    <p:sldId id="941" r:id="rId15"/>
    <p:sldId id="942" r:id="rId16"/>
    <p:sldId id="927" r:id="rId17"/>
    <p:sldId id="928" r:id="rId18"/>
    <p:sldId id="929" r:id="rId19"/>
    <p:sldId id="930" r:id="rId20"/>
    <p:sldId id="932" r:id="rId21"/>
    <p:sldId id="933" r:id="rId22"/>
    <p:sldId id="934" r:id="rId23"/>
    <p:sldId id="935" r:id="rId24"/>
    <p:sldId id="936" r:id="rId25"/>
    <p:sldId id="937" r:id="rId26"/>
    <p:sldId id="908" r:id="rId27"/>
    <p:sldId id="945" r:id="rId28"/>
    <p:sldId id="950" r:id="rId29"/>
    <p:sldId id="951" r:id="rId30"/>
    <p:sldId id="948" r:id="rId31"/>
    <p:sldId id="94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938"/>
            <p14:sldId id="939"/>
            <p14:sldId id="940"/>
          </p14:sldIdLst>
        </p14:section>
        <p14:section name="Iterators" id="{4C2182BE-4B88-4D56-9DB6-E01540733B09}">
          <p14:sldIdLst>
            <p14:sldId id="915"/>
            <p14:sldId id="916"/>
            <p14:sldId id="917"/>
            <p14:sldId id="918"/>
            <p14:sldId id="919"/>
            <p14:sldId id="920"/>
            <p14:sldId id="921"/>
            <p14:sldId id="922"/>
            <p14:sldId id="923"/>
            <p14:sldId id="924"/>
            <p14:sldId id="941"/>
            <p14:sldId id="942"/>
          </p14:sldIdLst>
        </p14:section>
        <p14:section name="Comparators" id="{9AB44FE5-FFDA-424B-A8B8-87C10BD2192E}">
          <p14:sldIdLst>
            <p14:sldId id="927"/>
            <p14:sldId id="928"/>
            <p14:sldId id="929"/>
            <p14:sldId id="930"/>
            <p14:sldId id="932"/>
            <p14:sldId id="933"/>
            <p14:sldId id="934"/>
            <p14:sldId id="935"/>
            <p14:sldId id="936"/>
            <p14:sldId id="937"/>
          </p14:sldIdLst>
        </p14:section>
        <p14:section name="Conclusion" id="{10E03AB1-9AA8-4E86-9A64-D741901E50A2}">
          <p14:sldIdLst>
            <p14:sldId id="908"/>
            <p14:sldId id="945"/>
            <p14:sldId id="950"/>
            <p14:sldId id="951"/>
            <p14:sldId id="948"/>
            <p14:sldId id="9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B4D8"/>
    <a:srgbClr val="CCECFF"/>
    <a:srgbClr val="E0E3E9"/>
    <a:srgbClr val="234465"/>
    <a:srgbClr val="2D2D77"/>
    <a:srgbClr val="D1D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79605" autoAdjust="0"/>
  </p:normalViewPr>
  <p:slideViewPr>
    <p:cSldViewPr snapToGrid="0" showGuides="1">
      <p:cViewPr varScale="1">
        <p:scale>
          <a:sx n="88" d="100"/>
          <a:sy n="88" d="100"/>
        </p:scale>
        <p:origin x="346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50.png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84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5853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59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4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693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06363"/>
            <a:ext cx="6096000" cy="3429000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34601"/>
            <a:ext cx="6096000" cy="52133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0999" y="4572000"/>
            <a:ext cx="6096001" cy="1205308"/>
            <a:chOff x="1713308" y="2659062"/>
            <a:chExt cx="8444047" cy="1496216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3398482" y="3048000"/>
              <a:ext cx="6758873" cy="1107278"/>
            </a:xfrm>
            <a:prstGeom prst="cloudCallout">
              <a:avLst>
                <a:gd name="adj1" fmla="val -54852"/>
                <a:gd name="adj2" fmla="val -61472"/>
              </a:avLst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"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Relevant" to what?</a:t>
              </a:r>
            </a:p>
          </p:txBody>
        </p:sp>
        <p:pic>
          <p:nvPicPr>
            <p:cNvPr id="10" name="Picture 4" descr="C:\Trash\questionman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308" y="2659062"/>
              <a:ext cx="1117310" cy="149621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0497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CompareTo</a:t>
            </a:r>
            <a:r>
              <a:rPr lang="en-US" dirty="0"/>
              <a:t>(T)</a:t>
            </a:r>
            <a:r>
              <a:rPr lang="en-US" baseline="0" dirty="0"/>
              <a:t> method returns: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bigger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dirty="0"/>
              <a:t> – if the passed object is equal to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smaller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85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9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848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90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533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DEA24-93FE-4429-B2C1-5F444D223A0F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2FC5-B4C9-45B4-B1FA-2F1A6181D673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2660-5D1E-4B9A-B38B-026FAEEC9D3B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4BED5-2EED-4585-B327-6A351FFDDCBD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40E3162-30CE-4236-A5EB-6F7537BC6984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C9982B6-FE3A-4FBD-99B1-83235132D4E9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AD6059D-3332-4D8E-98FB-A31258BB48AD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22A0D5B-121A-4BBB-9085-37E870AC9B96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1C5819CB-EF2D-4C0B-9013-DBB2469CF28B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0C20B2D-1B67-428C-A96F-170EFBE132F9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7CA1687-6F3A-4FBB-9FA5-99A99D34C13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7.png"/><Relationship Id="rId26" Type="http://schemas.openxmlformats.org/officeDocument/2006/relationships/image" Target="../media/image7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6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5.png"/><Relationship Id="rId22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2.jpeg"/><Relationship Id="rId7" Type="http://schemas.openxmlformats.org/officeDocument/2006/relationships/image" Target="../media/image7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Iterators and Comparators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3622665" y="1228619"/>
            <a:ext cx="4089800" cy="3855403"/>
            <a:chOff x="3152828" y="849520"/>
            <a:chExt cx="4280678" cy="42806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F3D35C-0B86-4D51-9E32-EF7DC307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828" y="849520"/>
              <a:ext cx="4280678" cy="42806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25B1C9-6D7F-4FC9-B40D-66A09A3C2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321" y="2141937"/>
              <a:ext cx="1501149" cy="1501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28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Takes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arguments</a:t>
            </a:r>
          </a:p>
          <a:p>
            <a:r>
              <a:rPr lang="en-US" dirty="0"/>
              <a:t>Only one </a:t>
            </a:r>
            <a:r>
              <a:rPr lang="en-US" b="1" dirty="0">
                <a:solidFill>
                  <a:schemeClr val="bg1"/>
                </a:solidFill>
              </a:rPr>
              <a:t>params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keyword is allowed in a method declaration</a:t>
            </a:r>
          </a:p>
          <a:p>
            <a:r>
              <a:rPr lang="en-US" dirty="0"/>
              <a:t>Should always be last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BC0DD6-7F4C-46E1-BB09-C6CEDE2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Params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B22EF9-84CF-4221-9AFF-C04EBC8D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34" y="3283244"/>
            <a:ext cx="8490131" cy="321156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PrintNames("Pesho", "Stamat", "Jivko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PrintNames(params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 names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bg-BG" sz="28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foreach(var name in names)</a:t>
            </a:r>
            <a:endParaRPr lang="bg-BG" sz="28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Console.WriteLine(name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9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class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GB" b="1" dirty="0"/>
              <a:t>,</a:t>
            </a:r>
            <a:r>
              <a:rPr lang="en-GB" dirty="0"/>
              <a:t> which should store a collection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of </a:t>
            </a:r>
            <a:r>
              <a:rPr lang="en-GB" dirty="0"/>
              <a:t>books </a:t>
            </a:r>
            <a:r>
              <a:rPr lang="en-GB" dirty="0" smtClean="0"/>
              <a:t>and </a:t>
            </a:r>
            <a:r>
              <a:rPr lang="en-US" dirty="0"/>
              <a:t>implement the </a:t>
            </a:r>
            <a:r>
              <a:rPr lang="en-GB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IEnumerable</a:t>
            </a:r>
            <a:r>
              <a:rPr lang="en-GB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&lt;Book&gt;</a:t>
            </a:r>
            <a:r>
              <a:rPr lang="en-GB" sz="3200" b="1" dirty="0">
                <a:latin typeface="+mj-lt"/>
              </a:rPr>
              <a:t> </a:t>
            </a:r>
            <a:r>
              <a:rPr lang="en-GB" dirty="0" smtClean="0"/>
              <a:t>interface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C072F7-FEF3-413A-B39F-5CBB4294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AA06D1-251E-4CA2-851D-961B34859C05}"/>
              </a:ext>
            </a:extLst>
          </p:cNvPr>
          <p:cNvGrpSpPr/>
          <p:nvPr/>
        </p:nvGrpSpPr>
        <p:grpSpPr>
          <a:xfrm>
            <a:off x="785334" y="2470454"/>
            <a:ext cx="4800600" cy="1936970"/>
            <a:chOff x="5226904" y="1466399"/>
            <a:chExt cx="3124200" cy="1936970"/>
          </a:xfrm>
          <a:solidFill>
            <a:srgbClr val="90B4D8">
              <a:alpha val="14902"/>
            </a:srgbClr>
          </a:solidFill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F8DB04B-6035-434B-86B1-183A4FA1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399"/>
              <a:ext cx="3124200" cy="609601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C31E141B-AC43-426F-BFCF-98AB540D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090812"/>
              <a:ext cx="3124200" cy="1312557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Title: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Year: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Authors: List&lt;string&gt;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3DB51E-40EB-4D33-AF75-40367F7498DA}"/>
              </a:ext>
            </a:extLst>
          </p:cNvPr>
          <p:cNvGrpSpPr/>
          <p:nvPr/>
        </p:nvGrpSpPr>
        <p:grpSpPr>
          <a:xfrm>
            <a:off x="6367532" y="2674602"/>
            <a:ext cx="4495800" cy="1528673"/>
            <a:chOff x="5226904" y="1466400"/>
            <a:chExt cx="3124200" cy="1528673"/>
          </a:xfrm>
          <a:solidFill>
            <a:srgbClr val="90B4D8">
              <a:alpha val="14902"/>
            </a:srgbClr>
          </a:solidFill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C5A46C42-C95C-451E-A18D-457D86DE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91907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&lt;&lt;IEnumarable&lt;Book&gt;&gt;&gt;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Library</a:t>
              </a: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15DC6CC2-B98D-401B-9CD6-F877124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396471"/>
              <a:ext cx="3124200" cy="59860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 books: List&lt;Book&gt;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Inside the Library class create nested class </a:t>
            </a:r>
            <a:r>
              <a:rPr lang="en-US" noProof="1"/>
              <a:t>LibraryIterator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which implements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IEnumerator&lt;Book&gt;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DE1D5-A9DF-4007-8532-39C49C8D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(2)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492E61-A2C1-4267-A3F5-8FF94DAEB331}"/>
              </a:ext>
            </a:extLst>
          </p:cNvPr>
          <p:cNvGrpSpPr/>
          <p:nvPr/>
        </p:nvGrpSpPr>
        <p:grpSpPr>
          <a:xfrm>
            <a:off x="1601416" y="2400017"/>
            <a:ext cx="4071415" cy="3705602"/>
            <a:chOff x="7770812" y="1876139"/>
            <a:chExt cx="3124200" cy="3493102"/>
          </a:xfrm>
          <a:solidFill>
            <a:srgbClr val="90B4D8">
              <a:alpha val="14902"/>
            </a:srgb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B1A1F8-512F-45C5-A537-D74E821C2AED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2286000"/>
              <a:chOff x="5226904" y="1466400"/>
              <a:chExt cx="3124200" cy="2286000"/>
            </a:xfrm>
            <a:grpFill/>
          </p:grpSpPr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284351F8-10D9-44DB-9A98-ECC8982FC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&lt;&lt;IEnumerator&lt;Book&gt;&gt;&gt;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LibraryIterator</a:t>
                </a:r>
                <a:endParaRPr lang="en-US" sz="26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45DEBF26-97A0-4BE4-98DE-919777B28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69"/>
                <a:ext cx="3124200" cy="1355931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-currentIndex: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-books: List&lt;Book&gt;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+ Current: Book</a:t>
                </a:r>
              </a:p>
            </p:txBody>
          </p:sp>
        </p:grp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7CC501D6-6195-4404-8C6F-19363294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4162139"/>
              <a:ext cx="3124200" cy="120710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+Reset():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+MoveNext(): bool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+Dispose():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275CEA-5C90-474F-9A4A-207A4157E7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08" y="2613649"/>
            <a:ext cx="2856544" cy="33312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9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6" y="1222515"/>
            <a:ext cx="11665226" cy="49228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Book(string title,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year,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params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string[] authors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this.Title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title;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this.Year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year;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this.Authors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authors.ToList();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Title { get; private set;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Year { get; private set;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List&lt;string&gt;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Authors </a:t>
            </a:r>
            <a:br>
              <a:rPr lang="en-US" sz="2400" b="1" dirty="0"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get; private set;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3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(2)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467" y="1239483"/>
            <a:ext cx="8512865" cy="49228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class Library :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IEnumerable&lt;Book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private List&lt;Book&gt; books;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Library(params Book[] books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this.books = new List&lt;Book&gt;(books);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   </a:t>
            </a:r>
            <a:endParaRPr lang="bg-BG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IEnumerator&lt;Book&gt; GetEnumerator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bg-BG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 new LibraryIterator(this.books);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IEnumerator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IEnumerable.GetEnumerator() </a:t>
            </a:r>
            <a:r>
              <a:rPr lang="bg-BG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this.GetEnumerator()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8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(3)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46" y="1291463"/>
            <a:ext cx="10376452" cy="46919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IEnumerator&lt;Book&gt;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private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readonly List&lt;Book&gt; books;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currentIndex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IEnumerable&lt;Book&gt; books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this.Reset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this.books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= new List&lt;Book&gt;(books);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bool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MoveNext()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b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     ++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this.currentIndex &lt; this.books.Count;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this.currentIndex = -1;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this.books[this.currentIndex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object IEnumerator.Current =&gt; this.Current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1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Comparators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32887"/>
            <a:ext cx="10961783" cy="499819"/>
          </a:xfrm>
        </p:spPr>
        <p:txBody>
          <a:bodyPr/>
          <a:lstStyle/>
          <a:p>
            <a:r>
              <a:rPr lang="en-US" noProof="1"/>
              <a:t>IComparable&lt;T&gt; and IComparer</a:t>
            </a:r>
            <a:r>
              <a:rPr lang="en-US" dirty="0"/>
              <a:t>&lt;T&gt;</a:t>
            </a:r>
          </a:p>
          <a:p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03B0B-7782-4BB7-9A99-3E2465C16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14" y="1526958"/>
            <a:ext cx="2654972" cy="23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Reads out as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3200" b="1" dirty="0">
                <a:solidFill>
                  <a:schemeClr val="bg1"/>
                </a:solidFill>
              </a:rPr>
              <a:t>I am Comparable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"</a:t>
            </a:r>
          </a:p>
          <a:p>
            <a:r>
              <a:rPr lang="en-US" sz="3200" dirty="0"/>
              <a:t>Provides a method of </a:t>
            </a:r>
            <a:r>
              <a:rPr lang="en-US" sz="3200" b="1" dirty="0">
                <a:solidFill>
                  <a:schemeClr val="bg1"/>
                </a:solidFill>
              </a:rPr>
              <a:t>comparing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two objects </a:t>
            </a:r>
            <a:r>
              <a:rPr lang="en-US" sz="3200" dirty="0"/>
              <a:t>of a </a:t>
            </a:r>
            <a:br>
              <a:rPr lang="en-US" sz="3200" dirty="0"/>
            </a:br>
            <a:r>
              <a:rPr lang="en-US" sz="3200" dirty="0"/>
              <a:t>particular type </a:t>
            </a:r>
            <a:r>
              <a:rPr lang="en-US" sz="3200" dirty="0" smtClean="0"/>
              <a:t>-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CompareTo()</a:t>
            </a:r>
          </a:p>
          <a:p>
            <a:r>
              <a:rPr lang="en-US" sz="3200" dirty="0"/>
              <a:t>Sets a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default sort order </a:t>
            </a:r>
            <a:r>
              <a:rPr lang="en-US" sz="3200" dirty="0"/>
              <a:t>for the particular objects type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Affects</a:t>
            </a:r>
            <a:r>
              <a:rPr lang="en-US" sz="3200" dirty="0"/>
              <a:t> original class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IComparable&lt;T&gt;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6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CompareTo(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T) Method Returns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3" y="2685857"/>
            <a:ext cx="1917646" cy="191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13" y="1528222"/>
            <a:ext cx="3167959" cy="3167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39" y="2195889"/>
            <a:ext cx="2407614" cy="2407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22" y="2201597"/>
            <a:ext cx="2422502" cy="2422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73" y="1419716"/>
            <a:ext cx="3100810" cy="31008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0889" y="5073281"/>
            <a:ext cx="1943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&lt;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7422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=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1600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&gt; 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61" y="2578165"/>
            <a:ext cx="1938242" cy="193824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4237539" y="1419717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IComparable</a:t>
            </a:r>
            <a:r>
              <a:rPr lang="en-US" dirty="0"/>
              <a:t>&lt;T&gt; </a:t>
            </a:r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919996" y="1107851"/>
            <a:ext cx="7774505" cy="502436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Point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IComparable&lt;Point&gt;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public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 X { get;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 Y { get; set;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(Point otherPoint)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(this.X != otherPoint.X)       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(this.X - otherPoint.X);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(this.Y != otherPoint.Y)       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(this.Y – otherPoint.Y);       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6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Iterators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IEnumerable&lt;T&gt;</a:t>
            </a:r>
            <a:endParaRPr lang="en-US" sz="2800" noProof="1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yield</a:t>
            </a:r>
            <a:r>
              <a:rPr lang="en-US" noProof="1"/>
              <a:t> </a:t>
            </a:r>
            <a:r>
              <a:rPr lang="en-US" sz="2800" noProof="1">
                <a:latin typeface="Consolas" panose="020B0609020204030204" pitchFamily="49" charset="0"/>
              </a:rPr>
              <a:t>return</a:t>
            </a:r>
            <a:endParaRPr lang="bg-BG" noProof="1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Comparators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IComparable&lt;T&gt;</a:t>
            </a:r>
            <a:endParaRPr lang="en-US" sz="2800" noProof="1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IComparer&lt;T&gt;</a:t>
            </a:r>
            <a:endParaRPr lang="en-US" sz="2800" noProof="1">
              <a:latin typeface="Consolas" panose="020B0609020204030204" pitchFamily="49" charset="0"/>
            </a:endParaRP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0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Reads out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I'm a comparer</a:t>
            </a: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I compare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</a:p>
          <a:p>
            <a:r>
              <a:rPr lang="en-US" dirty="0"/>
              <a:t>Provides a way to </a:t>
            </a:r>
            <a:r>
              <a:rPr lang="en-US" b="1" dirty="0">
                <a:solidFill>
                  <a:schemeClr val="bg1"/>
                </a:solidFill>
              </a:rPr>
              <a:t>customize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sort order </a:t>
            </a:r>
            <a:r>
              <a:rPr lang="en-US" dirty="0"/>
              <a:t>of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collection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Defines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that a type implements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Doesn't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original class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28D005-CEF6-4584-9F23-2AF2E97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EDEB3-8DAD-4FC5-992B-CE00B9E74F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 - Example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404" y="2743200"/>
            <a:ext cx="11804695" cy="2286000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55974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dirty="0"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30767" y="3073133"/>
            <a:ext cx="10349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36928" y="2924317"/>
            <a:ext cx="7636503" cy="269757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CatComparer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IComparer&lt;Cat&gt;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public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(Cat x, Cat y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x.Name.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(y.Name);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9415" y="5657238"/>
            <a:ext cx="8803978" cy="103558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IComparer&lt;Cat&gt;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comparer = new CatComparer();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var catsByName = new SortedSet(comparer);</a:t>
            </a:r>
            <a:endParaRPr lang="bg-BG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C5B80-A1F2-41CE-94E2-59228E2D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85" y="1578695"/>
            <a:ext cx="3316383" cy="3330405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E9D5B11E-DC27-4438-84F8-2F2ABB8D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89" y="1190594"/>
            <a:ext cx="7636503" cy="17003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Cat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string Name { get;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1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IComparable&lt;Book&gt;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interface in the existing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Book</a:t>
            </a:r>
            <a:endParaRPr lang="bg-BG" dirty="0"/>
          </a:p>
          <a:p>
            <a:pPr lvl="1"/>
            <a:r>
              <a:rPr lang="en-US" dirty="0"/>
              <a:t>First sort them in </a:t>
            </a:r>
            <a:r>
              <a:rPr lang="bg-BG" b="1" dirty="0">
                <a:solidFill>
                  <a:schemeClr val="bg1"/>
                </a:solidFill>
              </a:rPr>
              <a:t>ascending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chronological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order (by year)</a:t>
            </a:r>
          </a:p>
          <a:p>
            <a:pPr lvl="1"/>
            <a:r>
              <a:rPr lang="en-US" dirty="0"/>
              <a:t>If two books are published in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year</a:t>
            </a:r>
            <a:r>
              <a:rPr lang="en-US" dirty="0"/>
              <a:t>, sort them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alphabetically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Override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method in your Book class so it returns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string </a:t>
            </a:r>
            <a:r>
              <a:rPr lang="en-US" dirty="0"/>
              <a:t>in the format: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latin typeface="Consolas" panose="020B0609020204030204" pitchFamily="49" charset="0"/>
              </a:rPr>
              <a:t>} -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Change your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class so that </a:t>
            </a:r>
            <a:r>
              <a:rPr lang="en-US" b="1" dirty="0">
                <a:solidFill>
                  <a:schemeClr val="bg1"/>
                </a:solidFill>
              </a:rPr>
              <a:t>it stores the books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correct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order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9AC700-771B-4178-80DE-3582F8DF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Comparable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46CECC-A3DC-43BB-A178-36CAF9B2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303FF6-EABA-44A1-832F-6DCADCA8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62" y="1410436"/>
            <a:ext cx="10349948" cy="435957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Book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IComparable&lt;Book&gt;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(Book other)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 this.Year.CompareTo(other.Year);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== 0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result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this.Title.CompareTo(other.Title)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2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noProof="1"/>
              <a:t>class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b="1" noProof="1"/>
              <a:t>,</a:t>
            </a:r>
            <a:r>
              <a:rPr lang="en-US" noProof="1"/>
              <a:t> which should implements</a:t>
            </a:r>
            <a:br>
              <a:rPr lang="en-US" noProof="1"/>
            </a:br>
            <a:r>
              <a:rPr lang="en-US" noProof="1"/>
              <a:t>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IComparer&lt;Book&gt;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noProof="1"/>
              <a:t>interface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compare two </a:t>
            </a:r>
            <a:r>
              <a:rPr lang="en-US" dirty="0"/>
              <a:t>books by:</a:t>
            </a:r>
          </a:p>
          <a:p>
            <a:pPr lvl="1"/>
            <a:r>
              <a:rPr lang="en-US" dirty="0"/>
              <a:t>Book title - </a:t>
            </a:r>
            <a:r>
              <a:rPr lang="en-US" b="1" dirty="0">
                <a:solidFill>
                  <a:schemeClr val="bg1"/>
                </a:solidFill>
              </a:rPr>
              <a:t>alphabetical order</a:t>
            </a:r>
          </a:p>
          <a:p>
            <a:pPr lvl="1"/>
            <a:r>
              <a:rPr lang="en-US" dirty="0"/>
              <a:t>Year of publishing a book 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from </a:t>
            </a:r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newest to the oldest</a:t>
            </a:r>
          </a:p>
          <a:p>
            <a:r>
              <a:rPr lang="en-US" dirty="0"/>
              <a:t>Modify your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class once again to implement </a:t>
            </a:r>
            <a:br>
              <a:rPr lang="en-US" dirty="0"/>
            </a:br>
            <a:r>
              <a:rPr lang="en-US" dirty="0"/>
              <a:t>the new sorting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5DB930-3F15-4D1C-B7D6-A202463E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Book Comparer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B3FCB-1024-4C04-9C59-58494C4F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6FC3E8-7415-4EB8-9276-2BCFF71A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12" y="1365351"/>
            <a:ext cx="8580988" cy="466354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rIns="432000" bIns="18360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lass BookComparator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IComparer&lt;Book&gt;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x.Title.CompareTo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y.Title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==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result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y.Year.CompareTo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x.Year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2370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7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6514315" cy="594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Iterators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IEnumerable&lt;T&gt;</a:t>
            </a:r>
            <a:endParaRPr lang="en-US" sz="3600" dirty="0">
              <a:solidFill>
                <a:schemeClr val="bg2"/>
              </a:solidFill>
            </a:endParaRP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IEnumerator&lt;T&gt;</a:t>
            </a:r>
            <a:endParaRPr lang="en-US" sz="3600" dirty="0">
              <a:solidFill>
                <a:schemeClr val="bg2"/>
              </a:solidFill>
            </a:endParaRP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yield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return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noProof="1">
                <a:solidFill>
                  <a:schemeClr val="bg2"/>
                </a:solidFill>
              </a:rPr>
              <a:t>Params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Comparators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IComparable&lt;T&gt;</a:t>
            </a:r>
            <a:endParaRPr lang="en-US" sz="3600" dirty="0">
              <a:solidFill>
                <a:schemeClr val="bg2"/>
              </a:solidFill>
            </a:endParaRP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IComparer&lt;T&gt;</a:t>
            </a:r>
            <a:endParaRPr lang="en-US" sz="36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95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4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3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4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2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8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2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18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54894"/>
            <a:ext cx="10961783" cy="499819"/>
          </a:xfrm>
        </p:spPr>
        <p:txBody>
          <a:bodyPr/>
          <a:lstStyle/>
          <a:p>
            <a:r>
              <a:rPr lang="en-US" noProof="1"/>
              <a:t>IEnumerable&lt;T&gt; and IEnumerator</a:t>
            </a:r>
            <a:r>
              <a:rPr lang="en-US" dirty="0"/>
              <a:t>&lt;T&gt;</a:t>
            </a:r>
          </a:p>
          <a:p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57" y="1378856"/>
            <a:ext cx="2529114" cy="25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5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Root</a:t>
            </a:r>
            <a:r>
              <a:rPr lang="en-US" sz="3200" dirty="0"/>
              <a:t> interface of .NET, enables </a:t>
            </a:r>
            <a:r>
              <a:rPr lang="en-US" sz="3200" b="1" dirty="0">
                <a:solidFill>
                  <a:schemeClr val="bg1"/>
                </a:solidFill>
              </a:rPr>
              <a:t>simple iteration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over a collection</a:t>
            </a:r>
          </a:p>
          <a:p>
            <a:r>
              <a:rPr lang="en-US" sz="3200" dirty="0"/>
              <a:t>Contains a single method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GetEnumerator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, which </a:t>
            </a:r>
            <a:br>
              <a:rPr lang="en-US" sz="3200" dirty="0"/>
            </a:br>
            <a:r>
              <a:rPr lang="en-US" sz="3200" dirty="0"/>
              <a:t>returns an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IEnumerator&lt;T&gt;</a:t>
            </a:r>
            <a:endParaRPr lang="en-US" sz="3200" b="1" noProof="1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/>
              <a:t>A class that implements the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IEnumerable&lt;T&gt;</a:t>
            </a:r>
            <a:r>
              <a:rPr lang="en-US" sz="3200" dirty="0" smtClean="0"/>
              <a:t> can be 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bg1"/>
                </a:solidFill>
              </a:rPr>
              <a:t>used in a </a:t>
            </a:r>
            <a:r>
              <a:rPr lang="en-US" sz="3200" b="1" noProof="1" smtClean="0">
                <a:solidFill>
                  <a:schemeClr val="bg1"/>
                </a:solidFill>
              </a:rPr>
              <a:t>foreach</a:t>
            </a:r>
            <a:r>
              <a:rPr lang="en-US" sz="3200" dirty="0" smtClean="0"/>
              <a:t> loop traversal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F91823-4D66-41DE-BC0A-08BE76B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65510-BF4A-4FC9-8E52-64EBFFDFE9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8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6</a:t>
            </a:fld>
            <a:endParaRPr lang="en-US" sz="11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47263" y="1182184"/>
            <a:ext cx="9761035" cy="487355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IEnumerator&lt;T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Non-generic version </a:t>
            </a:r>
            <a:b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(compatible with the legacy .NET 1.1)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IEnumerator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5747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Provides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sequential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forward-only iteration </a:t>
            </a:r>
            <a:r>
              <a:rPr lang="en-US" dirty="0"/>
              <a:t>over a </a:t>
            </a:r>
            <a:br>
              <a:rPr lang="en-US" dirty="0"/>
            </a:br>
            <a:r>
              <a:rPr lang="en-US" dirty="0"/>
              <a:t>collection</a:t>
            </a:r>
            <a:r>
              <a:rPr lang="bg-BG" dirty="0"/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any type</a:t>
            </a:r>
          </a:p>
          <a:p>
            <a:pPr>
              <a:lnSpc>
                <a:spcPct val="100000"/>
              </a:lnSpc>
            </a:pPr>
            <a:r>
              <a:rPr lang="en-US" dirty="0"/>
              <a:t>Methods: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MoveNext</a:t>
            </a:r>
            <a:r>
              <a:rPr lang="en-US" sz="3400" dirty="0"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 smtClean="0"/>
              <a:t>-</a:t>
            </a:r>
            <a:r>
              <a:rPr lang="en-US" sz="3400" dirty="0" smtClean="0"/>
              <a:t> </a:t>
            </a:r>
            <a:r>
              <a:rPr lang="en-US" sz="3400" dirty="0"/>
              <a:t>advances the enumerator to the next </a:t>
            </a:r>
            <a:br>
              <a:rPr lang="en-US" sz="3400" dirty="0"/>
            </a:br>
            <a:r>
              <a:rPr lang="en-US" sz="3400" dirty="0"/>
              <a:t>element of the collection.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3400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 smtClean="0"/>
              <a:t>-</a:t>
            </a:r>
            <a:r>
              <a:rPr lang="en-US" sz="3400" dirty="0" smtClean="0"/>
              <a:t> </a:t>
            </a:r>
            <a:r>
              <a:rPr lang="en-US" sz="3400" dirty="0"/>
              <a:t>sets the enumerator to its initial position</a:t>
            </a:r>
            <a:endParaRPr lang="en-US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Properties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 smtClean="0"/>
              <a:t>-</a:t>
            </a:r>
            <a:r>
              <a:rPr lang="en-US" sz="3400" dirty="0" smtClean="0"/>
              <a:t> </a:t>
            </a:r>
            <a:r>
              <a:rPr lang="en-US" sz="3400" dirty="0"/>
              <a:t>returns the element in the collection at the </a:t>
            </a:r>
            <a:br>
              <a:rPr lang="en-US" sz="3400" dirty="0"/>
            </a:br>
            <a:r>
              <a:rPr lang="en-US" sz="3400" dirty="0"/>
              <a:t>current position of the enumerator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IEnumerator&lt;T&gt;</a:t>
            </a:r>
            <a:endParaRPr lang="bg-BG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82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IEnumerator&lt;T&gt; - Example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22636" y="1183694"/>
            <a:ext cx="9710407" cy="535984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IEnumerator&lt;T&gt;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6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Indicates that the </a:t>
            </a:r>
            <a:r>
              <a:rPr lang="en-US" sz="3200" b="1" dirty="0" smtClean="0">
                <a:solidFill>
                  <a:schemeClr val="bg1"/>
                </a:solidFill>
              </a:rPr>
              <a:t>member</a:t>
            </a:r>
            <a:r>
              <a:rPr lang="bg-BG" sz="3200" dirty="0" smtClean="0"/>
              <a:t>,</a:t>
            </a:r>
            <a:r>
              <a:rPr lang="en-US" sz="3200" dirty="0" smtClean="0"/>
              <a:t> </a:t>
            </a:r>
            <a:r>
              <a:rPr lang="en-US" sz="3200" dirty="0"/>
              <a:t>in which it </a:t>
            </a:r>
            <a:r>
              <a:rPr lang="en-US" sz="3200" dirty="0" smtClean="0"/>
              <a:t>appears</a:t>
            </a:r>
            <a:r>
              <a:rPr lang="bg-BG" sz="3200" dirty="0" smtClean="0"/>
              <a:t>,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is </a:t>
            </a:r>
            <a:r>
              <a:rPr lang="en-US" sz="3200" b="1" dirty="0">
                <a:solidFill>
                  <a:schemeClr val="bg1"/>
                </a:solidFill>
              </a:rPr>
              <a:t>an iterator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Simplifies the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IEnumerator&lt;T&gt;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implementations</a:t>
            </a:r>
          </a:p>
          <a:p>
            <a:r>
              <a:rPr lang="en-US" sz="3200" dirty="0"/>
              <a:t>Returns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element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upon </a:t>
            </a:r>
            <a:r>
              <a:rPr lang="en-US" sz="3200" b="1" dirty="0">
                <a:solidFill>
                  <a:schemeClr val="bg1"/>
                </a:solidFill>
              </a:rPr>
              <a:t>each</a:t>
            </a:r>
            <a:r>
              <a:rPr lang="en-US" sz="3200" dirty="0"/>
              <a:t> loop cycle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DA6C12-80E0-4BCC-9376-187857D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8882F1-F890-44D8-B259-9B8AF9A2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78" y="3249344"/>
            <a:ext cx="9469344" cy="321156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readonly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books;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IEnumerator&lt;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GetEnumerator()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(int i = 0; i &lt; this.books.Count; i++)    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yield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this.books[i];    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12031</TotalTime>
  <Words>1202</Words>
  <Application>Microsoft Office PowerPoint</Application>
  <PresentationFormat>Widescreen</PresentationFormat>
  <Paragraphs>304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Iterators and Comparators</vt:lpstr>
      <vt:lpstr>Table of Contents</vt:lpstr>
      <vt:lpstr>Questions</vt:lpstr>
      <vt:lpstr>PowerPoint Presentation</vt:lpstr>
      <vt:lpstr>IEnumerable&lt;T&gt;</vt:lpstr>
      <vt:lpstr>IEnumerable&lt;T&gt; Example</vt:lpstr>
      <vt:lpstr>IEnumerator&lt;T&gt;</vt:lpstr>
      <vt:lpstr>IEnumerator&lt;T&gt; - Example</vt:lpstr>
      <vt:lpstr>Yield Return</vt:lpstr>
      <vt:lpstr>Params</vt:lpstr>
      <vt:lpstr>Problem: Library Iterator</vt:lpstr>
      <vt:lpstr>Problem: Library Iterator (2)</vt:lpstr>
      <vt:lpstr>Solution: Library Iterator</vt:lpstr>
      <vt:lpstr>Solution: Library Iterator (2)</vt:lpstr>
      <vt:lpstr>Solution: Library Iterator (3)</vt:lpstr>
      <vt:lpstr>PowerPoint Presentation</vt:lpstr>
      <vt:lpstr>IComparable&lt;T&gt;</vt:lpstr>
      <vt:lpstr>CompareTo(T) Method Returns</vt:lpstr>
      <vt:lpstr>IComparable&lt;T&gt; - Example</vt:lpstr>
      <vt:lpstr>IComparer&lt;T&gt;</vt:lpstr>
      <vt:lpstr>IComparer&lt;T&gt; - Example</vt:lpstr>
      <vt:lpstr>Problem: Comparable Book</vt:lpstr>
      <vt:lpstr>Solution: Comparable Book</vt:lpstr>
      <vt:lpstr>Problem: Book Comparer</vt:lpstr>
      <vt:lpstr>Solution: Book Comparer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Iterators and Comparators</dc:title>
  <dc:subject>C# Advanced – Practical Training Course @ SoftUni</dc:subject>
  <dc:creator>Software University (SoftUni)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Peter Arnaudov</cp:lastModifiedBy>
  <cp:revision>447</cp:revision>
  <dcterms:created xsi:type="dcterms:W3CDTF">2018-05-23T13:08:44Z</dcterms:created>
  <dcterms:modified xsi:type="dcterms:W3CDTF">2019-09-20T12:41:48Z</dcterms:modified>
  <cp:category>programming, education, software engineering, software development</cp:category>
</cp:coreProperties>
</file>