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74" r:id="rId2"/>
    <p:sldId id="458" r:id="rId3"/>
    <p:sldId id="450" r:id="rId4"/>
    <p:sldId id="410" r:id="rId5"/>
    <p:sldId id="580" r:id="rId6"/>
    <p:sldId id="581" r:id="rId7"/>
    <p:sldId id="463" r:id="rId8"/>
    <p:sldId id="464" r:id="rId9"/>
    <p:sldId id="583" r:id="rId10"/>
    <p:sldId id="584" r:id="rId11"/>
    <p:sldId id="462" r:id="rId12"/>
    <p:sldId id="465" r:id="rId13"/>
    <p:sldId id="582" r:id="rId14"/>
    <p:sldId id="585" r:id="rId15"/>
    <p:sldId id="491" r:id="rId16"/>
    <p:sldId id="490" r:id="rId17"/>
    <p:sldId id="492" r:id="rId18"/>
    <p:sldId id="586" r:id="rId19"/>
    <p:sldId id="705" r:id="rId20"/>
    <p:sldId id="401" r:id="rId21"/>
    <p:sldId id="625" r:id="rId22"/>
    <p:sldId id="626" r:id="rId23"/>
    <p:sldId id="405" r:id="rId24"/>
    <p:sldId id="4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DB083A4-3792-4BCE-8712-F6F14708F44C}">
          <p14:sldIdLst>
            <p14:sldId id="274"/>
            <p14:sldId id="458"/>
            <p14:sldId id="450"/>
          </p14:sldIdLst>
        </p14:section>
        <p14:section name="Forms" id="{8766196D-A1FD-43F8-BB1F-2392BF45CFA8}">
          <p14:sldIdLst>
            <p14:sldId id="410"/>
            <p14:sldId id="580"/>
            <p14:sldId id="581"/>
            <p14:sldId id="463"/>
            <p14:sldId id="464"/>
            <p14:sldId id="583"/>
            <p14:sldId id="584"/>
            <p14:sldId id="462"/>
            <p14:sldId id="465"/>
            <p14:sldId id="582"/>
            <p14:sldId id="585"/>
            <p14:sldId id="491"/>
            <p14:sldId id="490"/>
            <p14:sldId id="492"/>
            <p14:sldId id="586"/>
          </p14:sldIdLst>
        </p14:section>
        <p14:section name="Conclusion" id="{9FB7E4BA-E6BB-43BE-AE26-2DAB8B3D0AB5}">
          <p14:sldIdLst>
            <p14:sldId id="705"/>
            <p14:sldId id="401"/>
            <p14:sldId id="625"/>
            <p14:sldId id="62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9E79C-83C3-4FA1-BC56-2D77B01ECF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026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C77C53-F421-4AD4-9C1A-8806C7C6EB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533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0EE73C-D5E2-49BD-A18B-CDD942B59A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645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B198B5-E6D1-4155-BC8C-C7E0FB3C0D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063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DB4993-F552-413D-8A3A-C5CC13274E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391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SoftUni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355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2E25FA-1968-4BF4-8A77-7A34CA0A9B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989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B29455-E80A-4D67-942B-378860ED3B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444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image" Target="../media/image29.jpeg"/><Relationship Id="rId19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virtualracingschool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Controlled/Uncontrolled Form Components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– Forms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87069" y="612370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64311" y="4798596"/>
            <a:ext cx="2980696" cy="761204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34223" y="5377331"/>
            <a:ext cx="2980696" cy="444793"/>
          </a:xfrm>
        </p:spPr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879A8A-D440-4474-8CCD-6D680DD91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5" y="2514983"/>
            <a:ext cx="2283613" cy="22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059363-1CAF-4193-9547-E5953B8E37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state mutation will have an associated handler</a:t>
            </a:r>
          </a:p>
          <a:p>
            <a:pPr lvl="1"/>
            <a:r>
              <a:rPr lang="en-US" dirty="0"/>
              <a:t>Straightforward to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input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900CD0-2D4A-4EC1-A82B-CE481E53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0" y="2781017"/>
            <a:ext cx="104016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changeHandler(event)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this.setState({value: event.target.value.toLowerCase()});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ABFA88D-F00E-4740-AB8D-0CA9740F5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92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Inputs are </a:t>
            </a:r>
            <a:r>
              <a:rPr lang="en-US" b="1" dirty="0">
                <a:solidFill>
                  <a:schemeClr val="bg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Forms</a:t>
            </a:r>
            <a:endParaRPr lang="bg-B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5316" y="3505200"/>
            <a:ext cx="5027884" cy="2588704"/>
            <a:chOff x="5333728" y="3505200"/>
            <a:chExt cx="5027884" cy="2588704"/>
          </a:xfrm>
        </p:grpSpPr>
        <p:sp>
          <p:nvSpPr>
            <p:cNvPr id="37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234465">
                <a:alpha val="80000"/>
              </a:srgb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chemeClr val="tx1"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5745092" y="5207522"/>
            <a:ext cx="4240430" cy="590923"/>
          </a:xfrm>
          <a:prstGeom prst="roundRect">
            <a:avLst>
              <a:gd name="adj" fmla="val 5319"/>
            </a:avLst>
          </a:prstGeom>
          <a:solidFill>
            <a:schemeClr val="tx1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524000" y="3505928"/>
            <a:ext cx="2634894" cy="1124326"/>
            <a:chOff x="1522412" y="3505928"/>
            <a:chExt cx="2634894" cy="1124326"/>
          </a:xfrm>
        </p:grpSpPr>
        <p:sp>
          <p:nvSpPr>
            <p:cNvPr id="41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Pesho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14400">
                <a:defRPr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Name:</a:t>
              </a:r>
            </a:p>
          </p:txBody>
        </p:sp>
      </p:grpSp>
      <p:sp>
        <p:nvSpPr>
          <p:cNvPr id="43" name="Rectangle: Rounded Corners 27"/>
          <p:cNvSpPr/>
          <p:nvPr/>
        </p:nvSpPr>
        <p:spPr>
          <a:xfrm>
            <a:off x="1551264" y="5618846"/>
            <a:ext cx="2580366" cy="475059"/>
          </a:xfrm>
          <a:prstGeom prst="roundRect">
            <a:avLst>
              <a:gd name="adj" fmla="val 5385"/>
            </a:avLst>
          </a:prstGeom>
          <a:solidFill>
            <a:schemeClr val="dk2">
              <a:alpha val="80000"/>
            </a:schemeClr>
          </a:solidFill>
          <a:ln w="3810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event</a:t>
            </a: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>
            <a:off x="2841447" y="4630255"/>
            <a:ext cx="0" cy="988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31"/>
          <p:cNvCxnSpPr>
            <a:stCxn id="43" idx="3"/>
            <a:endCxn id="39" idx="1"/>
          </p:cNvCxnSpPr>
          <p:nvPr/>
        </p:nvCxnSpPr>
        <p:spPr>
          <a:xfrm flipV="1">
            <a:off x="4131630" y="5502983"/>
            <a:ext cx="1613462" cy="35339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5"/>
          <p:cNvCxnSpPr>
            <a:stCxn id="38" idx="1"/>
            <a:endCxn id="41" idx="3"/>
          </p:cNvCxnSpPr>
          <p:nvPr/>
        </p:nvCxnSpPr>
        <p:spPr>
          <a:xfrm rot="10800000">
            <a:off x="4158894" y="4334795"/>
            <a:ext cx="1586202" cy="28180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2"/>
          <p:cNvCxnSpPr>
            <a:stCxn id="39" idx="3"/>
            <a:endCxn id="38" idx="3"/>
          </p:cNvCxnSpPr>
          <p:nvPr/>
        </p:nvCxnSpPr>
        <p:spPr>
          <a:xfrm flipV="1">
            <a:off x="9985522" y="4616601"/>
            <a:ext cx="12700" cy="886383"/>
          </a:xfrm>
          <a:prstGeom prst="bentConnector3">
            <a:avLst>
              <a:gd name="adj1" fmla="val 540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9296400" y="2778845"/>
            <a:ext cx="1981200" cy="507561"/>
          </a:xfrm>
          <a:prstGeom prst="wedgeRoundRectCallout">
            <a:avLst>
              <a:gd name="adj1" fmla="val 18599"/>
              <a:gd name="adj2" fmla="val 24105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Consolas" panose="020B0609020204030204" pitchFamily="49" charset="0"/>
              </a:rPr>
              <a:t>setState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30688E3-91BE-41F3-8883-B193059F3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4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handles all form </a:t>
            </a:r>
            <a:r>
              <a:rPr lang="en-US" b="1" dirty="0">
                <a:solidFill>
                  <a:schemeClr val="bg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textarea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8934" y="2598437"/>
            <a:ext cx="10701423" cy="1550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 value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95400" y="5620026"/>
            <a:ext cx="9144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 multiple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6B487F-C72C-4A36-9856-5DAB86796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3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4D61CD-CD83-4F34-B7FE-618D86EB1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can be tedious to use controlled components</a:t>
            </a:r>
          </a:p>
          <a:p>
            <a:pPr lvl="1"/>
            <a:r>
              <a:rPr lang="en-US" dirty="0"/>
              <a:t>Writing every handler for every way your data</a:t>
            </a:r>
          </a:p>
          <a:p>
            <a:pPr lvl="1"/>
            <a:r>
              <a:rPr lang="en-US" dirty="0"/>
              <a:t>Pipe all the input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is an alternative technique for implementing input forms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B2832-0490-4963-9549-70C2D76E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3240EB-AC92-4A65-AE9B-CF8B0C1F2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0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097D2-065D-4B87-9968-7688FC4B0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75814"/>
          </a:xfrm>
        </p:spPr>
        <p:txBody>
          <a:bodyPr/>
          <a:lstStyle/>
          <a:p>
            <a:r>
              <a:rPr lang="en-US" dirty="0"/>
              <a:t>To write an Uncontrolled  Component you can create a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b="1" dirty="0"/>
              <a:t>erence</a:t>
            </a:r>
            <a:r>
              <a:rPr lang="en-US" dirty="0"/>
              <a:t> to specific DOM element</a:t>
            </a:r>
          </a:p>
          <a:p>
            <a:pPr lvl="1"/>
            <a:r>
              <a:rPr lang="en-US" dirty="0"/>
              <a:t>Refs are created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</a:p>
          <a:p>
            <a:pPr lvl="1"/>
            <a:r>
              <a:rPr lang="en-US" dirty="0"/>
              <a:t>Attached to React elements via the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23301-7A4F-443F-A66E-FA52D7B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Components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C38AD4C-5722-4B73-9FC4-35B82A03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95043"/>
            <a:ext cx="6858000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class MyComponent extends React.Component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constructor(props)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super(props);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this.myRef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React.createRef()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render()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&lt;div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={this.myRef} /&gt;;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14E9BB-5154-4EBB-AB3C-EFAF2A114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07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3606" y="1371601"/>
            <a:ext cx="9964788" cy="4750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Register extends React.Component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constructor(props)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super(props);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this.handleSubmit = this.handleSubmit.bind(this);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this.input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React.createRef()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handleSubmit(event)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alert('A name was submitted: ' + this.input.current.value);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event.preventDefault();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8AC433-4CBA-4D8A-8105-A3786725F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92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Refs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6000" y="1719000"/>
            <a:ext cx="8580000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&lt;form onSubmit={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this.handleSubmit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Name: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&lt;input type="text"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this.input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&lt;/form&gt;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5EC68AA-E4EE-48A2-B6C6-8561336C8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9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a few good </a:t>
            </a:r>
            <a:r>
              <a:rPr lang="en-US" b="1" dirty="0">
                <a:solidFill>
                  <a:schemeClr val="bg1"/>
                </a:solidFill>
              </a:rPr>
              <a:t>use cases </a:t>
            </a:r>
            <a:r>
              <a:rPr lang="en-US" dirty="0"/>
              <a:t>for refs</a:t>
            </a:r>
          </a:p>
          <a:p>
            <a:pPr lvl="1"/>
            <a:r>
              <a:rPr lang="en-US" dirty="0"/>
              <a:t>Managing focus, text selection, or media playback</a:t>
            </a:r>
          </a:p>
          <a:p>
            <a:pPr lvl="1"/>
            <a:r>
              <a:rPr lang="en-GB" dirty="0"/>
              <a:t>Triggering </a:t>
            </a:r>
            <a:r>
              <a:rPr lang="en-GB" b="1" dirty="0">
                <a:solidFill>
                  <a:schemeClr val="bg1"/>
                </a:solidFill>
              </a:rPr>
              <a:t>imperative animations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Integrating with third-party DOM libraries</a:t>
            </a:r>
          </a:p>
          <a:p>
            <a:r>
              <a:rPr lang="en-US" dirty="0"/>
              <a:t>Avoid using refs for anything that can be done </a:t>
            </a:r>
            <a:r>
              <a:rPr lang="en-US" b="1" dirty="0">
                <a:solidFill>
                  <a:schemeClr val="bg1"/>
                </a:solidFill>
              </a:rPr>
              <a:t>declaratively</a:t>
            </a:r>
          </a:p>
          <a:p>
            <a:r>
              <a:rPr lang="en-GB" dirty="0"/>
              <a:t>Don't overuse refs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Refs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7728A4-5499-40F2-958F-76F919C1F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6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D5853BE-E30A-49E1-897C-9C03A77E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414191"/>
            <a:ext cx="2762250" cy="276225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07D78A-6767-4B69-A96F-6F908F6739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 Validation Demo</a:t>
            </a:r>
          </a:p>
        </p:txBody>
      </p:sp>
    </p:spTree>
    <p:extLst>
      <p:ext uri="{BB962C8B-B14F-4D97-AF65-F5344CB8AC3E}">
        <p14:creationId xmlns:p14="http://schemas.microsoft.com/office/powerpoint/2010/main" val="269310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044886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400" b="1" dirty="0">
                <a:solidFill>
                  <a:srgbClr val="FFFFFF"/>
                </a:solidFill>
                <a:latin typeface="Calibri" panose="020F0502020204030204"/>
              </a:rPr>
              <a:t>Forms</a:t>
            </a: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Controlled Components - </a:t>
            </a:r>
            <a:r>
              <a:rPr lang="en-US" sz="3200" b="1" dirty="0">
                <a:solidFill>
                  <a:schemeClr val="bg1"/>
                </a:solidFill>
              </a:rPr>
              <a:t>Unified Input      Approach</a:t>
            </a:r>
          </a:p>
          <a:p>
            <a:pPr lvl="1">
              <a:lnSpc>
                <a:spcPts val="3999"/>
              </a:lnSpc>
            </a:pPr>
            <a:r>
              <a:rPr lang="en-US" sz="3200" b="1" dirty="0">
                <a:solidFill>
                  <a:schemeClr val="bg2"/>
                </a:solidFill>
              </a:rPr>
              <a:t>Uncontrolled Components - </a:t>
            </a:r>
            <a:r>
              <a:rPr lang="en-US" sz="3200" b="1" dirty="0">
                <a:solidFill>
                  <a:schemeClr val="bg1"/>
                </a:solidFill>
              </a:rPr>
              <a:t>Using</a:t>
            </a:r>
            <a:r>
              <a:rPr lang="en-US" sz="3200" b="1" dirty="0">
                <a:solidFill>
                  <a:srgbClr val="FFC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Refs</a:t>
            </a:r>
            <a:r>
              <a:rPr lang="en-US" sz="3200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57A359D-FD92-4D06-A2AB-F46519100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64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Controlled 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Uncontrolled Forms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Validation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C12EF34-5277-46DB-BAB4-2C7A70DEC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8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466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" y="2598343"/>
            <a:ext cx="3808797" cy="1583265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5" y="4281324"/>
            <a:ext cx="2216847" cy="2216847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4613" y="2660471"/>
            <a:ext cx="3066944" cy="1757752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462" y="1324902"/>
            <a:ext cx="3680031" cy="11518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1233" y="1568271"/>
            <a:ext cx="4225751" cy="594071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" y="584632"/>
            <a:ext cx="3216253" cy="2413583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43" y="2749431"/>
            <a:ext cx="3593656" cy="1224337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02" y="4515058"/>
            <a:ext cx="3250325" cy="1757752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04" y="4506682"/>
            <a:ext cx="2696462" cy="176612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43" y="4719367"/>
            <a:ext cx="2412984" cy="1378848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9681" y="1325811"/>
            <a:ext cx="3583219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935" y="1317435"/>
            <a:ext cx="4558498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4796" y="2746120"/>
            <a:ext cx="3750138" cy="130984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5696" y="2714232"/>
            <a:ext cx="3395172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2352" y="1314611"/>
            <a:ext cx="3216253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2250" y="2714232"/>
            <a:ext cx="4213876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202" y="4311576"/>
            <a:ext cx="3410632" cy="218659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1676" y="4306561"/>
            <a:ext cx="3124640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1946" y="4311574"/>
            <a:ext cx="2216847" cy="2194624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2389" y="4305383"/>
            <a:ext cx="2606214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98" y="4332068"/>
            <a:ext cx="4528404" cy="1333176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517" y="1050703"/>
            <a:ext cx="4528404" cy="3990199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3651" y="1935060"/>
            <a:ext cx="3922436" cy="3730185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567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F1D549-70A9-416B-A2E3-948518D42F8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A766F89-7656-4E31-84EE-E18E59819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7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0FE652-D91C-4B9B-BD65-C473F3CB9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83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7F13705-5F84-462C-9C51-401C5B96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98" y="1374931"/>
            <a:ext cx="2577004" cy="2577004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F6EDB2A-63DE-4928-B4E0-0459FDDDA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Forms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FFFA7D95-751D-4577-9FB6-23D7F36CC3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Controlled and Uncontrolled Forms</a:t>
            </a:r>
          </a:p>
        </p:txBody>
      </p:sp>
    </p:spTree>
    <p:extLst>
      <p:ext uri="{BB962C8B-B14F-4D97-AF65-F5344CB8AC3E}">
        <p14:creationId xmlns:p14="http://schemas.microsoft.com/office/powerpoint/2010/main" val="9634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1CD0-3216-443A-A25B-A63861454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4822456"/>
          </a:xfrm>
        </p:spPr>
        <p:txBody>
          <a:bodyPr/>
          <a:lstStyle/>
          <a:p>
            <a:r>
              <a:rPr lang="en-US" dirty="0"/>
              <a:t>Form elements work a little bit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in React</a:t>
            </a:r>
          </a:p>
          <a:p>
            <a:pPr lvl="1"/>
            <a:r>
              <a:rPr lang="en-US" dirty="0"/>
              <a:t>They naturally keep some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en-US" dirty="0"/>
          </a:p>
          <a:p>
            <a:r>
              <a:rPr lang="en-US" dirty="0"/>
              <a:t>React provides </a:t>
            </a:r>
            <a:r>
              <a:rPr lang="en-US" b="1" dirty="0">
                <a:solidFill>
                  <a:schemeClr val="bg1"/>
                </a:solidFill>
              </a:rPr>
              <a:t>2 </a:t>
            </a:r>
            <a:r>
              <a:rPr lang="en-US" dirty="0"/>
              <a:t>standard ways to handle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Controlled</a:t>
            </a:r>
            <a:r>
              <a:rPr lang="en-US" dirty="0"/>
              <a:t>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Uncontrolled</a:t>
            </a:r>
            <a:r>
              <a:rPr lang="en-US" dirty="0"/>
              <a:t>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54CC5-6FFF-49D7-BE84-2F91FF9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9CE4A1C-7CEB-4C26-A99E-DE72DB7C2F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D27A8-CFEC-4FEA-AA70-C04A10467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b="1" dirty="0">
                <a:solidFill>
                  <a:schemeClr val="bg1"/>
                </a:solidFill>
              </a:rPr>
              <a:t>recommending</a:t>
            </a:r>
            <a:r>
              <a:rPr lang="en-US" dirty="0"/>
              <a:t> technique to implement forms</a:t>
            </a:r>
          </a:p>
          <a:p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controlled component</a:t>
            </a:r>
            <a:r>
              <a:rPr lang="en-US" dirty="0"/>
              <a:t>, form data is handled by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 dirty="0"/>
              <a:t>Input element's value is kept in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Custom handlers for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events</a:t>
            </a:r>
          </a:p>
          <a:p>
            <a:pPr lvl="1"/>
            <a:r>
              <a:rPr lang="en-US" dirty="0"/>
              <a:t>Piping all the input state through a React Component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304305-72AE-48CB-BC07-D204B781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78A9A2-2897-44CA-A342-518573720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0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76000" y="1118653"/>
            <a:ext cx="6680662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2000" b="1" dirty="0"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latin typeface="Consolas" panose="020B0609020204030204" pitchFamily="49" charset="0"/>
              </a:rPr>
              <a:t>Register</a:t>
            </a:r>
            <a:r>
              <a:rPr lang="bg-BG" sz="20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state =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email: '',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password: '',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repeatPassword: ''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changeHandler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</a:p>
          <a:p>
            <a:r>
              <a:rPr lang="bg-BG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this.setState({value: </a:t>
            </a:r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event.target.value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bg-BG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submitHandler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 {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event.preventDefault();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Doing some AJAX with the data...</a:t>
            </a: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Continues ...</a:t>
            </a:r>
            <a:endParaRPr lang="bg-BG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CA951A-7892-4CC6-96AD-2C774A70B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1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7795" y="1239728"/>
            <a:ext cx="7696410" cy="5285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b="1" dirty="0">
                <a:latin typeface="Consolas" panose="020B0609020204030204" pitchFamily="49" charset="0"/>
              </a:rPr>
              <a:t>class </a:t>
            </a:r>
            <a:r>
              <a:rPr lang="en-US" b="1" dirty="0">
                <a:latin typeface="Consolas" panose="020B0609020204030204" pitchFamily="49" charset="0"/>
              </a:rPr>
              <a:t>Register</a:t>
            </a:r>
            <a:r>
              <a:rPr lang="bg-BG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render() 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const 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password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repeatPassword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(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.submitHandler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&lt;label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='email'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Email:&lt;/label&gt;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value={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={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changeHandler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/&gt;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&lt;/div&gt;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And so on for other input elements...</a:t>
            </a:r>
          </a:p>
          <a:p>
            <a:endParaRPr lang="en-US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button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type="submit"&gt;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Register&lt;/button&gt;</a:t>
            </a:r>
            <a:endParaRPr lang="bg-BG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&lt;/form&gt;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531227-2B7E-4D1C-8265-7960D77FC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98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319605-1951-4611-B0B6-5EDAACF10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value attribute is set on form element</a:t>
            </a:r>
          </a:p>
          <a:p>
            <a:pPr lvl="1"/>
            <a:r>
              <a:rPr lang="en-US" dirty="0"/>
              <a:t>The displayed value will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this.state.value</a:t>
            </a:r>
            <a:endParaRPr lang="en-US" dirty="0"/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changeHandler</a:t>
            </a:r>
            <a:r>
              <a:rPr lang="en-US" dirty="0"/>
              <a:t> runs on every keystroke to update the React state</a:t>
            </a:r>
          </a:p>
          <a:p>
            <a:pPr lvl="1"/>
            <a:r>
              <a:rPr lang="en-US" dirty="0"/>
              <a:t>The displayed value will update as the user types</a:t>
            </a:r>
          </a:p>
          <a:p>
            <a:pPr lvl="1"/>
            <a:endParaRPr lang="en-US" dirty="0"/>
          </a:p>
          <a:p>
            <a:pPr lvl="1"/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6A6E3-F600-49AB-964D-44EDC382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AF534A-F266-48AE-A49A-FCDC12271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216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1112</Words>
  <Application>Microsoft Office PowerPoint</Application>
  <PresentationFormat>Широк екран</PresentationFormat>
  <Paragraphs>207</Paragraphs>
  <Slides>24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React – Forms</vt:lpstr>
      <vt:lpstr>Table of Contents</vt:lpstr>
      <vt:lpstr>Have a Question?</vt:lpstr>
      <vt:lpstr>Forms</vt:lpstr>
      <vt:lpstr>Forms</vt:lpstr>
      <vt:lpstr>Controlled Components</vt:lpstr>
      <vt:lpstr>Form Component Declaration</vt:lpstr>
      <vt:lpstr>Form Component Rendering</vt:lpstr>
      <vt:lpstr>Controlled Component</vt:lpstr>
      <vt:lpstr>Controlled Component</vt:lpstr>
      <vt:lpstr>Controlled Forms</vt:lpstr>
      <vt:lpstr>Unified Input Approach</vt:lpstr>
      <vt:lpstr>Uncontrolled Components</vt:lpstr>
      <vt:lpstr>Uncontrolled Components</vt:lpstr>
      <vt:lpstr>Using Refs Example</vt:lpstr>
      <vt:lpstr>Using Refs Example</vt:lpstr>
      <vt:lpstr>When to Use Refs ?</vt:lpstr>
      <vt:lpstr>Form Validation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10</cp:revision>
  <dcterms:created xsi:type="dcterms:W3CDTF">2018-05-23T13:08:44Z</dcterms:created>
  <dcterms:modified xsi:type="dcterms:W3CDTF">2021-09-27T11:08:43Z</dcterms:modified>
  <cp:category>programming;computer programming;software development; javascript; web; react</cp:category>
</cp:coreProperties>
</file>