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458" r:id="rId3"/>
    <p:sldId id="450" r:id="rId4"/>
    <p:sldId id="580" r:id="rId5"/>
    <p:sldId id="585" r:id="rId6"/>
    <p:sldId id="586" r:id="rId7"/>
    <p:sldId id="582" r:id="rId8"/>
    <p:sldId id="583" r:id="rId9"/>
    <p:sldId id="584" r:id="rId10"/>
    <p:sldId id="591" r:id="rId11"/>
    <p:sldId id="592" r:id="rId12"/>
    <p:sldId id="593" r:id="rId13"/>
    <p:sldId id="594" r:id="rId14"/>
    <p:sldId id="595" r:id="rId15"/>
    <p:sldId id="596" r:id="rId16"/>
    <p:sldId id="603" r:id="rId17"/>
    <p:sldId id="597" r:id="rId18"/>
    <p:sldId id="602" r:id="rId19"/>
    <p:sldId id="604" r:id="rId20"/>
    <p:sldId id="605" r:id="rId21"/>
    <p:sldId id="598" r:id="rId22"/>
    <p:sldId id="588" r:id="rId23"/>
    <p:sldId id="589" r:id="rId24"/>
    <p:sldId id="590" r:id="rId25"/>
    <p:sldId id="610" r:id="rId26"/>
    <p:sldId id="599" r:id="rId27"/>
    <p:sldId id="600" r:id="rId28"/>
    <p:sldId id="601" r:id="rId29"/>
    <p:sldId id="606" r:id="rId30"/>
    <p:sldId id="451" r:id="rId31"/>
    <p:sldId id="452" r:id="rId32"/>
    <p:sldId id="453" r:id="rId33"/>
    <p:sldId id="709" r:id="rId34"/>
    <p:sldId id="587" r:id="rId35"/>
    <p:sldId id="710" r:id="rId36"/>
    <p:sldId id="715" r:id="rId37"/>
    <p:sldId id="714" r:id="rId38"/>
    <p:sldId id="705" r:id="rId39"/>
    <p:sldId id="716" r:id="rId40"/>
    <p:sldId id="401" r:id="rId41"/>
    <p:sldId id="625" r:id="rId42"/>
    <p:sldId id="626" r:id="rId43"/>
    <p:sldId id="405" r:id="rId44"/>
    <p:sldId id="4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5A8703-DF76-4274-95D3-54910D09C5CE}">
          <p14:sldIdLst>
            <p14:sldId id="274"/>
            <p14:sldId id="458"/>
            <p14:sldId id="450"/>
          </p14:sldIdLst>
        </p14:section>
        <p14:section name="Introduction" id="{F3A40952-2547-4154-9B13-93C683751809}">
          <p14:sldIdLst>
            <p14:sldId id="580"/>
            <p14:sldId id="585"/>
            <p14:sldId id="586"/>
          </p14:sldIdLst>
        </p14:section>
        <p14:section name="State Hook" id="{CD45BE6D-2C5D-4CA7-AEBE-0586AF491971}">
          <p14:sldIdLst>
            <p14:sldId id="582"/>
            <p14:sldId id="583"/>
            <p14:sldId id="584"/>
            <p14:sldId id="591"/>
            <p14:sldId id="592"/>
            <p14:sldId id="593"/>
            <p14:sldId id="594"/>
          </p14:sldIdLst>
        </p14:section>
        <p14:section name="Effect Hook" id="{736E32D6-1038-413F-85A4-54A2C60D6776}">
          <p14:sldIdLst>
            <p14:sldId id="595"/>
            <p14:sldId id="596"/>
            <p14:sldId id="603"/>
            <p14:sldId id="597"/>
            <p14:sldId id="602"/>
            <p14:sldId id="604"/>
            <p14:sldId id="605"/>
            <p14:sldId id="598"/>
          </p14:sldIdLst>
        </p14:section>
        <p14:section name="Custom Hooks" id="{E7AB3697-32EE-479A-A9A4-299867298F01}">
          <p14:sldIdLst>
            <p14:sldId id="588"/>
            <p14:sldId id="589"/>
            <p14:sldId id="590"/>
            <p14:sldId id="610"/>
          </p14:sldIdLst>
        </p14:section>
        <p14:section name="Rules of Hooks" id="{FF6F4E82-5F1C-4348-BEA3-6F61F0DDBEEB}">
          <p14:sldIdLst>
            <p14:sldId id="599"/>
            <p14:sldId id="600"/>
            <p14:sldId id="601"/>
            <p14:sldId id="606"/>
          </p14:sldIdLst>
        </p14:section>
        <p14:section name="Context API" id="{3A9D9F15-2591-4F3C-B3A2-C313F68AD479}">
          <p14:sldIdLst>
            <p14:sldId id="451"/>
            <p14:sldId id="452"/>
            <p14:sldId id="453"/>
            <p14:sldId id="709"/>
            <p14:sldId id="587"/>
            <p14:sldId id="710"/>
            <p14:sldId id="715"/>
            <p14:sldId id="714"/>
          </p14:sldIdLst>
        </p14:section>
        <p14:section name="Conclusion" id="{F19031BA-B6A9-4872-AC93-E1803BC8ABCE}">
          <p14:sldIdLst>
            <p14:sldId id="705"/>
            <p14:sldId id="716"/>
            <p14:sldId id="401"/>
            <p14:sldId id="625"/>
            <p14:sldId id="62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F1B6C79E-21F1-4A80-89B8-5761B21038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47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B2DB8B6-2824-46E9-8899-D995DAB634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003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DF158EBE-7928-491B-9B36-9613F1D693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5733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D30B3E7F-14CD-4C62-B699-E4540459DB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275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F8C1E4FC-5B22-4531-84CA-B2E677EADA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7683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SoftUni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355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BA9FFDD2-AAC5-441F-92DB-A568FD2414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2124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227BFDDE-1ABB-4708-91A3-E44209B36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286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5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image" Target="../media/image34.jpeg"/><Relationship Id="rId19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virtualracingschool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9274" y="612370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5090" y="4652332"/>
            <a:ext cx="3137440" cy="911599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Introduction, State &amp; Effect Hooks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76199" y="2209801"/>
            <a:ext cx="2019755" cy="2639533"/>
            <a:chOff x="562852" y="2200469"/>
            <a:chExt cx="2019755" cy="26395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52" y="3163602"/>
              <a:ext cx="1676400" cy="16764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86368" y="2200469"/>
              <a:ext cx="1596239" cy="1596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79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104" y="1539414"/>
            <a:ext cx="92457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&lt;p&gt;Counter: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&lt;button onClick={()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(count + 1)}&gt;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Click me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&lt;/button&gt;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ECD29AC7-3AB4-41E3-98E9-D7CADA309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97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5"/>
          </a:xfrm>
        </p:spPr>
        <p:txBody>
          <a:bodyPr/>
          <a:lstStyle/>
          <a:p>
            <a:r>
              <a:rPr lang="en-US" dirty="0"/>
              <a:t>You can call the update function from anywhere</a:t>
            </a:r>
          </a:p>
          <a:p>
            <a:r>
              <a:rPr lang="en-US" dirty="0"/>
              <a:t>It's similar to </a:t>
            </a:r>
            <a:r>
              <a:rPr lang="en-US" b="1" dirty="0">
                <a:solidFill>
                  <a:schemeClr val="bg1"/>
                </a:solidFill>
              </a:rPr>
              <a:t>this.setState</a:t>
            </a:r>
            <a:r>
              <a:rPr lang="en-US" dirty="0"/>
              <a:t> in class, except it </a:t>
            </a:r>
            <a:r>
              <a:rPr lang="en-US" b="1" dirty="0">
                <a:solidFill>
                  <a:schemeClr val="bg1"/>
                </a:solidFill>
              </a:rPr>
              <a:t>doesn't merge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old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state together</a:t>
            </a:r>
          </a:p>
          <a:p>
            <a:r>
              <a:rPr lang="en-US" dirty="0"/>
              <a:t>The only argument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hooks is the </a:t>
            </a:r>
            <a:r>
              <a:rPr lang="en-US" b="1" dirty="0">
                <a:solidFill>
                  <a:schemeClr val="bg1"/>
                </a:solidFill>
              </a:rPr>
              <a:t>initial state</a:t>
            </a:r>
          </a:p>
          <a:p>
            <a:pPr lvl="1"/>
            <a:r>
              <a:rPr lang="en-US" dirty="0"/>
              <a:t>Unlike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/>
              <a:t>, here doesn't have to be an object</a:t>
            </a:r>
          </a:p>
          <a:p>
            <a:pPr lvl="2"/>
            <a:r>
              <a:rPr lang="en-US" dirty="0"/>
              <a:t>Although it can be if you want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CE4662C-AEC0-4BC1-9D73-546B3D035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2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</a:rPr>
              <a:t>State Hook </a:t>
            </a:r>
            <a:r>
              <a:rPr lang="en-US" dirty="0"/>
              <a:t>more than once in a single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initial state argument is only used during the </a:t>
            </a:r>
            <a:r>
              <a:rPr lang="en-US" b="1" dirty="0">
                <a:solidFill>
                  <a:schemeClr val="bg1"/>
                </a:solidFill>
              </a:rPr>
              <a:t>first render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86052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registerComponent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[email, setEmail]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[age, setAge] = useState("0");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[password, setPassword]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AA5AEF7-08E3-4C8D-BFC8-E28D6E362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09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xmlns="" id="{58AAC2A5-B77B-4F02-9CFE-8D90E287AD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Hook Demo</a:t>
            </a:r>
          </a:p>
        </p:txBody>
      </p:sp>
    </p:spTree>
    <p:extLst>
      <p:ext uri="{BB962C8B-B14F-4D97-AF65-F5344CB8AC3E}">
        <p14:creationId xmlns:p14="http://schemas.microsoft.com/office/powerpoint/2010/main" val="295434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28" y="1066801"/>
            <a:ext cx="2933547" cy="2933547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xmlns="" id="{CA21270A-F52C-4BE8-9706-783D6F70B6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369137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You most likely perform: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subscriptions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manually changing the DOM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Operations like these are called 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/>
              <a:t> other components and can't be done during the rendering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adds the ability to perform side effects from a function component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FB309106-1D36-4C32-80BE-D6A626ECFC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6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serves the same purpose 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componentDidMount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componentWillUnmount</a:t>
            </a:r>
          </a:p>
          <a:p>
            <a:pPr>
              <a:buClr>
                <a:schemeClr val="tx1"/>
              </a:buClr>
            </a:pPr>
            <a:r>
              <a:rPr lang="en-US" dirty="0"/>
              <a:t>But they are bundled into a single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006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075B28AC-D33A-43C0-B4C8-10112DD63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3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accepts a function that contains imperative, possibly effectful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That function will run </a:t>
            </a:r>
            <a:r>
              <a:rPr lang="en-US" b="1" dirty="0">
                <a:solidFill>
                  <a:schemeClr val="bg1"/>
                </a:solidFill>
              </a:rPr>
              <a:t>after the render</a:t>
            </a:r>
            <a:r>
              <a:rPr lang="en-US" dirty="0"/>
              <a:t> is committed to the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 effects run after </a:t>
            </a:r>
            <a:r>
              <a:rPr lang="en-US" b="1" dirty="0">
                <a:solidFill>
                  <a:schemeClr val="bg1"/>
                </a:solidFill>
              </a:rPr>
              <a:t>every completed render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But you can choose to fire them only when certain value have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B0DDA938-ED30-4E81-8B64-F206BCCD3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4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85" y="1629000"/>
            <a:ext cx="1030523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Similar to componentDidMount and componentDidUpdate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useEffect(()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document.title = `The counter reached: ${count} times`;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300DB2FA-8916-4B1C-AA1A-961BCDBA0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08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call </a:t>
            </a:r>
            <a:r>
              <a:rPr lang="en-US" b="1" dirty="0">
                <a:solidFill>
                  <a:schemeClr val="bg1"/>
                </a:solidFill>
              </a:rPr>
              <a:t>useEffect </a:t>
            </a:r>
            <a:r>
              <a:rPr lang="en-US" dirty="0"/>
              <a:t>you're telling React to run your "effect" function after flushing changes to the DOM</a:t>
            </a:r>
          </a:p>
          <a:p>
            <a:r>
              <a:rPr lang="en-US" dirty="0"/>
              <a:t>Effects are declared inside the component so they have access to its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/>
              <a:t>Effects may also optionally specify how to "clean up" after them by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04349B04-E64B-4D47-9C30-8E66E09FE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347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State Hook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Effect Hook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Rules of Hooks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Custom Hooks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5FC2641C-3368-4966-B9CA-8BDBFC17B6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423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Often, effects create resources that need to be </a:t>
            </a:r>
            <a:r>
              <a:rPr lang="en-US" b="1" dirty="0">
                <a:solidFill>
                  <a:schemeClr val="bg1"/>
                </a:solidFill>
              </a:rPr>
              <a:t>cleaned up </a:t>
            </a:r>
            <a:r>
              <a:rPr lang="en-US" dirty="0"/>
              <a:t>before the component leaves the screen</a:t>
            </a:r>
          </a:p>
          <a:p>
            <a:pPr lvl="1"/>
            <a:r>
              <a:rPr lang="en-US" dirty="0"/>
              <a:t>To do this, the function passed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dirty="0"/>
              <a:t> may return a </a:t>
            </a:r>
            <a:r>
              <a:rPr lang="en-US" b="1" dirty="0">
                <a:solidFill>
                  <a:schemeClr val="bg1"/>
                </a:solidFill>
              </a:rPr>
              <a:t>clean-up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7600"/>
            <a:ext cx="8359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subscription = props.source.subscribe();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Clean up the subscription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subscription.unsubscribe();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90822484-BC89-43E1-A3CD-61799DAC4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89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xmlns="" id="{7C6B4689-BB4F-4006-A93F-221E0AE17F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Effect Hook Demo</a:t>
            </a:r>
          </a:p>
        </p:txBody>
      </p:sp>
    </p:spTree>
    <p:extLst>
      <p:ext uri="{BB962C8B-B14F-4D97-AF65-F5344CB8AC3E}">
        <p14:creationId xmlns:p14="http://schemas.microsoft.com/office/powerpoint/2010/main" val="180716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1"/>
            <a:ext cx="2285695" cy="2285695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xmlns="" id="{33519361-7FF6-424E-B842-FCED320CAF1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Custom Hooks</a:t>
            </a:r>
          </a:p>
        </p:txBody>
      </p:sp>
    </p:spTree>
    <p:extLst>
      <p:ext uri="{BB962C8B-B14F-4D97-AF65-F5344CB8AC3E}">
        <p14:creationId xmlns:p14="http://schemas.microsoft.com/office/powerpoint/2010/main" val="3820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Sometimes, is necessary to reuse some stateful logic between components</a:t>
            </a:r>
          </a:p>
          <a:p>
            <a:r>
              <a:rPr lang="en-US" dirty="0"/>
              <a:t>Traditionally, there were two popular solutions to this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Higher-order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 props</a:t>
            </a:r>
            <a:endParaRPr lang="en-US" dirty="0"/>
          </a:p>
          <a:p>
            <a:r>
              <a:rPr lang="en-US" dirty="0"/>
              <a:t>Custom Hooks let you do this, but without adding more components to your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F1C845C-E5CC-4527-ABED-C563C1C447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custom hook is simple JS function whose </a:t>
            </a:r>
            <a:r>
              <a:rPr lang="en-US" b="1" dirty="0">
                <a:solidFill>
                  <a:schemeClr val="bg1"/>
                </a:solidFill>
              </a:rPr>
              <a:t>name starts with </a:t>
            </a:r>
            <a:r>
              <a:rPr lang="en-US" dirty="0"/>
              <a:t>"use" and that may call other Hooks</a:t>
            </a:r>
          </a:p>
          <a:p>
            <a:r>
              <a:rPr lang="en-US" dirty="0"/>
              <a:t>Unlike a React component, a custom Hook </a:t>
            </a:r>
            <a:r>
              <a:rPr lang="en-US" b="1" dirty="0">
                <a:solidFill>
                  <a:schemeClr val="bg1"/>
                </a:solidFill>
              </a:rPr>
              <a:t>doesn't need</a:t>
            </a:r>
            <a:r>
              <a:rPr lang="en-US" dirty="0"/>
              <a:t> to have a specific signature</a:t>
            </a:r>
          </a:p>
          <a:p>
            <a:r>
              <a:rPr lang="en-US" dirty="0"/>
              <a:t>We can decide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it takes as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should return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929EE071-3720-4607-957F-7A55C38B96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64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xmlns="" id="{E020C2EA-6FD9-482C-BC8E-A6551A34FD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Custom Hook Demo</a:t>
            </a:r>
          </a:p>
        </p:txBody>
      </p:sp>
    </p:spTree>
    <p:extLst>
      <p:ext uri="{BB962C8B-B14F-4D97-AF65-F5344CB8AC3E}">
        <p14:creationId xmlns:p14="http://schemas.microsoft.com/office/powerpoint/2010/main" val="125522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219201"/>
            <a:ext cx="2666695" cy="2666695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xmlns="" id="{B8C4AE57-1352-4773-8838-6F29FC7455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Rules of Hooks</a:t>
            </a:r>
          </a:p>
        </p:txBody>
      </p:sp>
    </p:spTree>
    <p:extLst>
      <p:ext uri="{BB962C8B-B14F-4D97-AF65-F5344CB8AC3E}">
        <p14:creationId xmlns:p14="http://schemas.microsoft.com/office/powerpoint/2010/main" val="251748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Hooks are JavaScript functions, but you need to follow two rules when using them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at the Top Level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from Functional Components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Hooks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6B8A1372-0C96-4F96-A541-64444A0430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2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Don't call Hooks inside loops, conditions, or nested functions</a:t>
            </a:r>
          </a:p>
          <a:p>
            <a:pPr lvl="1"/>
            <a:r>
              <a:rPr lang="en-US" dirty="0"/>
              <a:t>By following this rule, you ensure that Hooks are called in the same order each time a component renders</a:t>
            </a:r>
          </a:p>
          <a:p>
            <a:pPr lvl="1"/>
            <a:r>
              <a:rPr lang="en-US" dirty="0"/>
              <a:t> That's what allows React to correctly preserve the state of Hooks between multiple useState and useEffect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Call Hooks at the Top Level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3519BB6-A2F8-46F0-85D6-E1F4F40D67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Don't call Hooks from regular JavaScript functions. Instead, you can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React function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custom Hooks</a:t>
            </a:r>
          </a:p>
          <a:p>
            <a:r>
              <a:rPr lang="en-US" dirty="0"/>
              <a:t>By following this rule, you ensure that all stateful logic in a component is clearly visible from its source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6" y="100750"/>
            <a:ext cx="8894043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Only Call Hooks from Functional Components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7ECE5188-3F1A-4626-8A36-1728F5280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3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/>
              <a:t>#react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14FE588F-25DD-4871-98CD-FC504BA4CE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01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ug, drawing&#10;&#10;Description automatically generated">
            <a:extLst>
              <a:ext uri="{FF2B5EF4-FFF2-40B4-BE49-F238E27FC236}">
                <a16:creationId xmlns:a16="http://schemas.microsoft.com/office/drawing/2014/main" xmlns="" id="{C302E6B5-5A97-4A35-80D4-CFD0E98C9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16" y="1342425"/>
            <a:ext cx="2761368" cy="2761368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xmlns="" id="{80248051-A5D4-4857-B4A4-247FC12C1C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7894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27AD073-F6DD-42D9-835B-5B57A86C6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Context provides way to pass data through the component tree without passing the props manually</a:t>
            </a:r>
          </a:p>
          <a:p>
            <a:pPr>
              <a:buClr>
                <a:schemeClr val="tx1"/>
              </a:buClr>
            </a:pPr>
            <a:r>
              <a:rPr lang="en-US" dirty="0"/>
              <a:t>Context API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React.createContext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Context.Provider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16F4B9A-1ED5-401E-8C36-83C2EE1B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EB9AFF63-E49F-4EAC-BBF7-F2F4312A6A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A1BB6D-5587-41B7-9D79-9F593186F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63053" cy="5528766"/>
          </a:xfrm>
        </p:spPr>
        <p:txBody>
          <a:bodyPr/>
          <a:lstStyle/>
          <a:p>
            <a:r>
              <a:rPr lang="en-US" dirty="0"/>
              <a:t>Context is designed to </a:t>
            </a:r>
            <a:r>
              <a:rPr lang="en-US" b="1" dirty="0">
                <a:solidFill>
                  <a:schemeClr val="bg1"/>
                </a:solidFill>
              </a:rPr>
              <a:t>share data </a:t>
            </a:r>
            <a:r>
              <a:rPr lang="en-US" dirty="0"/>
              <a:t>that can be considered </a:t>
            </a:r>
            <a:r>
              <a:rPr lang="en-US" b="1" dirty="0">
                <a:solidFill>
                  <a:schemeClr val="bg1"/>
                </a:solidFill>
              </a:rPr>
              <a:t>global</a:t>
            </a:r>
          </a:p>
          <a:p>
            <a:pPr lvl="1"/>
            <a:r>
              <a:rPr lang="en-US" dirty="0"/>
              <a:t>Current authenticated user</a:t>
            </a:r>
          </a:p>
          <a:p>
            <a:pPr lvl="1"/>
            <a:r>
              <a:rPr lang="en-US" dirty="0"/>
              <a:t>Theme</a:t>
            </a:r>
          </a:p>
          <a:p>
            <a:pPr lvl="1"/>
            <a:r>
              <a:rPr lang="en-US" dirty="0"/>
              <a:t>Preferred language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Using context, we can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passing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through intermediate elements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BE1B833-C4A9-4F76-BFBB-3F403ABC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643F8128-C26A-47B3-94E5-6607D350A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6F157CC-1B71-4E0A-8429-07EED8E95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Context is </a:t>
            </a:r>
            <a:r>
              <a:rPr lang="en-US" b="1" dirty="0">
                <a:solidFill>
                  <a:schemeClr val="bg1"/>
                </a:solidFill>
              </a:rPr>
              <a:t>primarily</a:t>
            </a:r>
            <a:r>
              <a:rPr lang="en-US" dirty="0"/>
              <a:t> used when</a:t>
            </a:r>
          </a:p>
          <a:p>
            <a:pPr lvl="1"/>
            <a:r>
              <a:rPr lang="en-US" dirty="0"/>
              <a:t>Some data needs to be accessible by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components at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nesting levels</a:t>
            </a:r>
          </a:p>
          <a:p>
            <a:r>
              <a:rPr lang="en-US" dirty="0"/>
              <a:t>Apply it </a:t>
            </a:r>
            <a:r>
              <a:rPr lang="en-US" b="1" dirty="0">
                <a:solidFill>
                  <a:schemeClr val="bg1"/>
                </a:solidFill>
              </a:rPr>
              <a:t>sparingly</a:t>
            </a:r>
            <a:r>
              <a:rPr lang="en-US" dirty="0"/>
              <a:t> because it makes component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more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</a:p>
          <a:p>
            <a:r>
              <a:rPr lang="en-US" dirty="0"/>
              <a:t>Using Context only the top-most Page Component know about your data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36E3D63-E2D2-468A-8090-7D44277D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CC46AE1A-8BE1-4D00-A0A6-1C40CC255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158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3B411F7-4EDB-4651-8FAF-236D4CABF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React.createContext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Creates a Context object</a:t>
            </a:r>
          </a:p>
          <a:p>
            <a:pPr lvl="1"/>
            <a:r>
              <a:rPr lang="en-US" dirty="0"/>
              <a:t>While rendering will read the current context value from the closest matching Provider above it in the tree</a:t>
            </a:r>
          </a:p>
          <a:p>
            <a:pPr lvl="1"/>
            <a:r>
              <a:rPr lang="en-US" dirty="0"/>
              <a:t>The default value is used only when a component does not have a matching Provider above it in the tree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2AB648F-07FC-4396-8CF4-4CEAEC83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0D64BDC-1DE7-447C-8CBB-B2DFF076F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8" y="1938196"/>
            <a:ext cx="1009369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someContext = </a:t>
            </a:r>
            <a:r>
              <a:rPr lang="en-US" sz="2400" b="1" dirty="0" err="1">
                <a:latin typeface="Consolas" panose="020B0609020204030204" pitchFamily="49" charset="0"/>
              </a:rPr>
              <a:t>React.createContext</a:t>
            </a:r>
            <a:r>
              <a:rPr lang="en-US" sz="2400" b="1" dirty="0">
                <a:latin typeface="Consolas" panose="020B0609020204030204" pitchFamily="49" charset="0"/>
              </a:rPr>
              <a:t>(defaultValue);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EB585EAC-23BD-413B-912E-005DAC319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407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129BC66-2BDC-413F-9EF2-7CA334013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Context.Provider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Every Context object comes with a Provider React component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Allowing consuming components to subscribe to context changes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a </a:t>
            </a:r>
            <a:r>
              <a:rPr lang="en-US" b="1" dirty="0">
                <a:solidFill>
                  <a:schemeClr val="bg1"/>
                </a:solidFill>
              </a:rPr>
              <a:t>value prop </a:t>
            </a:r>
            <a:r>
              <a:rPr lang="en-US" dirty="0"/>
              <a:t>to be passed to consuming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Provider </a:t>
            </a:r>
            <a:r>
              <a:rPr lang="en-US" dirty="0"/>
              <a:t>can be connected to </a:t>
            </a:r>
            <a:r>
              <a:rPr lang="en-US" b="1" dirty="0">
                <a:solidFill>
                  <a:schemeClr val="bg1"/>
                </a:solidFill>
              </a:rPr>
              <a:t>many consumers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159E2CD-9934-46E3-9B6D-026CBDAB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33BBD6-C00D-4A39-BB5F-2EF6C1B98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8" y="1938196"/>
            <a:ext cx="8518691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&lt;MyContext.Provider value={/* some value */}&gt;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11802FC2-F2D0-4496-8C2F-E54EF4503C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62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744D25-4E5E-4CA9-816F-30021497E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56653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useContext</a:t>
            </a:r>
          </a:p>
          <a:p>
            <a:pPr lvl="1"/>
            <a:r>
              <a:rPr lang="en-US" dirty="0"/>
              <a:t>Accepts a context object</a:t>
            </a:r>
          </a:p>
          <a:p>
            <a:pPr lvl="1"/>
            <a:r>
              <a:rPr lang="en-US" dirty="0"/>
              <a:t>Return the current context value for that context</a:t>
            </a:r>
          </a:p>
          <a:p>
            <a:pPr lvl="1"/>
            <a:r>
              <a:rPr lang="en-US" dirty="0"/>
              <a:t>The current context value is determined by the value prop of the nearest </a:t>
            </a:r>
            <a:r>
              <a:rPr lang="en-US" b="1" dirty="0">
                <a:solidFill>
                  <a:schemeClr val="bg1"/>
                </a:solidFill>
              </a:rPr>
              <a:t>Provider</a:t>
            </a:r>
          </a:p>
          <a:p>
            <a:pPr lvl="1"/>
            <a:r>
              <a:rPr lang="en-US" dirty="0"/>
              <a:t>Argument to useContext must be the context object itself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171887-5EF3-4E3E-9ED2-802B272B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64BAB0D4-27D8-4CE5-BD3E-96A55812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49" y="4997363"/>
            <a:ext cx="9256157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React.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createContext</a:t>
            </a:r>
            <a:r>
              <a:rPr lang="en-US" sz="2400" b="1" dirty="0">
                <a:latin typeface="Consolas" panose="020B0609020204030204" pitchFamily="49" charset="0"/>
              </a:rPr>
              <a:t>(themes.light);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theme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A9C73ACA-F285-434D-80C1-DA8264B42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8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99E6ECB-A6C9-46C1-AF83-5DD93A577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xmlns="" id="{1D9D0FF7-C8C0-4C15-BBD0-2DF35CEB2B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Context Demo</a:t>
            </a:r>
          </a:p>
        </p:txBody>
      </p:sp>
    </p:spTree>
    <p:extLst>
      <p:ext uri="{BB962C8B-B14F-4D97-AF65-F5344CB8AC3E}">
        <p14:creationId xmlns:p14="http://schemas.microsoft.com/office/powerpoint/2010/main" val="30645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79706" y="1420274"/>
            <a:ext cx="8630747" cy="529895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621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651204" y="1656688"/>
            <a:ext cx="7959396" cy="5241224"/>
          </a:xfrm>
          <a:prstGeom prst="rect">
            <a:avLst/>
          </a:prstGeom>
        </p:spPr>
        <p:txBody>
          <a:bodyPr vert="horz" lIns="107916" tIns="35973" rIns="107916" bIns="35973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Hooks</a:t>
            </a:r>
            <a:r>
              <a:rPr lang="en-US" sz="3000" dirty="0">
                <a:solidFill>
                  <a:schemeClr val="bg2"/>
                </a:solidFill>
              </a:rPr>
              <a:t> is a special functions that lets you "hook into" React features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3000" dirty="0">
                <a:solidFill>
                  <a:schemeClr val="bg2"/>
                </a:solidFill>
              </a:rPr>
              <a:t> lets you add </a:t>
            </a:r>
            <a:r>
              <a:rPr lang="en-US" sz="3000" b="1" dirty="0">
                <a:solidFill>
                  <a:schemeClr val="bg1"/>
                </a:solidFill>
              </a:rPr>
              <a:t>React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to function components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</a:rPr>
              <a:t>useEffect</a:t>
            </a:r>
            <a:r>
              <a:rPr lang="en-US" sz="3000" dirty="0">
                <a:solidFill>
                  <a:schemeClr val="bg2"/>
                </a:solidFill>
              </a:rPr>
              <a:t> adds the ability to perform side effects from a function component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Custom Hooks are normal JS functions, whose </a:t>
            </a:r>
            <a:r>
              <a:rPr lang="en-US" sz="3000" b="1" dirty="0">
                <a:solidFill>
                  <a:schemeClr val="bg1"/>
                </a:solidFill>
              </a:rPr>
              <a:t>names starts with </a:t>
            </a:r>
            <a:r>
              <a:rPr lang="en-US" sz="3000" b="1" dirty="0">
                <a:solidFill>
                  <a:schemeClr val="bg2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</a:rPr>
              <a:t>use</a:t>
            </a:r>
            <a:r>
              <a:rPr lang="en-US" sz="3000" b="1" dirty="0">
                <a:solidFill>
                  <a:schemeClr val="bg2"/>
                </a:solidFill>
              </a:rPr>
              <a:t>"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There is </a:t>
            </a:r>
            <a:r>
              <a:rPr lang="en-US" sz="3000" b="1" dirty="0">
                <a:solidFill>
                  <a:schemeClr val="bg1"/>
                </a:solidFill>
              </a:rPr>
              <a:t>two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rules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of using Hooks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AB10E091-DC18-4D8C-8C78-CFEE62F90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13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207344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Context provides way to pass data through the component without passing the props manually</a:t>
            </a:r>
            <a:endParaRPr lang="en-US" sz="3000" b="1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Context API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More Hooks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err="1">
                <a:solidFill>
                  <a:schemeClr val="bg1"/>
                </a:solidFill>
              </a:rPr>
              <a:t>useContext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21192A-D620-4804-9FFA-F10BD77ED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6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  <a:p>
            <a:pPr lvl="1"/>
            <a:r>
              <a:rPr lang="en-US" dirty="0"/>
              <a:t>JS functions which can be only used inside Functional Component or other Hooks</a:t>
            </a:r>
          </a:p>
          <a:p>
            <a:pPr lvl="1"/>
            <a:r>
              <a:rPr lang="en-US" dirty="0"/>
              <a:t>New feature in </a:t>
            </a:r>
            <a:r>
              <a:rPr lang="en-US" b="1" dirty="0">
                <a:solidFill>
                  <a:schemeClr val="bg1"/>
                </a:solidFill>
              </a:rPr>
              <a:t>React 16.8</a:t>
            </a:r>
          </a:p>
          <a:p>
            <a:pPr lvl="1"/>
            <a:r>
              <a:rPr lang="en-US" dirty="0"/>
              <a:t>Let you </a:t>
            </a:r>
            <a:r>
              <a:rPr lang="en-US" b="1" dirty="0">
                <a:solidFill>
                  <a:schemeClr val="bg1"/>
                </a:solidFill>
              </a:rPr>
              <a:t>use state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/>
              <a:t> React features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writing a class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992D47E6-27F7-457B-ABF6-09AF7239DC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2703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3" y="2598343"/>
            <a:ext cx="3808797" cy="1583265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5" y="4281324"/>
            <a:ext cx="2216847" cy="2216847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xmlns="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4613" y="2660471"/>
            <a:ext cx="3066944" cy="1757752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xmlns="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462" y="1324902"/>
            <a:ext cx="3680031" cy="11518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xmlns="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1233" y="1568271"/>
            <a:ext cx="4225751" cy="594071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7" y="584632"/>
            <a:ext cx="3216253" cy="2413583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43" y="2749431"/>
            <a:ext cx="3593656" cy="1224337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02" y="4515058"/>
            <a:ext cx="3250325" cy="1757752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04" y="4506682"/>
            <a:ext cx="2696462" cy="176612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143" y="4719367"/>
            <a:ext cx="2412984" cy="1378848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xmlns="" id="{4B2E664D-34CE-4624-96B0-08133D588765}"/>
              </a:ext>
            </a:extLst>
          </p:cNvPr>
          <p:cNvSpPr/>
          <p:nvPr/>
        </p:nvSpPr>
        <p:spPr>
          <a:xfrm>
            <a:off x="189681" y="1325811"/>
            <a:ext cx="3583219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xmlns="" id="{15D52253-22B4-432B-AE29-46607BA48C1B}"/>
              </a:ext>
            </a:extLst>
          </p:cNvPr>
          <p:cNvSpPr/>
          <p:nvPr/>
        </p:nvSpPr>
        <p:spPr>
          <a:xfrm>
            <a:off x="3944935" y="1317435"/>
            <a:ext cx="4558498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xmlns="" id="{A8F1DB11-DA78-4E16-9C9F-90E1E27602EE}"/>
              </a:ext>
            </a:extLst>
          </p:cNvPr>
          <p:cNvSpPr/>
          <p:nvPr/>
        </p:nvSpPr>
        <p:spPr>
          <a:xfrm>
            <a:off x="194796" y="2746120"/>
            <a:ext cx="3750138" cy="130984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xmlns="" id="{5B2FDF04-F045-4CE7-A1A3-CD65D4C9EF12}"/>
              </a:ext>
            </a:extLst>
          </p:cNvPr>
          <p:cNvSpPr/>
          <p:nvPr/>
        </p:nvSpPr>
        <p:spPr>
          <a:xfrm>
            <a:off x="8505696" y="2714232"/>
            <a:ext cx="3395172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xmlns="" id="{505A8F0D-1FEE-450F-B082-DACD2664D654}"/>
              </a:ext>
            </a:extLst>
          </p:cNvPr>
          <p:cNvSpPr/>
          <p:nvPr/>
        </p:nvSpPr>
        <p:spPr>
          <a:xfrm>
            <a:off x="8682352" y="1314611"/>
            <a:ext cx="3216253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xmlns="" id="{A5395705-B8C4-43E3-B1BF-0CAFF5185132}"/>
              </a:ext>
            </a:extLst>
          </p:cNvPr>
          <p:cNvSpPr/>
          <p:nvPr/>
        </p:nvSpPr>
        <p:spPr>
          <a:xfrm>
            <a:off x="4122250" y="2714232"/>
            <a:ext cx="4213876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xmlns="" id="{D7B735E6-CA8E-4143-9716-82D3FC28F074}"/>
              </a:ext>
            </a:extLst>
          </p:cNvPr>
          <p:cNvSpPr/>
          <p:nvPr/>
        </p:nvSpPr>
        <p:spPr>
          <a:xfrm>
            <a:off x="5759202" y="4311576"/>
            <a:ext cx="3410632" cy="218659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xmlns="" id="{98058E56-E475-47D9-89C2-C8CB0E5D652F}"/>
              </a:ext>
            </a:extLst>
          </p:cNvPr>
          <p:cNvSpPr/>
          <p:nvPr/>
        </p:nvSpPr>
        <p:spPr>
          <a:xfrm>
            <a:off x="2521676" y="4306561"/>
            <a:ext cx="3124640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xmlns="" id="{9FC8187E-1E0E-420C-B164-CB0C0142FE9A}"/>
              </a:ext>
            </a:extLst>
          </p:cNvPr>
          <p:cNvSpPr/>
          <p:nvPr/>
        </p:nvSpPr>
        <p:spPr>
          <a:xfrm>
            <a:off x="191946" y="4311574"/>
            <a:ext cx="2216847" cy="2194624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xmlns="" id="{72C8EE5E-79E5-4B38-8344-E06DA495F6FF}"/>
              </a:ext>
            </a:extLst>
          </p:cNvPr>
          <p:cNvSpPr/>
          <p:nvPr/>
        </p:nvSpPr>
        <p:spPr>
          <a:xfrm>
            <a:off x="9292389" y="4305383"/>
            <a:ext cx="2606214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0F47A-D5A2-4B58-86D3-231F6505307D}"/>
              </a:ext>
            </a:extLst>
          </p:cNvPr>
          <p:cNvGrpSpPr/>
          <p:nvPr/>
        </p:nvGrpSpPr>
        <p:grpSpPr>
          <a:xfrm>
            <a:off x="5780498" y="4332068"/>
            <a:ext cx="4528404" cy="1333176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xmlns="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2480B9A-F55F-41E5-97E2-8DF2421AADCE}"/>
              </a:ext>
            </a:extLst>
          </p:cNvPr>
          <p:cNvGrpSpPr/>
          <p:nvPr/>
        </p:nvGrpSpPr>
        <p:grpSpPr>
          <a:xfrm>
            <a:off x="5742517" y="1050703"/>
            <a:ext cx="4528404" cy="3990199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xmlns="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CF38BC-F2EC-489B-BE10-CDDD29031FBC}"/>
              </a:ext>
            </a:extLst>
          </p:cNvPr>
          <p:cNvGrpSpPr/>
          <p:nvPr/>
        </p:nvGrpSpPr>
        <p:grpSpPr>
          <a:xfrm>
            <a:off x="1563651" y="1935060"/>
            <a:ext cx="3922436" cy="3730185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xmlns="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6567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B383B44F-49D4-462E-A16A-6FED8E2049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A7BFD0C7-FB2C-4B7D-8F7C-E267590CF2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89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 have specified naming</a:t>
            </a:r>
          </a:p>
          <a:p>
            <a:pPr lvl="1"/>
            <a:r>
              <a:rPr lang="en-US" dirty="0"/>
              <a:t>Starting with lowercase: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</a:t>
            </a:r>
            <a:r>
              <a:rPr lang="en-US" dirty="0"/>
              <a:t> 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Followed by function name like: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dirty="0"/>
              <a:t>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r>
              <a:rPr lang="en-US" b="1" dirty="0"/>
              <a:t>…</a:t>
            </a:r>
          </a:p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expose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stateful functionalities to functional component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managing 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adding lifecycle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62C32AF-D8FF-49D2-A3A9-07814C198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89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make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work that you could make working class based components</a:t>
            </a:r>
          </a:p>
          <a:p>
            <a:r>
              <a:rPr lang="en-US" dirty="0"/>
              <a:t>The are </a:t>
            </a:r>
            <a:r>
              <a:rPr lang="en-US" b="1" dirty="0">
                <a:solidFill>
                  <a:schemeClr val="bg1"/>
                </a:solidFill>
              </a:rPr>
              <a:t>highly re-usable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for each component</a:t>
            </a:r>
          </a:p>
          <a:p>
            <a:pPr marL="812557" lvl="2"/>
            <a:r>
              <a:rPr lang="en-US" sz="3200" dirty="0"/>
              <a:t>Using hooks to </a:t>
            </a:r>
            <a:r>
              <a:rPr lang="en-US" sz="3200" b="1" dirty="0">
                <a:solidFill>
                  <a:schemeClr val="bg1"/>
                </a:solidFill>
              </a:rPr>
              <a:t>share functionality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data between components</a:t>
            </a:r>
          </a:p>
          <a:p>
            <a:r>
              <a:rPr lang="en-US" dirty="0"/>
              <a:t>React hooks </a:t>
            </a:r>
            <a:r>
              <a:rPr lang="en-US" b="1" dirty="0">
                <a:solidFill>
                  <a:schemeClr val="bg1"/>
                </a:solidFill>
              </a:rPr>
              <a:t>have nothing </a:t>
            </a:r>
            <a:r>
              <a:rPr lang="en-US" dirty="0"/>
              <a:t>to do with Lifecycle Methods</a:t>
            </a:r>
          </a:p>
          <a:p>
            <a:pPr marL="812557" lvl="2"/>
            <a:r>
              <a:rPr lang="en-US" sz="3200" dirty="0"/>
              <a:t>Can't replace lifecycle methods with React hooks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E809BC7C-C8BB-4178-A2E5-B9B8C52F23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1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54" y="1143001"/>
            <a:ext cx="2819095" cy="28190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xmlns="" id="{993FA9E3-FA2C-4864-BFF8-171BC156F4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Hook</a:t>
            </a:r>
          </a:p>
        </p:txBody>
      </p:sp>
    </p:spTree>
    <p:extLst>
      <p:ext uri="{BB962C8B-B14F-4D97-AF65-F5344CB8AC3E}">
        <p14:creationId xmlns:p14="http://schemas.microsoft.com/office/powerpoint/2010/main" val="34189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 is a special function that lets you "hook into" React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is a Hook that lets you add </a:t>
            </a:r>
            <a:r>
              <a:rPr lang="en-US" b="1" dirty="0">
                <a:solidFill>
                  <a:schemeClr val="bg1"/>
                </a:solidFill>
              </a:rPr>
              <a:t>React state </a:t>
            </a:r>
            <a:r>
              <a:rPr lang="en-US" dirty="0"/>
              <a:t>to function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don't have to convert functional component into class to use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23A12DA6-A1B1-4701-ADAC-50CF2FD7E9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 inside functional component to add some local state to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React will preserve this state between re-renders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returns a pair</a:t>
            </a:r>
          </a:p>
          <a:p>
            <a:pPr lvl="1"/>
            <a:r>
              <a:rPr lang="en-US" dirty="0"/>
              <a:t>Current state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lets you update 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xmlns="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599" y="3922655"/>
            <a:ext cx="681845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D11DBCF6-DFA6-4D21-B553-5EA57082E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3938</TotalTime>
  <Words>1573</Words>
  <Application>Microsoft Office PowerPoint</Application>
  <PresentationFormat>Широк екран</PresentationFormat>
  <Paragraphs>282</Paragraphs>
  <Slides>44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React Hooks</vt:lpstr>
      <vt:lpstr>Table of Contents</vt:lpstr>
      <vt:lpstr>Have a Question?</vt:lpstr>
      <vt:lpstr>Introduction</vt:lpstr>
      <vt:lpstr>Introduction</vt:lpstr>
      <vt:lpstr>Introduction</vt:lpstr>
      <vt:lpstr>State Hook</vt:lpstr>
      <vt:lpstr>State Hook</vt:lpstr>
      <vt:lpstr>State Hook</vt:lpstr>
      <vt:lpstr>State Hook</vt:lpstr>
      <vt:lpstr>State Hook</vt:lpstr>
      <vt:lpstr>State Hook</vt:lpstr>
      <vt:lpstr>State Hook Demo</vt:lpstr>
      <vt:lpstr>Effect Hook</vt:lpstr>
      <vt:lpstr>Effect Hook</vt:lpstr>
      <vt:lpstr>Effect Hook</vt:lpstr>
      <vt:lpstr>Effect Hook</vt:lpstr>
      <vt:lpstr>Effect Hook</vt:lpstr>
      <vt:lpstr>Effect Hook</vt:lpstr>
      <vt:lpstr>Effect Hook</vt:lpstr>
      <vt:lpstr>Effect Hook Demo</vt:lpstr>
      <vt:lpstr>Custom Hooks</vt:lpstr>
      <vt:lpstr>Custom Hooks</vt:lpstr>
      <vt:lpstr>Custom Hooks</vt:lpstr>
      <vt:lpstr>Custom Hook Demo</vt:lpstr>
      <vt:lpstr>Rules of Hooks</vt:lpstr>
      <vt:lpstr>Rules of Hooks</vt:lpstr>
      <vt:lpstr>Only Call Hooks at the Top Level </vt:lpstr>
      <vt:lpstr>Only Call Hooks from Functional Components</vt:lpstr>
      <vt:lpstr>Context</vt:lpstr>
      <vt:lpstr>Context</vt:lpstr>
      <vt:lpstr>Context</vt:lpstr>
      <vt:lpstr>Context</vt:lpstr>
      <vt:lpstr>Context API</vt:lpstr>
      <vt:lpstr>Context API</vt:lpstr>
      <vt:lpstr>Context API</vt:lpstr>
      <vt:lpstr>Context Demo</vt:lpstr>
      <vt:lpstr>Summary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23</cp:revision>
  <dcterms:created xsi:type="dcterms:W3CDTF">2018-05-23T13:08:44Z</dcterms:created>
  <dcterms:modified xsi:type="dcterms:W3CDTF">2021-11-26T15:24:52Z</dcterms:modified>
  <cp:category>programming;computer programming;software development;javascript;web;react</cp:category>
</cp:coreProperties>
</file>