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503" r:id="rId2"/>
    <p:sldId id="276" r:id="rId3"/>
    <p:sldId id="492" r:id="rId4"/>
    <p:sldId id="387" r:id="rId5"/>
    <p:sldId id="388" r:id="rId6"/>
    <p:sldId id="389" r:id="rId7"/>
    <p:sldId id="442" r:id="rId8"/>
    <p:sldId id="305" r:id="rId9"/>
    <p:sldId id="508" r:id="rId10"/>
    <p:sldId id="343" r:id="rId11"/>
    <p:sldId id="443" r:id="rId12"/>
    <p:sldId id="472" r:id="rId13"/>
    <p:sldId id="444" r:id="rId14"/>
    <p:sldId id="445" r:id="rId15"/>
    <p:sldId id="446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76" r:id="rId29"/>
    <p:sldId id="460" r:id="rId30"/>
    <p:sldId id="477" r:id="rId31"/>
    <p:sldId id="461" r:id="rId32"/>
    <p:sldId id="462" r:id="rId33"/>
    <p:sldId id="463" r:id="rId34"/>
    <p:sldId id="474" r:id="rId35"/>
    <p:sldId id="464" r:id="rId36"/>
    <p:sldId id="465" r:id="rId37"/>
    <p:sldId id="473" r:id="rId38"/>
    <p:sldId id="466" r:id="rId39"/>
    <p:sldId id="467" r:id="rId40"/>
    <p:sldId id="468" r:id="rId41"/>
    <p:sldId id="475" r:id="rId42"/>
    <p:sldId id="469" r:id="rId43"/>
    <p:sldId id="470" r:id="rId44"/>
    <p:sldId id="471" r:id="rId45"/>
    <p:sldId id="349" r:id="rId46"/>
    <p:sldId id="401" r:id="rId47"/>
    <p:sldId id="306" r:id="rId48"/>
    <p:sldId id="616" r:id="rId49"/>
    <p:sldId id="493" r:id="rId50"/>
    <p:sldId id="4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86C247E-DD2A-4015-9929-CAB369BB8B36}">
          <p14:sldIdLst>
            <p14:sldId id="503"/>
            <p14:sldId id="276"/>
            <p14:sldId id="492"/>
          </p14:sldIdLst>
        </p14:section>
        <p14:section name="Flexbox" id="{DBEE7932-88C7-4A1D-B8A3-B00D4555448B}">
          <p14:sldIdLst>
            <p14:sldId id="387"/>
            <p14:sldId id="388"/>
            <p14:sldId id="389"/>
            <p14:sldId id="442"/>
          </p14:sldIdLst>
        </p14:section>
        <p14:section name="Properties for the Parent" id="{D3B8784C-72FE-4499-ADE6-736EFB7425A5}">
          <p14:sldIdLst>
            <p14:sldId id="305"/>
            <p14:sldId id="508"/>
            <p14:sldId id="343"/>
            <p14:sldId id="443"/>
            <p14:sldId id="472"/>
            <p14:sldId id="444"/>
            <p14:sldId id="445"/>
            <p14:sldId id="446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76"/>
            <p14:sldId id="460"/>
            <p14:sldId id="477"/>
            <p14:sldId id="461"/>
          </p14:sldIdLst>
        </p14:section>
        <p14:section name="Properties for the Children" id="{E3EC4501-0036-4EBF-8FFE-81355D130A41}">
          <p14:sldIdLst>
            <p14:sldId id="462"/>
            <p14:sldId id="463"/>
            <p14:sldId id="474"/>
            <p14:sldId id="464"/>
            <p14:sldId id="465"/>
            <p14:sldId id="473"/>
            <p14:sldId id="466"/>
            <p14:sldId id="467"/>
            <p14:sldId id="468"/>
            <p14:sldId id="475"/>
            <p14:sldId id="469"/>
            <p14:sldId id="470"/>
            <p14:sldId id="471"/>
          </p14:sldIdLst>
        </p14:section>
        <p14:section name="Summary" id="{021111E9-2552-4966-8F4F-CAAE7AFA84AA}">
          <p14:sldIdLst>
            <p14:sldId id="349"/>
            <p14:sldId id="401"/>
            <p14:sldId id="306"/>
            <p14:sldId id="6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97289964-B3A7-4EFD-AB0C-504E173212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514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AD3768D-7262-4A95-AF4A-FE34F48008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348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11166-1725-4D04-BF2C-3F2DA4D824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2365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AA848-873C-4236-AE59-9DEE91A209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9335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FD51F3-CE36-4476-A37D-5BC56EFCF0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87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AAD903E-2495-4A4C-86A6-F5F65F50FB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7661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B26F72-241F-4410-B564-321CDBF7D8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771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CE04608A-B251-4E00-8BE0-8F8541D99C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753030" y="6506998"/>
            <a:ext cx="367415" cy="296997"/>
          </a:xfrm>
        </p:spPr>
        <p:txBody>
          <a:bodyPr anchor="b"/>
          <a:lstStyle>
            <a:lvl1pPr>
              <a:defRPr sz="1000"/>
            </a:lvl1pPr>
          </a:lstStyle>
          <a:p>
            <a:pPr lvl="0"/>
            <a:fld id="{B432714A-24EA-4D86-9306-41BDCB226C3A}" type="slidenum">
              <a:t>‹#›</a:t>
            </a:fld>
            <a:endParaRPr lang="en-US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7FC7B7DF-CEC7-44B9-855D-F8995DBEC9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0405" y="1196126"/>
            <a:ext cx="11818098" cy="55287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Top">
            <a:extLst>
              <a:ext uri="{FF2B5EF4-FFF2-40B4-BE49-F238E27FC236}">
                <a16:creationId xmlns:a16="http://schemas.microsoft.com/office/drawing/2014/main" id="{923E55A0-7F0D-4EF6-80CF-60C4DB3AAF17}"/>
              </a:ext>
            </a:extLst>
          </p:cNvPr>
          <p:cNvSpPr/>
          <p:nvPr/>
        </p:nvSpPr>
        <p:spPr>
          <a:xfrm>
            <a:off x="0" y="0"/>
            <a:ext cx="12196797" cy="1095378"/>
          </a:xfrm>
          <a:prstGeom prst="rect">
            <a:avLst/>
          </a:prstGeom>
          <a:solidFill>
            <a:srgbClr val="44546A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3851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398" b="0" i="0" u="none" strike="noStrike" kern="1200" cap="none" spc="0" baseline="0">
              <a:solidFill>
                <a:srgbClr val="F7C86D"/>
              </a:solidFill>
              <a:uFillTx/>
              <a:latin typeface="Calibri"/>
              <a:ea typeface="맑은 고딕" pitchFamily="34"/>
            </a:endParaRPr>
          </a:p>
        </p:txBody>
      </p:sp>
      <p:pic>
        <p:nvPicPr>
          <p:cNvPr id="5" name="Logo Software University" descr="Software University logo">
            <a:extLst>
              <a:ext uri="{FF2B5EF4-FFF2-40B4-BE49-F238E27FC236}">
                <a16:creationId xmlns:a16="http://schemas.microsoft.com/office/drawing/2014/main" id="{911D96A2-4819-4BB6-801E-4DC177FDC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955" y="253938"/>
            <a:ext cx="1915704" cy="5592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64EAD7CA-7828-4CC4-898D-552A414251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05" y="100748"/>
            <a:ext cx="9715591" cy="882652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pPr lvl="0"/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3833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0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74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69.png"/><Relationship Id="rId17" Type="http://schemas.openxmlformats.org/officeDocument/2006/relationships/image" Target="../media/image72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6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71.png"/><Relationship Id="rId23" Type="http://schemas.openxmlformats.org/officeDocument/2006/relationships/image" Target="../media/image75.png"/><Relationship Id="rId10" Type="http://schemas.openxmlformats.org/officeDocument/2006/relationships/image" Target="../media/image68.jpg"/><Relationship Id="rId19" Type="http://schemas.openxmlformats.org/officeDocument/2006/relationships/image" Target="../media/image73.png"/><Relationship Id="rId4" Type="http://schemas.openxmlformats.org/officeDocument/2006/relationships/image" Target="../media/image65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78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77.png"/><Relationship Id="rId4" Type="http://schemas.openxmlformats.org/officeDocument/2006/relationships/hyperlink" Target="https://virtualracingschool.com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 Flexbox Layout Module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</p:txBody>
      </p:sp>
      <p:pic>
        <p:nvPicPr>
          <p:cNvPr id="8" name="Picture 2" descr="Резултат с изображение за „flexbox“">
            <a:extLst>
              <a:ext uri="{FF2B5EF4-FFF2-40B4-BE49-F238E27FC236}">
                <a16:creationId xmlns:a16="http://schemas.microsoft.com/office/drawing/2014/main" id="{FAE183C2-57A5-4CFA-ACFB-3BECBBC1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17" y="2574000"/>
            <a:ext cx="3843000" cy="216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08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1000" y="130415"/>
            <a:ext cx="9715594" cy="882654"/>
          </a:xfrm>
        </p:spPr>
        <p:txBody>
          <a:bodyPr/>
          <a:lstStyle/>
          <a:p>
            <a:r>
              <a:rPr lang="en-US"/>
              <a:t>Display – Flex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471000" y="1629000"/>
            <a:ext cx="436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flex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3294000"/>
            <a:ext cx="6210000" cy="2905173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1CC780B-7037-4B8C-B4F9-37B9D1EC2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242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– Inline-flex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The element shares properties of both an </a:t>
            </a:r>
            <a:r>
              <a:rPr lang="en-US" sz="3600" b="1" dirty="0">
                <a:solidFill>
                  <a:schemeClr val="bg1"/>
                </a:solidFill>
              </a:rPr>
              <a:t>inline</a:t>
            </a:r>
            <a:r>
              <a:rPr lang="en-US" sz="3600" dirty="0"/>
              <a:t> and a </a:t>
            </a:r>
            <a:r>
              <a:rPr lang="en-US" sz="3600" b="1" dirty="0">
                <a:solidFill>
                  <a:schemeClr val="bg1"/>
                </a:solidFill>
              </a:rPr>
              <a:t>flexbox</a:t>
            </a:r>
            <a:r>
              <a:rPr lang="en-US" sz="3600" dirty="0"/>
              <a:t> element: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inline</a:t>
            </a:r>
            <a:r>
              <a:rPr lang="en-US" sz="3600" dirty="0"/>
              <a:t> because the element behaves like simple text, and inserts itself in a block of text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flexbox</a:t>
            </a:r>
            <a:r>
              <a:rPr lang="en-US" sz="3600" dirty="0"/>
              <a:t> because its child element will be turned into flexbox items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DB0BD7-F89E-4EE8-8C60-742318FB5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391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– Inline-flex Example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516000" y="1539000"/>
            <a:ext cx="522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inline-flex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3em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120px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00" y="3294000"/>
            <a:ext cx="6511998" cy="2880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51ADBD4-B769-4EDC-8DED-C9F479C52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74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67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flexbox items are ordered within a flexbox container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flexbox  items are ordered the </a:t>
            </a:r>
            <a:r>
              <a:rPr lang="en-US" b="1" dirty="0">
                <a:solidFill>
                  <a:schemeClr val="bg1"/>
                </a:solidFill>
              </a:rPr>
              <a:t>same way </a:t>
            </a:r>
            <a:r>
              <a:rPr lang="en-US" dirty="0"/>
              <a:t>as the text direction, along the main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00" y="4374000"/>
            <a:ext cx="6968382" cy="175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BB31EC2A-0A21-4CB9-8FC1-2AF7BFFE25C6}"/>
              </a:ext>
            </a:extLst>
          </p:cNvPr>
          <p:cNvSpPr txBox="1"/>
          <p:nvPr/>
        </p:nvSpPr>
        <p:spPr>
          <a:xfrm>
            <a:off x="1146000" y="2415279"/>
            <a:ext cx="69683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8430CAD-7433-45DC-B724-675F538F1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57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9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ordered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opposite</a:t>
            </a:r>
            <a:r>
              <a:rPr lang="en-US" dirty="0"/>
              <a:t> way as the 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direction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/>
              <a:t>along the main axis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are ordered</a:t>
            </a:r>
            <a:r>
              <a:rPr lang="bg-BG" dirty="0"/>
              <a:t> </a:t>
            </a: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 way as the 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direction</a:t>
            </a:r>
            <a:r>
              <a:rPr lang="en-US" dirty="0"/>
              <a:t>, along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56" y="1809000"/>
            <a:ext cx="3857625" cy="113609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31" y="3847100"/>
            <a:ext cx="3867150" cy="2160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BA6F22B1-4BAC-45FE-8CEF-C944CEBCE388}"/>
              </a:ext>
            </a:extLst>
          </p:cNvPr>
          <p:cNvSpPr txBox="1"/>
          <p:nvPr/>
        </p:nvSpPr>
        <p:spPr>
          <a:xfrm>
            <a:off x="741000" y="3005198"/>
            <a:ext cx="607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row-reverse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3B4D3A05-3570-42FE-91E7-9BA9C39D5BFE}"/>
              </a:ext>
            </a:extLst>
          </p:cNvPr>
          <p:cNvSpPr txBox="1"/>
          <p:nvPr/>
        </p:nvSpPr>
        <p:spPr>
          <a:xfrm>
            <a:off x="741000" y="5401712"/>
            <a:ext cx="607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column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7795648-9470-430B-BE01-BA016FED6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9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917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ordered the </a:t>
            </a:r>
            <a:r>
              <a:rPr lang="en-US" b="1" dirty="0">
                <a:solidFill>
                  <a:schemeClr val="accent1"/>
                </a:solidFill>
              </a:rPr>
              <a:t>opposite</a:t>
            </a:r>
            <a:r>
              <a:rPr lang="en-US" dirty="0"/>
              <a:t> way as the </a:t>
            </a:r>
            <a:r>
              <a:rPr lang="en-US" b="1" dirty="0">
                <a:solidFill>
                  <a:schemeClr val="accent1"/>
                </a:solidFill>
              </a:rPr>
              <a:t>text</a:t>
            </a:r>
            <a:r>
              <a:rPr lang="bg-BG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direction</a:t>
            </a:r>
            <a:r>
              <a:rPr lang="en-US" dirty="0"/>
              <a:t>, along the </a:t>
            </a:r>
            <a:r>
              <a:rPr lang="en-US" b="1" dirty="0">
                <a:solidFill>
                  <a:schemeClr val="accent1"/>
                </a:solidFill>
              </a:rPr>
              <a:t>cross axis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18" y="3248162"/>
            <a:ext cx="5708481" cy="336041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42988899-FAC2-4620-A0A9-BF03E5693E02}"/>
              </a:ext>
            </a:extLst>
          </p:cNvPr>
          <p:cNvSpPr txBox="1"/>
          <p:nvPr/>
        </p:nvSpPr>
        <p:spPr>
          <a:xfrm>
            <a:off x="696000" y="2526559"/>
            <a:ext cx="571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column-reverse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82A8D4-EF0A-4E66-BF33-E9068B576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139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Wrap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2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if flexbox items appear on a </a:t>
            </a:r>
            <a:r>
              <a:rPr lang="en-US" b="1" dirty="0">
                <a:solidFill>
                  <a:schemeClr val="accent1"/>
                </a:solidFill>
              </a:rPr>
              <a:t>single line</a:t>
            </a:r>
            <a:r>
              <a:rPr lang="en-US" dirty="0"/>
              <a:t> or on </a:t>
            </a:r>
            <a:r>
              <a:rPr lang="en-US" b="1" dirty="0">
                <a:solidFill>
                  <a:schemeClr val="accent1"/>
                </a:solidFill>
              </a:rPr>
              <a:t>multiple lines</a:t>
            </a:r>
            <a:r>
              <a:rPr lang="en-US" dirty="0"/>
              <a:t> within a flexbox container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will remain on a </a:t>
            </a:r>
            <a:r>
              <a:rPr lang="en-US" b="1" dirty="0">
                <a:solidFill>
                  <a:schemeClr val="accent1"/>
                </a:solidFill>
              </a:rPr>
              <a:t>single line</a:t>
            </a:r>
            <a:r>
              <a:rPr lang="en-US" dirty="0"/>
              <a:t>, no matter what, and will eventually overflow if needed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474779"/>
            <a:ext cx="6349226" cy="183422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E3381FF-4EED-4D20-94DF-7ED4F5546B35}"/>
              </a:ext>
            </a:extLst>
          </p:cNvPr>
          <p:cNvSpPr txBox="1"/>
          <p:nvPr/>
        </p:nvSpPr>
        <p:spPr>
          <a:xfrm>
            <a:off x="711317" y="2439000"/>
            <a:ext cx="633391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nowrap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5EF8FF7-A228-462D-966C-A1C3375F9A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97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Wrap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191711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will be distributed</a:t>
            </a:r>
            <a:r>
              <a:rPr lang="bg-BG" dirty="0"/>
              <a:t> </a:t>
            </a:r>
          </a:p>
          <a:p>
            <a:pPr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among </a:t>
            </a:r>
            <a:r>
              <a:rPr lang="en-US" b="1" dirty="0">
                <a:solidFill>
                  <a:schemeClr val="accent1"/>
                </a:solidFill>
              </a:rPr>
              <a:t>multiple lines</a:t>
            </a:r>
            <a:r>
              <a:rPr lang="en-US" dirty="0"/>
              <a:t> if needed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will be distributed</a:t>
            </a:r>
            <a:r>
              <a:rPr lang="bg-BG" dirty="0"/>
              <a:t> </a:t>
            </a:r>
            <a:r>
              <a:rPr lang="en-US" dirty="0"/>
              <a:t>among </a:t>
            </a:r>
            <a:r>
              <a:rPr lang="en-US" b="1" dirty="0">
                <a:solidFill>
                  <a:schemeClr val="bg1"/>
                </a:solidFill>
              </a:rPr>
              <a:t>multiple lines</a:t>
            </a:r>
            <a:r>
              <a:rPr lang="en-US" dirty="0"/>
              <a:t> if needed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Any additional line will appear </a:t>
            </a:r>
            <a:endParaRPr lang="bg-BG" dirty="0"/>
          </a:p>
          <a:p>
            <a:pPr lvl="1">
              <a:buClr>
                <a:schemeClr val="tx1"/>
              </a:buClr>
              <a:buNone/>
            </a:pPr>
            <a:r>
              <a:rPr lang="bg-BG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 the previous one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483" y="1517650"/>
            <a:ext cx="4299421" cy="1564393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2"/>
          <a:stretch/>
        </p:blipFill>
        <p:spPr>
          <a:xfrm>
            <a:off x="7305773" y="4673600"/>
            <a:ext cx="4524277" cy="17335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0C45CCF8-F75C-4BC6-B6CF-A5C1B2B8D4EC}"/>
              </a:ext>
            </a:extLst>
          </p:cNvPr>
          <p:cNvSpPr txBox="1"/>
          <p:nvPr/>
        </p:nvSpPr>
        <p:spPr>
          <a:xfrm>
            <a:off x="707090" y="2530409"/>
            <a:ext cx="633391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EFEC31F9-B001-4584-93DA-5CC97E9399A3}"/>
              </a:ext>
            </a:extLst>
          </p:cNvPr>
          <p:cNvSpPr txBox="1"/>
          <p:nvPr/>
        </p:nvSpPr>
        <p:spPr>
          <a:xfrm>
            <a:off x="707090" y="5819709"/>
            <a:ext cx="633391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wrap-reverse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2AC734E-2C06-4D9E-A898-8A626BD0ED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899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flex-flow</a:t>
            </a:r>
            <a:r>
              <a:rPr lang="en-US" dirty="0"/>
              <a:t> is a shorthand for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flex-direction</a:t>
            </a:r>
            <a:r>
              <a:rPr lang="en-US" dirty="0"/>
              <a:t> and </a:t>
            </a:r>
            <a:br>
              <a:rPr lang="en-US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flex-wrap</a:t>
            </a:r>
            <a:r>
              <a:rPr lang="en-US" dirty="0"/>
              <a:t> properties</a:t>
            </a:r>
          </a:p>
          <a:p>
            <a:pPr>
              <a:buClr>
                <a:schemeClr val="tx1"/>
              </a:buClr>
            </a:pPr>
            <a:r>
              <a:rPr lang="en-US" dirty="0"/>
              <a:t> The default value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nowrap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786000" y="3249000"/>
            <a:ext cx="756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flex-flow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&lt;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&gt; || &lt;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flex-flow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2704B6-FC1E-492B-9EF9-AAE6AD3EFA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43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</a:t>
            </a:r>
            <a:r>
              <a:rPr lang="en-US" b="1" dirty="0">
                <a:solidFill>
                  <a:schemeClr val="bg1"/>
                </a:solidFill>
              </a:rPr>
              <a:t>flexbox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grid</a:t>
            </a:r>
            <a:r>
              <a:rPr lang="en-US" dirty="0"/>
              <a:t> items are aligned according to the 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 axis, within a flexbox container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flexbox items are pushed towards the 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 of the container's main axis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304239"/>
            <a:ext cx="5994707" cy="14015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11B146D2-8DF0-4E72-84D2-D1408BF01BF9}"/>
              </a:ext>
            </a:extLst>
          </p:cNvPr>
          <p:cNvSpPr txBox="1"/>
          <p:nvPr/>
        </p:nvSpPr>
        <p:spPr>
          <a:xfrm>
            <a:off x="696000" y="2455703"/>
            <a:ext cx="59947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4E19041-5876-4C87-82F8-8A252EDC81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480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Flexbox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Flexbox Properties for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Flexbox Properties for the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D7631A-0C2F-4050-B4A8-E93BB4F8D2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07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pushed towards the 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 of the container's main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are </a:t>
            </a:r>
            <a:r>
              <a:rPr lang="en-US" b="1" dirty="0">
                <a:solidFill>
                  <a:schemeClr val="bg1"/>
                </a:solidFill>
              </a:rPr>
              <a:t>centered</a:t>
            </a:r>
            <a:r>
              <a:rPr lang="en-US" dirty="0"/>
              <a:t> along the container's main axis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50" y="2502758"/>
            <a:ext cx="5061276" cy="100976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32" y="5560052"/>
            <a:ext cx="4513257" cy="87819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5523A17D-E574-4C8F-BADD-367CB750FFC9}"/>
              </a:ext>
            </a:extLst>
          </p:cNvPr>
          <p:cNvSpPr txBox="1"/>
          <p:nvPr/>
        </p:nvSpPr>
        <p:spPr>
          <a:xfrm>
            <a:off x="711027" y="2713919"/>
            <a:ext cx="520497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flex-end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080352A5-4B4A-4F79-A82E-806AD265DA9C}"/>
              </a:ext>
            </a:extLst>
          </p:cNvPr>
          <p:cNvSpPr txBox="1"/>
          <p:nvPr/>
        </p:nvSpPr>
        <p:spPr>
          <a:xfrm>
            <a:off x="711026" y="4662830"/>
            <a:ext cx="520497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A393D25E-472F-496D-8B1E-A5446C7C11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33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remaining space is distributed 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 the flexbox items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remaining space is distributed </a:t>
            </a:r>
            <a:r>
              <a:rPr lang="en-US" b="1" dirty="0">
                <a:solidFill>
                  <a:schemeClr val="bg1"/>
                </a:solidFill>
              </a:rPr>
              <a:t>around</a:t>
            </a:r>
            <a:r>
              <a:rPr lang="en-US" dirty="0"/>
              <a:t> the flexbox items: this adds space 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 the first item and 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 the last 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00" y="2073664"/>
            <a:ext cx="5038304" cy="9679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89" y="5577073"/>
            <a:ext cx="3876675" cy="762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58013F07-659C-4788-929D-21370F10D40C}"/>
              </a:ext>
            </a:extLst>
          </p:cNvPr>
          <p:cNvSpPr txBox="1"/>
          <p:nvPr/>
        </p:nvSpPr>
        <p:spPr>
          <a:xfrm>
            <a:off x="741001" y="2263919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space-between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2FD8FBE-5E61-4714-B6C0-D8B21C45E628}"/>
              </a:ext>
            </a:extLst>
          </p:cNvPr>
          <p:cNvSpPr txBox="1"/>
          <p:nvPr/>
        </p:nvSpPr>
        <p:spPr>
          <a:xfrm>
            <a:off x="741001" y="4746050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space-around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09BB691-5FBF-4BC3-82E1-FB9B342039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flexbox items are aligned according to the </a:t>
            </a:r>
            <a:r>
              <a:rPr lang="en-US" b="1" dirty="0">
                <a:solidFill>
                  <a:schemeClr val="bg1"/>
                </a:solidFill>
              </a:rPr>
              <a:t>cross</a:t>
            </a:r>
            <a:r>
              <a:rPr lang="en-US" dirty="0"/>
              <a:t> axis, within a line of a flexbox container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flexbox items are aligned at the 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99" y="3798333"/>
            <a:ext cx="4535363" cy="259803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C47B027B-A97B-4241-97DE-77D5508B2CFC}"/>
              </a:ext>
            </a:extLst>
          </p:cNvPr>
          <p:cNvSpPr txBox="1"/>
          <p:nvPr/>
        </p:nvSpPr>
        <p:spPr>
          <a:xfrm>
            <a:off x="682699" y="2394000"/>
            <a:ext cx="453536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9FD2863-271F-48AF-A56D-0CFD8CF6F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400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aligned at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The flexbox items are aligned at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center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00" y="1349049"/>
            <a:ext cx="385762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00" y="3834000"/>
            <a:ext cx="3867150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4644447A-AC50-4AA0-A576-D3B9D89CD444}"/>
              </a:ext>
            </a:extLst>
          </p:cNvPr>
          <p:cNvSpPr txBox="1"/>
          <p:nvPr/>
        </p:nvSpPr>
        <p:spPr>
          <a:xfrm>
            <a:off x="713201" y="2400978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flex-end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F9D8F304-FC46-4FB1-B7D0-69621AC62B42}"/>
              </a:ext>
            </a:extLst>
          </p:cNvPr>
          <p:cNvSpPr txBox="1"/>
          <p:nvPr/>
        </p:nvSpPr>
        <p:spPr>
          <a:xfrm>
            <a:off x="703075" y="4309894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5889B71-4B8A-4DF8-97D9-B29FDB06C8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248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8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aligned at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baseline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The flexbox items will stretch across</a:t>
            </a:r>
            <a:r>
              <a:rPr lang="bg-BG" dirty="0"/>
              <a:t> </a:t>
            </a:r>
            <a:r>
              <a:rPr lang="en-US" dirty="0"/>
              <a:t>the whole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0" y="1359000"/>
            <a:ext cx="387667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31" y="3954846"/>
            <a:ext cx="385762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4A6D705-94CB-41A5-AA23-78F3C54D01A3}"/>
              </a:ext>
            </a:extLst>
          </p:cNvPr>
          <p:cNvSpPr txBox="1"/>
          <p:nvPr/>
        </p:nvSpPr>
        <p:spPr>
          <a:xfrm>
            <a:off x="651000" y="2410649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baseline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401F10D9-F935-443D-ABA6-123439184BB5}"/>
              </a:ext>
            </a:extLst>
          </p:cNvPr>
          <p:cNvSpPr txBox="1"/>
          <p:nvPr/>
        </p:nvSpPr>
        <p:spPr>
          <a:xfrm>
            <a:off x="650117" y="4374000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43483F8-8708-41DE-B833-5800B15BC3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686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each line is </a:t>
            </a:r>
            <a:r>
              <a:rPr lang="en-US" b="1" dirty="0">
                <a:solidFill>
                  <a:schemeClr val="bg1"/>
                </a:solidFill>
              </a:rPr>
              <a:t>aligned</a:t>
            </a:r>
            <a:r>
              <a:rPr lang="en-US" dirty="0"/>
              <a:t> within a flexbox container</a:t>
            </a:r>
          </a:p>
          <a:p>
            <a:pPr>
              <a:buClr>
                <a:schemeClr val="tx1"/>
              </a:buClr>
            </a:pPr>
            <a:r>
              <a:rPr lang="en-US" dirty="0"/>
              <a:t>It only applies if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flex-wrap: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wrap</a:t>
            </a:r>
            <a:r>
              <a:rPr lang="en-US" sz="3200" dirty="0"/>
              <a:t> </a:t>
            </a:r>
            <a:r>
              <a:rPr lang="en-US" dirty="0"/>
              <a:t>is present, and if there are multiple lines of flexbox items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Each line will stretch to </a:t>
            </a:r>
            <a:r>
              <a:rPr lang="en-US" b="1" dirty="0">
                <a:solidFill>
                  <a:schemeClr val="bg1"/>
                </a:solidFill>
              </a:rPr>
              <a:t>fill</a:t>
            </a:r>
            <a:r>
              <a:rPr lang="en-US" dirty="0"/>
              <a:t> the remaining space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CB6969DF-6E49-4C48-9568-DC0DDC42A400}"/>
              </a:ext>
            </a:extLst>
          </p:cNvPr>
          <p:cNvSpPr txBox="1"/>
          <p:nvPr/>
        </p:nvSpPr>
        <p:spPr>
          <a:xfrm>
            <a:off x="1101000" y="3135279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0991C8F-9AFF-446B-A5EC-A68289816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536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Content: Stretch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first line is </a:t>
            </a:r>
            <a:r>
              <a:rPr lang="en-US" b="1" dirty="0">
                <a:solidFill>
                  <a:schemeClr val="bg1"/>
                </a:solidFill>
              </a:rPr>
              <a:t>100px</a:t>
            </a:r>
            <a:r>
              <a:rPr lang="en-US" dirty="0">
                <a:solidFill>
                  <a:schemeClr val="tx2"/>
                </a:solidFill>
              </a:rPr>
              <a:t> high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second line is </a:t>
            </a:r>
            <a:r>
              <a:rPr lang="en-US" b="1" dirty="0">
                <a:solidFill>
                  <a:schemeClr val="bg1"/>
                </a:solidFill>
              </a:rPr>
              <a:t>50px</a:t>
            </a:r>
            <a:r>
              <a:rPr lang="en-US" dirty="0">
                <a:solidFill>
                  <a:schemeClr val="tx2"/>
                </a:solidFill>
              </a:rPr>
              <a:t> high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remaining space is </a:t>
            </a:r>
            <a:r>
              <a:rPr lang="en-US" b="1" dirty="0">
                <a:solidFill>
                  <a:schemeClr val="bg1"/>
                </a:solidFill>
              </a:rPr>
              <a:t>150px</a:t>
            </a:r>
            <a:r>
              <a:rPr lang="en-US" dirty="0">
                <a:solidFill>
                  <a:schemeClr val="tx2"/>
                </a:solidFill>
              </a:rPr>
              <a:t> and it is distributed equally amongst the two lines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798" y="3326825"/>
            <a:ext cx="3857625" cy="32004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Rounded Rectangular Callout 6"/>
          <p:cNvSpPr/>
          <p:nvPr/>
        </p:nvSpPr>
        <p:spPr bwMode="auto">
          <a:xfrm>
            <a:off x="9213952" y="3568572"/>
            <a:ext cx="2677343" cy="1025559"/>
          </a:xfrm>
          <a:prstGeom prst="wedgeRoundRectCallout">
            <a:avLst>
              <a:gd name="adj1" fmla="val -64942"/>
              <a:gd name="adj2" fmla="val 23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first line is 175px high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213952" y="5150494"/>
            <a:ext cx="2677343" cy="1018035"/>
          </a:xfrm>
          <a:prstGeom prst="wedgeRoundRectCallout">
            <a:avLst>
              <a:gd name="adj1" fmla="val -62827"/>
              <a:gd name="adj2" fmla="val 180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second line is 125px high</a:t>
            </a:r>
          </a:p>
        </p:txBody>
      </p:sp>
      <p:sp>
        <p:nvSpPr>
          <p:cNvPr id="12" name="Rounded Rectangular Callout 6">
            <a:extLst>
              <a:ext uri="{FF2B5EF4-FFF2-40B4-BE49-F238E27FC236}">
                <a16:creationId xmlns:a16="http://schemas.microsoft.com/office/drawing/2014/main" id="{A7DD1BAF-8C47-4F85-A721-8C1418F65268}"/>
              </a:ext>
            </a:extLst>
          </p:cNvPr>
          <p:cNvSpPr/>
          <p:nvPr/>
        </p:nvSpPr>
        <p:spPr bwMode="auto">
          <a:xfrm>
            <a:off x="630756" y="4081351"/>
            <a:ext cx="4053347" cy="1721173"/>
          </a:xfrm>
          <a:prstGeom prst="wedgeRoundRectCallout">
            <a:avLst>
              <a:gd name="adj1" fmla="val 53654"/>
              <a:gd name="adj2" fmla="val -212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container is 300px high</a:t>
            </a:r>
          </a:p>
          <a:p>
            <a:pPr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All boxes are 50px high</a:t>
            </a:r>
          </a:p>
          <a:p>
            <a:pPr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second box is 100px high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3600B75-F378-44C8-BE26-699DB8C11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236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>
              <a:buClr>
                <a:schemeClr val="tx1"/>
              </a:buClr>
            </a:pPr>
            <a:r>
              <a:rPr lang="en-US" dirty="0"/>
              <a:t>They will all move towards the </a:t>
            </a:r>
            <a:r>
              <a:rPr lang="en-US" b="1" dirty="0">
                <a:solidFill>
                  <a:schemeClr val="accent1"/>
                </a:solidFill>
              </a:rPr>
              <a:t>start</a:t>
            </a:r>
            <a:r>
              <a:rPr lang="en-US" dirty="0"/>
              <a:t> of the flexbox container's cross axis</a:t>
            </a: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277" y="2709000"/>
            <a:ext cx="4455000" cy="367206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5F8C758B-CFFE-4ED8-807F-5158764C334D}"/>
              </a:ext>
            </a:extLst>
          </p:cNvPr>
          <p:cNvSpPr txBox="1"/>
          <p:nvPr/>
        </p:nvSpPr>
        <p:spPr>
          <a:xfrm>
            <a:off x="741000" y="3349891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C828D2F-1B40-4C0B-823E-FE7045B1D8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507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>
              <a:buClr>
                <a:schemeClr val="tx1"/>
              </a:buClr>
            </a:pPr>
            <a:r>
              <a:rPr lang="en-US" dirty="0"/>
              <a:t>They will all move towards the </a:t>
            </a:r>
            <a:r>
              <a:rPr lang="en-US" b="1" dirty="0">
                <a:solidFill>
                  <a:schemeClr val="accent1"/>
                </a:solidFill>
              </a:rPr>
              <a:t>end</a:t>
            </a:r>
            <a:r>
              <a:rPr lang="bg-BG" b="1" dirty="0">
                <a:solidFill>
                  <a:schemeClr val="accent1"/>
                </a:solidFill>
              </a:rPr>
              <a:t> </a:t>
            </a:r>
            <a:r>
              <a:rPr lang="en-US" dirty="0"/>
              <a:t>of the flexbox container's 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60" y="2709000"/>
            <a:ext cx="4275000" cy="361914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F0CA2792-9E3A-4AF2-A24D-2A2BB13138D0}"/>
              </a:ext>
            </a:extLst>
          </p:cNvPr>
          <p:cNvSpPr txBox="1"/>
          <p:nvPr/>
        </p:nvSpPr>
        <p:spPr>
          <a:xfrm>
            <a:off x="786000" y="3246143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flex-end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F41946B-4EF2-4177-AB2A-A0F25FAF47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754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>
              <a:buClr>
                <a:schemeClr val="tx1"/>
              </a:buClr>
            </a:pPr>
            <a:r>
              <a:rPr lang="en-US" dirty="0"/>
              <a:t>They will all move towards the </a:t>
            </a:r>
            <a:r>
              <a:rPr lang="en-US" b="1" dirty="0">
                <a:solidFill>
                  <a:schemeClr val="accent1"/>
                </a:solidFill>
              </a:rPr>
              <a:t>center</a:t>
            </a:r>
            <a:r>
              <a:rPr lang="en-US" dirty="0"/>
              <a:t> of the</a:t>
            </a:r>
            <a:r>
              <a:rPr lang="bg-BG" dirty="0"/>
              <a:t> </a:t>
            </a:r>
            <a:r>
              <a:rPr lang="en-US" dirty="0"/>
              <a:t>flexbox container's cross axis</a:t>
            </a: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2" y="2754883"/>
            <a:ext cx="4534402" cy="371910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ECE7D01F-3379-4B96-91F7-63519D851F36}"/>
              </a:ext>
            </a:extLst>
          </p:cNvPr>
          <p:cNvSpPr txBox="1"/>
          <p:nvPr/>
        </p:nvSpPr>
        <p:spPr>
          <a:xfrm>
            <a:off x="741000" y="3294000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3FA1E7-ED36-4857-A047-BEDBC5D6B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405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8859D8E-3900-4118-AE91-A9EEA46C7E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721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remaining</a:t>
            </a:r>
            <a:r>
              <a:rPr lang="en-US" dirty="0"/>
              <a:t> space will appear </a:t>
            </a:r>
            <a:r>
              <a:rPr lang="en-US" b="1" dirty="0">
                <a:solidFill>
                  <a:schemeClr val="accent1"/>
                </a:solidFill>
              </a:rPr>
              <a:t>between</a:t>
            </a:r>
            <a:r>
              <a:rPr lang="en-US" dirty="0"/>
              <a:t> the lines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201" y="2709000"/>
            <a:ext cx="4936083" cy="387179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828DD145-B041-4DDA-8A0B-E6BBACA2C7C5}"/>
              </a:ext>
            </a:extLst>
          </p:cNvPr>
          <p:cNvSpPr txBox="1"/>
          <p:nvPr/>
        </p:nvSpPr>
        <p:spPr>
          <a:xfrm>
            <a:off x="651000" y="2709000"/>
            <a:ext cx="559782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space-between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EBECD2-0CE6-4C96-9918-602BC4CC4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38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accent1"/>
                </a:solidFill>
              </a:rPr>
              <a:t>needs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remaining</a:t>
            </a:r>
            <a:r>
              <a:rPr lang="en-US" dirty="0"/>
              <a:t> space will be distributed equally </a:t>
            </a:r>
            <a:r>
              <a:rPr lang="en-US" b="1" dirty="0">
                <a:solidFill>
                  <a:schemeClr val="accent1"/>
                </a:solidFill>
              </a:rPr>
              <a:t>around</a:t>
            </a:r>
            <a:r>
              <a:rPr lang="en-US" dirty="0"/>
              <a:t> the lines: before the first line, between the two, and after the last one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575" y="3204000"/>
            <a:ext cx="3876675" cy="31623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DBD8F880-6CDD-4C48-B722-D0340C3FC058}"/>
              </a:ext>
            </a:extLst>
          </p:cNvPr>
          <p:cNvSpPr txBox="1"/>
          <p:nvPr/>
        </p:nvSpPr>
        <p:spPr>
          <a:xfrm>
            <a:off x="723502" y="3744000"/>
            <a:ext cx="559782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space-around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AA72281-A89F-4066-9D84-4A352BA61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7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F54247-613D-4FA2-B808-EA355D05162B}"/>
              </a:ext>
            </a:extLst>
          </p:cNvPr>
          <p:cNvSpPr/>
          <p:nvPr/>
        </p:nvSpPr>
        <p:spPr bwMode="auto">
          <a:xfrm>
            <a:off x="4498578" y="819000"/>
            <a:ext cx="3172422" cy="360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69" y="1539000"/>
            <a:ext cx="5242261" cy="2293489"/>
          </a:xfrm>
          <a:prstGeom prst="roundRect">
            <a:avLst>
              <a:gd name="adj" fmla="val 3093"/>
            </a:avLst>
          </a:prstGeom>
          <a:ln>
            <a:solidFill>
              <a:schemeClr val="tx1"/>
            </a:solidFill>
          </a:ln>
          <a:effectLst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C3A1AD-5143-4AF1-B7A7-9E7FCD63617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Expands items to Fill Available Free Space or Shrinks Them to Prevent Overflow</a:t>
            </a:r>
          </a:p>
        </p:txBody>
      </p:sp>
    </p:spTree>
    <p:extLst>
      <p:ext uri="{BB962C8B-B14F-4D97-AF65-F5344CB8AC3E}">
        <p14:creationId xmlns:p14="http://schemas.microsoft.com/office/powerpoint/2010/main" val="99040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Order - defines the order of a flexbox item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order of the flexbox items is the one </a:t>
            </a:r>
            <a:r>
              <a:rPr lang="en-US"/>
              <a:t>defined </a:t>
            </a:r>
            <a:br>
              <a:rPr lang="en-US"/>
            </a:br>
            <a:r>
              <a:rPr lang="en-US"/>
              <a:t>in </a:t>
            </a:r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HTML code</a:t>
            </a:r>
            <a:endParaRPr lang="bg-BG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1" y="3834000"/>
            <a:ext cx="5757000" cy="1710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527733E-CC98-49C3-B8F8-35D5AC82EC62}"/>
              </a:ext>
            </a:extLst>
          </p:cNvPr>
          <p:cNvSpPr txBox="1"/>
          <p:nvPr/>
        </p:nvSpPr>
        <p:spPr>
          <a:xfrm>
            <a:off x="1101000" y="1899000"/>
            <a:ext cx="575699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8AD9620-0960-4565-864B-4C39B1E785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096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order is </a:t>
            </a:r>
            <a:r>
              <a:rPr lang="en-US" b="1" dirty="0">
                <a:solidFill>
                  <a:schemeClr val="accent1"/>
                </a:solidFill>
              </a:rPr>
              <a:t>relative</a:t>
            </a:r>
            <a:r>
              <a:rPr lang="en-US" dirty="0"/>
              <a:t> to the flexbox item's </a:t>
            </a:r>
            <a:r>
              <a:rPr lang="en-US" b="1" dirty="0">
                <a:solidFill>
                  <a:schemeClr val="accent1"/>
                </a:solidFill>
              </a:rPr>
              <a:t>siblings</a:t>
            </a:r>
          </a:p>
          <a:p>
            <a:pPr>
              <a:buClr>
                <a:schemeClr val="tx1"/>
              </a:buClr>
            </a:pPr>
            <a:r>
              <a:rPr lang="en-US" dirty="0"/>
              <a:t>The final order is defined when all individual flexbox item order values</a:t>
            </a:r>
            <a:r>
              <a:rPr lang="bg-BG" dirty="0"/>
              <a:t> </a:t>
            </a:r>
            <a:r>
              <a:rPr lang="en-US" dirty="0"/>
              <a:t>are considered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4" y="4052230"/>
            <a:ext cx="5740165" cy="1620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566BA3BE-76F1-4EE5-B405-F9753695ABE9}"/>
              </a:ext>
            </a:extLst>
          </p:cNvPr>
          <p:cNvSpPr txBox="1"/>
          <p:nvPr/>
        </p:nvSpPr>
        <p:spPr>
          <a:xfrm>
            <a:off x="696000" y="3169388"/>
            <a:ext cx="575699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101EB1D-6823-4B03-928D-5F4374EC3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375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use </a:t>
            </a:r>
            <a:r>
              <a:rPr lang="en-US" b="1" dirty="0">
                <a:solidFill>
                  <a:schemeClr val="accent1"/>
                </a:solidFill>
              </a:rPr>
              <a:t>negative</a:t>
            </a:r>
            <a:r>
              <a:rPr lang="en-US" dirty="0"/>
              <a:t> values</a:t>
            </a: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You can set a </a:t>
            </a:r>
            <a:r>
              <a:rPr lang="en-US" b="1" dirty="0">
                <a:solidFill>
                  <a:schemeClr val="accent1"/>
                </a:solidFill>
              </a:rPr>
              <a:t>different</a:t>
            </a:r>
            <a:r>
              <a:rPr lang="en-US" dirty="0"/>
              <a:t> value for each flexbox item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612" y="1919293"/>
            <a:ext cx="3848100" cy="1143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88" y="5064233"/>
            <a:ext cx="3848100" cy="11334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50393C90-6877-48E6-B118-20A64136D3C6}"/>
              </a:ext>
            </a:extLst>
          </p:cNvPr>
          <p:cNvSpPr txBox="1"/>
          <p:nvPr/>
        </p:nvSpPr>
        <p:spPr>
          <a:xfrm>
            <a:off x="730288" y="2197073"/>
            <a:ext cx="575699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-1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49D45FE2-78CE-412E-A6AA-2F3E5E3835D5}"/>
              </a:ext>
            </a:extLst>
          </p:cNvPr>
          <p:cNvSpPr txBox="1"/>
          <p:nvPr/>
        </p:nvSpPr>
        <p:spPr>
          <a:xfrm>
            <a:off x="730288" y="4239000"/>
            <a:ext cx="575699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7F732C4-6593-49D7-9FF3-6B42A259C1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12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Grow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much a flexbox item should </a:t>
            </a:r>
            <a:r>
              <a:rPr lang="en-US" b="1" dirty="0">
                <a:solidFill>
                  <a:schemeClr val="accent1"/>
                </a:solidFill>
              </a:rPr>
              <a:t>grow</a:t>
            </a:r>
            <a:r>
              <a:rPr lang="en-US" dirty="0"/>
              <a:t> if there's space available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element will 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 grow if there's space available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 It will only use</a:t>
            </a:r>
            <a:r>
              <a:rPr lang="bg-BG" dirty="0"/>
              <a:t> </a:t>
            </a:r>
            <a:r>
              <a:rPr lang="en-US" dirty="0"/>
              <a:t>the space</a:t>
            </a:r>
            <a:r>
              <a:rPr lang="bg-BG" dirty="0"/>
              <a:t> </a:t>
            </a:r>
            <a:r>
              <a:rPr lang="en-US" dirty="0"/>
              <a:t>it needs</a:t>
            </a:r>
            <a:endParaRPr lang="bg-BG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1" y="4509000"/>
            <a:ext cx="5196055" cy="139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E606817-94AB-4AF8-8CB9-651E701397D7}"/>
              </a:ext>
            </a:extLst>
          </p:cNvPr>
          <p:cNvSpPr txBox="1"/>
          <p:nvPr/>
        </p:nvSpPr>
        <p:spPr>
          <a:xfrm>
            <a:off x="1101001" y="2400121"/>
            <a:ext cx="519605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flex-grow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8781915-8675-467D-BC6B-CE6AD471A1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08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Grow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element will </a:t>
            </a:r>
            <a:r>
              <a:rPr lang="en-US" b="1" dirty="0">
                <a:solidFill>
                  <a:schemeClr val="accent1"/>
                </a:solidFill>
              </a:rPr>
              <a:t>grow</a:t>
            </a:r>
            <a:r>
              <a:rPr lang="en-US" dirty="0"/>
              <a:t> by a factor of 1</a:t>
            </a:r>
          </a:p>
          <a:p>
            <a:pPr>
              <a:buClr>
                <a:schemeClr val="tx1"/>
              </a:buClr>
            </a:pPr>
            <a:r>
              <a:rPr lang="en-US" dirty="0"/>
              <a:t>It will fill up the remaining space if no other</a:t>
            </a:r>
            <a:r>
              <a:rPr lang="bg-BG" dirty="0"/>
              <a:t> </a:t>
            </a:r>
            <a:r>
              <a:rPr lang="en-US" dirty="0"/>
              <a:t>flexbox item has a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flex-grow</a:t>
            </a:r>
            <a:r>
              <a:rPr lang="en-US" dirty="0"/>
              <a:t> value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4263446"/>
            <a:ext cx="6209573" cy="164055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13F517C6-699C-49EE-8509-CE099D26B899}"/>
              </a:ext>
            </a:extLst>
          </p:cNvPr>
          <p:cNvSpPr txBox="1"/>
          <p:nvPr/>
        </p:nvSpPr>
        <p:spPr>
          <a:xfrm>
            <a:off x="741000" y="3221159"/>
            <a:ext cx="620957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flex-grow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36DFF67-8751-4AC0-8072-3E81DA7B24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204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Shrink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much a flexbox item should </a:t>
            </a:r>
            <a:r>
              <a:rPr lang="en-US" b="1" dirty="0">
                <a:solidFill>
                  <a:schemeClr val="accent1"/>
                </a:solidFill>
              </a:rPr>
              <a:t>shrink</a:t>
            </a:r>
            <a:r>
              <a:rPr lang="en-US" dirty="0"/>
              <a:t> if there's </a:t>
            </a:r>
            <a:r>
              <a:rPr lang="en-US" b="1" dirty="0">
                <a:solidFill>
                  <a:schemeClr val="accent1"/>
                </a:solidFill>
              </a:rPr>
              <a:t>NOT enough</a:t>
            </a:r>
            <a:r>
              <a:rPr lang="en-US" dirty="0"/>
              <a:t> space available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If there's </a:t>
            </a:r>
            <a:r>
              <a:rPr lang="en-US" b="1" dirty="0">
                <a:solidFill>
                  <a:schemeClr val="accent1"/>
                </a:solidFill>
              </a:rPr>
              <a:t>NOT enough</a:t>
            </a:r>
            <a:r>
              <a:rPr lang="en-US" dirty="0"/>
              <a:t> space available in the container's main axis, the element will </a:t>
            </a:r>
            <a:r>
              <a:rPr lang="en-US" b="1" dirty="0">
                <a:solidFill>
                  <a:schemeClr val="accent1"/>
                </a:solidFill>
              </a:rPr>
              <a:t>shrink</a:t>
            </a:r>
            <a:r>
              <a:rPr lang="en-US" dirty="0"/>
              <a:t> by a factor of </a:t>
            </a:r>
            <a:r>
              <a:rPr lang="en-US" b="1" dirty="0">
                <a:solidFill>
                  <a:schemeClr val="accent1"/>
                </a:solidFill>
              </a:rPr>
              <a:t>1</a:t>
            </a:r>
            <a:r>
              <a:rPr lang="en-US" dirty="0"/>
              <a:t>, and will wrap its content</a:t>
            </a:r>
            <a:endParaRPr lang="bg-BG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4803135"/>
            <a:ext cx="5578375" cy="171748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CAF55DD5-EEA0-4CBA-B770-AFAD18C9BBC5}"/>
              </a:ext>
            </a:extLst>
          </p:cNvPr>
          <p:cNvSpPr txBox="1"/>
          <p:nvPr/>
        </p:nvSpPr>
        <p:spPr>
          <a:xfrm>
            <a:off x="741000" y="2394000"/>
            <a:ext cx="557837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flex-shrink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BCAEE8B-2D6E-414D-8BAF-B25AB303E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496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Shrink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element will 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 shrink it will retain the width it needs, and 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 wrap its content</a:t>
            </a:r>
          </a:p>
          <a:p>
            <a:r>
              <a:rPr lang="en-US" dirty="0"/>
              <a:t>Its siblings will shrink to give space to the target element.</a:t>
            </a:r>
          </a:p>
          <a:p>
            <a:pPr lvl="1"/>
            <a:r>
              <a:rPr lang="en-US" dirty="0"/>
              <a:t>Because the target element will 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 wrap its content, there is a chance for the flexbox container's content to </a:t>
            </a:r>
            <a:r>
              <a:rPr lang="en-US" b="1" dirty="0">
                <a:solidFill>
                  <a:schemeClr val="bg1"/>
                </a:solidFill>
              </a:rPr>
              <a:t>overflow</a:t>
            </a:r>
            <a:endParaRPr lang="en-US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95" y="5279878"/>
            <a:ext cx="3848100" cy="11715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F265C9E6-BC00-4D76-AEE2-36A9B76A21D8}"/>
              </a:ext>
            </a:extLst>
          </p:cNvPr>
          <p:cNvSpPr txBox="1"/>
          <p:nvPr/>
        </p:nvSpPr>
        <p:spPr>
          <a:xfrm>
            <a:off x="1146001" y="4419000"/>
            <a:ext cx="38631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flex-shrink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2876F33-816B-442F-85DA-368058CA1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807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bacus">
            <a:extLst>
              <a:ext uri="{FF2B5EF4-FFF2-40B4-BE49-F238E27FC236}">
                <a16:creationId xmlns:a16="http://schemas.microsoft.com/office/drawing/2014/main" id="{558C0A2F-039A-46AF-84B4-57BE91FFBD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9900" y="1134000"/>
            <a:ext cx="2932200" cy="29322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D601D8D-E148-43D4-99A9-3F8BD230B5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CSS Flexbox Layout Module</a:t>
            </a:r>
          </a:p>
        </p:txBody>
      </p:sp>
    </p:spTree>
    <p:extLst>
      <p:ext uri="{BB962C8B-B14F-4D97-AF65-F5344CB8AC3E}">
        <p14:creationId xmlns:p14="http://schemas.microsoft.com/office/powerpoint/2010/main" val="321910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Basis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the </a:t>
            </a:r>
            <a:r>
              <a:rPr lang="en-US" b="1" dirty="0">
                <a:solidFill>
                  <a:schemeClr val="bg1"/>
                </a:solidFill>
              </a:rPr>
              <a:t>initial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a flexbox item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element will be automatically sized based on its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>
                <a:solidFill>
                  <a:schemeClr val="tx2"/>
                </a:solidFill>
              </a:rPr>
              <a:t>, or on</a:t>
            </a:r>
            <a:r>
              <a:rPr lang="bg-BG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any </a:t>
            </a: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>
                <a:solidFill>
                  <a:schemeClr val="tx2"/>
                </a:solidFill>
              </a:rPr>
              <a:t> or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2"/>
                </a:solidFill>
              </a:rPr>
              <a:t> if they are defined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3978043"/>
            <a:ext cx="5709165" cy="1530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6626A857-6891-487E-965E-55AF6797417C}"/>
              </a:ext>
            </a:extLst>
          </p:cNvPr>
          <p:cNvSpPr txBox="1"/>
          <p:nvPr/>
        </p:nvSpPr>
        <p:spPr>
          <a:xfrm>
            <a:off x="1100999" y="1854000"/>
            <a:ext cx="570916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flex-basis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A6E727C-DCA0-4B9B-93E1-417185E8E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0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Basis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define </a:t>
            </a:r>
            <a:r>
              <a:rPr lang="en-US" b="1" dirty="0">
                <a:solidFill>
                  <a:schemeClr val="bg1"/>
                </a:solidFill>
              </a:rPr>
              <a:t>pixel</a:t>
            </a:r>
            <a:r>
              <a:rPr lang="en-US" dirty="0"/>
              <a:t> or </a:t>
            </a:r>
            <a:r>
              <a:rPr lang="en-US" b="1" dirty="0">
                <a:solidFill>
                  <a:schemeClr val="bg1"/>
                </a:solidFill>
              </a:rPr>
              <a:t>(r)</a:t>
            </a:r>
            <a:r>
              <a:rPr lang="en-US" b="1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values</a:t>
            </a:r>
          </a:p>
          <a:p>
            <a:pPr>
              <a:buClr>
                <a:schemeClr val="tx1"/>
              </a:buClr>
            </a:pPr>
            <a:r>
              <a:rPr lang="en-US" dirty="0"/>
              <a:t>The element will wrap its content to avoid any overflow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08" y="3834000"/>
            <a:ext cx="6597579" cy="202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679CCD29-7DAF-47D4-BD42-FC091DA1001B}"/>
              </a:ext>
            </a:extLst>
          </p:cNvPr>
          <p:cNvSpPr txBox="1"/>
          <p:nvPr/>
        </p:nvSpPr>
        <p:spPr>
          <a:xfrm>
            <a:off x="705386" y="2841559"/>
            <a:ext cx="6597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flex-basis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80px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BD1D025-ACE2-461C-8D18-1FFE6D7E40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25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Flex is the shorthand for: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flex-grow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flex-shrink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flex-basis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default value is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0 1 auto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831000" y="4599000"/>
            <a:ext cx="918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.item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&lt;flex-grow&gt; &lt;flex-shrink&gt; &lt;flex-basis&gt;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A10DE19-7A2E-40CE-AA5E-1C3F64E06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138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Self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Works 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</a:t>
            </a:r>
            <a:r>
              <a:rPr lang="en-US" dirty="0"/>
              <a:t>, but applies only to a </a:t>
            </a:r>
            <a:r>
              <a:rPr lang="en-US" b="1" dirty="0">
                <a:solidFill>
                  <a:schemeClr val="bg1"/>
                </a:solidFill>
              </a:rPr>
              <a:t>single </a:t>
            </a:r>
            <a:r>
              <a:rPr lang="en-US" dirty="0"/>
              <a:t>flexbox item, instead of all of them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will use the value of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</a:t>
            </a:r>
          </a:p>
          <a:p>
            <a:pPr lvl="1">
              <a:buClr>
                <a:schemeClr val="tx1"/>
              </a:buClr>
            </a:pP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container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align-items: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center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align-self: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flex-start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000" y="2529000"/>
            <a:ext cx="2655000" cy="151433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885" y="4458678"/>
            <a:ext cx="2629230" cy="152287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7955F204-1B6B-49AB-913D-BAAEB3B1E8D9}"/>
              </a:ext>
            </a:extLst>
          </p:cNvPr>
          <p:cNvSpPr txBox="1"/>
          <p:nvPr/>
        </p:nvSpPr>
        <p:spPr>
          <a:xfrm>
            <a:off x="1191000" y="3114000"/>
            <a:ext cx="6597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B22A7203-2CD7-425A-872F-97E927AB364E}"/>
              </a:ext>
            </a:extLst>
          </p:cNvPr>
          <p:cNvSpPr txBox="1"/>
          <p:nvPr/>
        </p:nvSpPr>
        <p:spPr>
          <a:xfrm>
            <a:off x="1190999" y="5156714"/>
            <a:ext cx="6597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4F89736-4F3A-4D3B-A4D7-6AF5199F2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572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Self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container has align-items: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flex-start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align-self: center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container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align-items: center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align-self: stretch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28" y="2092916"/>
            <a:ext cx="3134903" cy="181248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27" y="4118124"/>
            <a:ext cx="3134903" cy="178805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84C4F09D-0144-47D0-BB42-2E8AD4E91A0F}"/>
              </a:ext>
            </a:extLst>
          </p:cNvPr>
          <p:cNvSpPr txBox="1"/>
          <p:nvPr/>
        </p:nvSpPr>
        <p:spPr>
          <a:xfrm>
            <a:off x="722865" y="2539046"/>
            <a:ext cx="44228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7F0A668E-0896-498C-91F0-5AE8021CD460}"/>
              </a:ext>
            </a:extLst>
          </p:cNvPr>
          <p:cNvSpPr txBox="1"/>
          <p:nvPr/>
        </p:nvSpPr>
        <p:spPr>
          <a:xfrm>
            <a:off x="728171" y="4689000"/>
            <a:ext cx="442282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16F15E4-5908-47A0-99FD-BA438EA09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808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501476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Flexbox</a:t>
            </a:r>
            <a:r>
              <a:rPr lang="en-US" sz="3200" dirty="0"/>
              <a:t>?</a:t>
            </a:r>
          </a:p>
          <a:p>
            <a:pPr lvl="1"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Why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Flexbox</a:t>
            </a:r>
            <a:r>
              <a:rPr lang="en-US" sz="3000" dirty="0">
                <a:solidFill>
                  <a:schemeClr val="bg2"/>
                </a:solidFill>
              </a:rPr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Properties for the Parent: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display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direction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wrap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justify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</a:t>
            </a:r>
            <a:r>
              <a:rPr lang="en-US" sz="3200" dirty="0"/>
              <a:t> </a:t>
            </a:r>
          </a:p>
          <a:p>
            <a:pPr>
              <a:buClr>
                <a:schemeClr val="bg2"/>
              </a:buClr>
            </a:pPr>
            <a:r>
              <a:rPr lang="en-GB" sz="3200" dirty="0"/>
              <a:t>Properties for the children: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order</a:t>
            </a:r>
            <a:r>
              <a:rPr lang="en-GB" sz="3200" dirty="0"/>
              <a:t>,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shrink</a:t>
            </a:r>
            <a:r>
              <a:rPr lang="en-GB" sz="3200" dirty="0"/>
              <a:t>, </a:t>
            </a:r>
            <a:br>
              <a:rPr lang="en-GB" sz="3200" dirty="0"/>
            </a:b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bg2"/>
              </a:buClr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509C3F4-DAAC-44CD-8AE4-4916C4BD22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146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8572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200660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B76E6DC-EACD-4D53-85F5-69B038EF7E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164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dirty="0"/>
              <a:t>Offers </a:t>
            </a:r>
            <a:r>
              <a:rPr lang="en-US" b="1" dirty="0">
                <a:solidFill>
                  <a:schemeClr val="bg1"/>
                </a:solidFill>
              </a:rPr>
              <a:t>space distribution</a:t>
            </a:r>
            <a:r>
              <a:rPr lang="en-US" dirty="0"/>
              <a:t> between items in an interface and powerful </a:t>
            </a:r>
            <a:r>
              <a:rPr lang="en-US" b="1" dirty="0">
                <a:solidFill>
                  <a:schemeClr val="bg1"/>
                </a:solidFill>
              </a:rPr>
              <a:t>alignment</a:t>
            </a:r>
            <a:r>
              <a:rPr lang="en-US" dirty="0"/>
              <a:t> capabilities </a:t>
            </a:r>
          </a:p>
          <a:p>
            <a:r>
              <a:rPr lang="en-US" dirty="0"/>
              <a:t>Flexbox is a method for laying out items in 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columns</a:t>
            </a:r>
            <a:endParaRPr lang="en-US" dirty="0"/>
          </a:p>
          <a:p>
            <a:r>
              <a:rPr lang="en-US" dirty="0"/>
              <a:t>Items flex to </a:t>
            </a:r>
            <a:r>
              <a:rPr lang="en-US" b="1" dirty="0">
                <a:solidFill>
                  <a:schemeClr val="bg1"/>
                </a:solidFill>
              </a:rPr>
              <a:t>fill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additional space and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fit into smaller spaces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Flexbox?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EB9494-62AA-4CAF-9985-C499F328F4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A595413-DCFD-4DF2-BBD4-AC0C297252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Flexbox?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For a long time, the only reliable cross browser-compatible tools available for creating CSS layouts were </a:t>
            </a:r>
            <a:r>
              <a:rPr lang="en-US" b="1" dirty="0">
                <a:solidFill>
                  <a:schemeClr val="bg1"/>
                </a:solidFill>
              </a:rPr>
              <a:t>floats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positioning</a:t>
            </a:r>
            <a:endParaRPr lang="bg-BG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These are fine and they work, </a:t>
            </a:r>
          </a:p>
          <a:p>
            <a:pPr>
              <a:lnSpc>
                <a:spcPts val="3600"/>
              </a:lnSpc>
              <a:buClr>
                <a:schemeClr val="tx1"/>
              </a:buClr>
              <a:buNone/>
            </a:pPr>
            <a:r>
              <a:rPr lang="en-US" dirty="0"/>
              <a:t>	but in some ways, they are </a:t>
            </a:r>
          </a:p>
          <a:p>
            <a:pPr>
              <a:lnSpc>
                <a:spcPts val="3600"/>
              </a:lnSpc>
              <a:buClr>
                <a:schemeClr val="tx1"/>
              </a:buClr>
              <a:buNone/>
            </a:pPr>
            <a:r>
              <a:rPr lang="en-US" dirty="0"/>
              <a:t>	also rather limiting and </a:t>
            </a:r>
          </a:p>
          <a:p>
            <a:pPr>
              <a:lnSpc>
                <a:spcPts val="3600"/>
              </a:lnSpc>
              <a:buClr>
                <a:schemeClr val="tx1"/>
              </a:buClr>
              <a:buNone/>
            </a:pPr>
            <a:r>
              <a:rPr lang="en-US" dirty="0"/>
              <a:t>	frustrating</a:t>
            </a:r>
            <a:endParaRPr lang="bg-BG" dirty="0"/>
          </a:p>
        </p:txBody>
      </p:sp>
      <p:pic>
        <p:nvPicPr>
          <p:cNvPr id="2050" name="Picture 2" descr="Резултат с изображение за „flexbox vs positioning and float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2095500"/>
            <a:ext cx="4978400" cy="465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DF7990-5C0C-4E3E-8393-30B6BDF8E0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164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Flexbox?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69000"/>
            <a:ext cx="11818096" cy="661500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The following simple layout requirements are either </a:t>
            </a:r>
            <a:r>
              <a:rPr lang="en-US" b="1" dirty="0">
                <a:solidFill>
                  <a:schemeClr val="bg1"/>
                </a:solidFill>
              </a:rPr>
              <a:t>difficult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impossible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achieve with such tools:</a:t>
            </a:r>
            <a:endParaRPr lang="bg-BG" dirty="0"/>
          </a:p>
          <a:p>
            <a:pPr marL="812801" lvl="2">
              <a:lnSpc>
                <a:spcPts val="36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Vertically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centering</a:t>
            </a:r>
            <a:r>
              <a:rPr lang="en-US" sz="3200" dirty="0"/>
              <a:t> a block of content inside its parent</a:t>
            </a:r>
          </a:p>
          <a:p>
            <a:pPr marL="812801" lvl="2">
              <a:lnSpc>
                <a:spcPts val="3600"/>
              </a:lnSpc>
              <a:buClr>
                <a:schemeClr val="tx1"/>
              </a:buClr>
            </a:pPr>
            <a:r>
              <a:rPr lang="en-US" sz="3200" dirty="0"/>
              <a:t>Making all the children of a container take up an </a:t>
            </a:r>
            <a:r>
              <a:rPr lang="en-US" sz="3200" b="1" dirty="0">
                <a:solidFill>
                  <a:schemeClr val="bg1"/>
                </a:solidFill>
              </a:rPr>
              <a:t>equal</a:t>
            </a:r>
            <a:r>
              <a:rPr lang="en-US" sz="3200" dirty="0"/>
              <a:t> amount of the available </a:t>
            </a:r>
            <a:r>
              <a:rPr lang="en-US" sz="3200" b="1" dirty="0">
                <a:solidFill>
                  <a:schemeClr val="bg1"/>
                </a:solidFill>
              </a:rPr>
              <a:t>width/height</a:t>
            </a:r>
          </a:p>
          <a:p>
            <a:pPr marL="812801" lvl="2">
              <a:lnSpc>
                <a:spcPts val="3600"/>
              </a:lnSpc>
              <a:buClr>
                <a:schemeClr val="tx1"/>
              </a:buClr>
            </a:pPr>
            <a:r>
              <a:rPr lang="en-US" sz="3200" dirty="0"/>
              <a:t>Making all columns in a multiple column layout adopt the </a:t>
            </a:r>
            <a:r>
              <a:rPr lang="en-US" sz="3200" b="1" dirty="0">
                <a:solidFill>
                  <a:schemeClr val="bg1"/>
                </a:solidFill>
              </a:rPr>
              <a:t>same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height</a:t>
            </a:r>
            <a:r>
              <a:rPr lang="en-US" sz="3200" dirty="0"/>
              <a:t> even if they contain a different amount of content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6288259-66A7-4B96-AA67-6CFC609D1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665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00" y="1916044"/>
            <a:ext cx="3150000" cy="1322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98C316-EAA9-4202-A5A8-0D853439D6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000" dirty="0"/>
              <a:t>Expands Items to Fill Available Free Space or Shrinks Them to Prevent Overflow</a:t>
            </a:r>
          </a:p>
        </p:txBody>
      </p:sp>
    </p:spTree>
    <p:extLst>
      <p:ext uri="{BB962C8B-B14F-4D97-AF65-F5344CB8AC3E}">
        <p14:creationId xmlns:p14="http://schemas.microsoft.com/office/powerpoint/2010/main" val="57211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– Flex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element is turned into a </a:t>
            </a:r>
            <a:r>
              <a:rPr lang="en-US" b="1" dirty="0">
                <a:solidFill>
                  <a:schemeClr val="bg1"/>
                </a:solidFill>
              </a:rPr>
              <a:t>flexbox</a:t>
            </a:r>
            <a:r>
              <a:rPr lang="en-US" dirty="0"/>
              <a:t> container</a:t>
            </a:r>
          </a:p>
          <a:p>
            <a:pPr>
              <a:buClr>
                <a:schemeClr val="tx1"/>
              </a:buClr>
            </a:pPr>
            <a:r>
              <a:rPr lang="en-US" dirty="0"/>
              <a:t>Its child elements will be turned into </a:t>
            </a:r>
            <a:r>
              <a:rPr lang="en-US" b="1" dirty="0">
                <a:solidFill>
                  <a:schemeClr val="bg1"/>
                </a:solidFill>
              </a:rPr>
              <a:t>flexbox items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381000" y="2709000"/>
            <a:ext cx="11250000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Lorem ipsum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dolor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sit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amet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consectetur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adipiscing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elit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"container"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First child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Second child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Etiam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semper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diam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at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erat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pulvinar, at pulvinar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felis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blandit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 Vestibulum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volutpat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tellus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diam,consequat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gravida libero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rhoncus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ut.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84EE433-F731-43CF-9F88-BA121DBCBF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979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3759</TotalTime>
  <Words>1924</Words>
  <Application>Microsoft Office PowerPoint</Application>
  <PresentationFormat>Широк екран</PresentationFormat>
  <Paragraphs>319</Paragraphs>
  <Slides>50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SoftUni</vt:lpstr>
      <vt:lpstr>Flexbox</vt:lpstr>
      <vt:lpstr>Table of Contents</vt:lpstr>
      <vt:lpstr>Have a Question?</vt:lpstr>
      <vt:lpstr>CSS Flexbox Layout Module</vt:lpstr>
      <vt:lpstr>What is Flexbox?</vt:lpstr>
      <vt:lpstr>Why Flexbox?</vt:lpstr>
      <vt:lpstr>Why Flexbox?</vt:lpstr>
      <vt:lpstr>Expands Items to Fill Available Free Space or Shrinks Them to Prevent Overflow</vt:lpstr>
      <vt:lpstr>Display – Flex</vt:lpstr>
      <vt:lpstr>Display – Flex</vt:lpstr>
      <vt:lpstr>Display – Inline-flex</vt:lpstr>
      <vt:lpstr>Display – Inline-flex Example</vt:lpstr>
      <vt:lpstr>Flex Direction</vt:lpstr>
      <vt:lpstr>Flex Direction</vt:lpstr>
      <vt:lpstr>Flex Direction</vt:lpstr>
      <vt:lpstr>Flex Wrap</vt:lpstr>
      <vt:lpstr>Flex Wrap</vt:lpstr>
      <vt:lpstr>Flex Flow</vt:lpstr>
      <vt:lpstr>Justify Content</vt:lpstr>
      <vt:lpstr>Justify Content</vt:lpstr>
      <vt:lpstr>Justify Content</vt:lpstr>
      <vt:lpstr>Align Items</vt:lpstr>
      <vt:lpstr>Align-items</vt:lpstr>
      <vt:lpstr>Align-items</vt:lpstr>
      <vt:lpstr>Align Content</vt:lpstr>
      <vt:lpstr>Align Content: Stretch Example</vt:lpstr>
      <vt:lpstr>Align Content</vt:lpstr>
      <vt:lpstr>Align Content</vt:lpstr>
      <vt:lpstr>Align Content</vt:lpstr>
      <vt:lpstr>Align Content</vt:lpstr>
      <vt:lpstr>Align Content</vt:lpstr>
      <vt:lpstr>Expands items to Fill Available Free Space or Shrinks Them to Prevent Overflow</vt:lpstr>
      <vt:lpstr>Order</vt:lpstr>
      <vt:lpstr>Order</vt:lpstr>
      <vt:lpstr>Order</vt:lpstr>
      <vt:lpstr>Flex Grow</vt:lpstr>
      <vt:lpstr>Flex Grow</vt:lpstr>
      <vt:lpstr>Flex Shrink</vt:lpstr>
      <vt:lpstr>Flex Shrink</vt:lpstr>
      <vt:lpstr>Flex Basis</vt:lpstr>
      <vt:lpstr>Flex Basis</vt:lpstr>
      <vt:lpstr>Flex</vt:lpstr>
      <vt:lpstr>Align Self</vt:lpstr>
      <vt:lpstr>Align Self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18</cp:revision>
  <dcterms:created xsi:type="dcterms:W3CDTF">2018-05-23T13:08:44Z</dcterms:created>
  <dcterms:modified xsi:type="dcterms:W3CDTF">2021-09-09T08:09:52Z</dcterms:modified>
  <cp:category>computer programming;programming;software development;software engineering</cp:category>
</cp:coreProperties>
</file>