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8"/>
  </p:notesMasterIdLst>
  <p:handoutMasterIdLst>
    <p:handoutMasterId r:id="rId39"/>
  </p:handoutMasterIdLst>
  <p:sldIdLst>
    <p:sldId id="652" r:id="rId2"/>
    <p:sldId id="653" r:id="rId3"/>
    <p:sldId id="654" r:id="rId4"/>
    <p:sldId id="655" r:id="rId5"/>
    <p:sldId id="656" r:id="rId6"/>
    <p:sldId id="657" r:id="rId7"/>
    <p:sldId id="658" r:id="rId8"/>
    <p:sldId id="659" r:id="rId9"/>
    <p:sldId id="660" r:id="rId10"/>
    <p:sldId id="694" r:id="rId11"/>
    <p:sldId id="695" r:id="rId12"/>
    <p:sldId id="696" r:id="rId13"/>
    <p:sldId id="693" r:id="rId14"/>
    <p:sldId id="692" r:id="rId15"/>
    <p:sldId id="688" r:id="rId16"/>
    <p:sldId id="662" r:id="rId17"/>
    <p:sldId id="663" r:id="rId18"/>
    <p:sldId id="664" r:id="rId19"/>
    <p:sldId id="665" r:id="rId20"/>
    <p:sldId id="666" r:id="rId21"/>
    <p:sldId id="697" r:id="rId22"/>
    <p:sldId id="691" r:id="rId23"/>
    <p:sldId id="667" r:id="rId24"/>
    <p:sldId id="668" r:id="rId25"/>
    <p:sldId id="669" r:id="rId26"/>
    <p:sldId id="670" r:id="rId27"/>
    <p:sldId id="699" r:id="rId28"/>
    <p:sldId id="671" r:id="rId29"/>
    <p:sldId id="703" r:id="rId30"/>
    <p:sldId id="702" r:id="rId31"/>
    <p:sldId id="684" r:id="rId32"/>
    <p:sldId id="704" r:id="rId33"/>
    <p:sldId id="705" r:id="rId34"/>
    <p:sldId id="706" r:id="rId35"/>
    <p:sldId id="686" r:id="rId36"/>
    <p:sldId id="6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52"/>
            <p14:sldId id="653"/>
            <p14:sldId id="654"/>
          </p14:sldIdLst>
        </p14:section>
        <p14:section name="Polymorphism" id="{4C2182BE-4B88-4D56-9DB6-E01540733B09}">
          <p14:sldIdLst>
            <p14:sldId id="655"/>
            <p14:sldId id="656"/>
            <p14:sldId id="657"/>
            <p14:sldId id="658"/>
            <p14:sldId id="659"/>
            <p14:sldId id="660"/>
            <p14:sldId id="694"/>
            <p14:sldId id="695"/>
            <p14:sldId id="696"/>
            <p14:sldId id="693"/>
            <p14:sldId id="692"/>
            <p14:sldId id="688"/>
            <p14:sldId id="662"/>
            <p14:sldId id="663"/>
            <p14:sldId id="664"/>
            <p14:sldId id="665"/>
            <p14:sldId id="666"/>
            <p14:sldId id="697"/>
            <p14:sldId id="691"/>
            <p14:sldId id="667"/>
            <p14:sldId id="668"/>
            <p14:sldId id="669"/>
            <p14:sldId id="670"/>
            <p14:sldId id="699"/>
            <p14:sldId id="671"/>
            <p14:sldId id="703"/>
            <p14:sldId id="702"/>
          </p14:sldIdLst>
        </p14:section>
        <p14:section name="Conclusion" id="{10E03AB1-9AA8-4E86-9A64-D741901E50A2}">
          <p14:sldIdLst>
            <p14:sldId id="684"/>
            <p14:sldId id="704"/>
            <p14:sldId id="705"/>
            <p14:sldId id="706"/>
            <p14:sldId id="686"/>
            <p14:sldId id="6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4045"/>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1" autoAdjust="0"/>
    <p:restoredTop sz="84658" autoAdjust="0"/>
  </p:normalViewPr>
  <p:slideViewPr>
    <p:cSldViewPr snapToGrid="0" showGuides="1">
      <p:cViewPr varScale="1">
        <p:scale>
          <a:sx n="88" d="100"/>
          <a:sy n="88" d="100"/>
        </p:scale>
        <p:origin x="451" y="62"/>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4.11.2019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3471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426237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00493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102620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29840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8572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98147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409568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51862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25053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2739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401210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2555599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2668167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a:t>
            </a: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a:t>
            </a:r>
            <a:r>
              <a:rPr lang="en-US" sz="1000" dirty="0" smtClean="0">
                <a:solidFill>
                  <a:prstClr val="black"/>
                </a:solidFill>
              </a:rPr>
              <a:t>-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485621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9952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81420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a:t>
            </a:r>
            <a:r>
              <a:rPr lang="en-US" sz="1000" dirty="0" smtClean="0">
                <a:solidFill>
                  <a:prstClr val="black"/>
                </a:solidFill>
              </a:rPr>
              <a:t>-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166578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1822571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Tree>
    <p:extLst>
      <p:ext uri="{BB962C8B-B14F-4D97-AF65-F5344CB8AC3E}">
        <p14:creationId xmlns:p14="http://schemas.microsoft.com/office/powerpoint/2010/main" val="416941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Tree>
    <p:extLst>
      <p:ext uri="{BB962C8B-B14F-4D97-AF65-F5344CB8AC3E}">
        <p14:creationId xmlns:p14="http://schemas.microsoft.com/office/powerpoint/2010/main" val="320237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Tree>
    <p:extLst>
      <p:ext uri="{BB962C8B-B14F-4D97-AF65-F5344CB8AC3E}">
        <p14:creationId xmlns:p14="http://schemas.microsoft.com/office/powerpoint/2010/main" val="161019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Tree>
    <p:extLst>
      <p:ext uri="{BB962C8B-B14F-4D97-AF65-F5344CB8AC3E}">
        <p14:creationId xmlns:p14="http://schemas.microsoft.com/office/powerpoint/2010/main" val="312955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2251783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30.png"/><Relationship Id="rId5" Type="http://schemas.openxmlformats.org/officeDocument/2006/relationships/hyperlink" Target="https://www.facebook.com/SoftwareUniversity" TargetMode="External"/><Relationship Id="rId10" Type="http://schemas.openxmlformats.org/officeDocument/2006/relationships/image" Target="../media/image29.png"/><Relationship Id="rId4" Type="http://schemas.openxmlformats.org/officeDocument/2006/relationships/hyperlink" Target="http://softuni.foundation/" TargetMode="External"/><Relationship Id="rId9" Type="http://schemas.openxmlformats.org/officeDocument/2006/relationships/image" Target="../media/image2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latinLnBrk="0">
              <a:buNone/>
              <a:defRPr>
                <a:solidFill>
                  <a:schemeClr val="bg1"/>
                </a:solidFill>
              </a:defRPr>
            </a:lvl1pPr>
          </a:lstStyle>
          <a:p>
            <a:r>
              <a:rPr lang="en-US" smtClean="0"/>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latinLnBrk="0">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latinLnBrk="0">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0" name="Rectangle 19">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9300160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0" y="27569"/>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809628" y="703244"/>
            <a:ext cx="654514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891F0BE-C845-41D7-980D-08F473447E31}"/>
              </a:ext>
            </a:extLst>
          </p:cNvPr>
          <p:cNvSpPr>
            <a:spLocks noGrp="1"/>
          </p:cNvSpPr>
          <p:nvPr>
            <p:ph type="dt" sz="half" idx="10"/>
          </p:nvPr>
        </p:nvSpPr>
        <p:spPr/>
        <p:txBody>
          <a:bodyPr/>
          <a:lstStyle>
            <a:lvl1pPr>
              <a:defRPr>
                <a:solidFill>
                  <a:schemeClr val="bg2"/>
                </a:solidFill>
              </a:defRPr>
            </a:lvl1pPr>
          </a:lstStyle>
          <a:p>
            <a:fld id="{4020DE63-91C9-4891-B8EA-944E72FFF758}" type="datetime1">
              <a:rPr lang="en-US" smtClean="0"/>
              <a:t>11/4/2019</a:t>
            </a:fld>
            <a:endParaRPr lang="en-US" dirty="0"/>
          </a:p>
        </p:txBody>
      </p:sp>
      <p:sp>
        <p:nvSpPr>
          <p:cNvPr id="5" name="Footer Placeholder 4">
            <a:extLst>
              <a:ext uri="{FF2B5EF4-FFF2-40B4-BE49-F238E27FC236}">
                <a16:creationId xmlns:a16="http://schemas.microsoft.com/office/drawing/2014/main" id="{D7D1AECB-B130-49B3-BA09-BE6F94994213}"/>
              </a:ext>
            </a:extLst>
          </p:cNvPr>
          <p:cNvSpPr>
            <a:spLocks noGrp="1"/>
          </p:cNvSpPr>
          <p:nvPr>
            <p:ph type="ftr" sz="quarter" idx="11"/>
          </p:nvPr>
        </p:nvSpPr>
        <p:spPr/>
        <p:txBody>
          <a:bodyPr/>
          <a:lstStyle>
            <a:lvl1pPr>
              <a:defRPr>
                <a:solidFill>
                  <a:schemeClr val="bg2"/>
                </a:solidFill>
              </a:defRPr>
            </a:lvl1pPr>
          </a:lstStyle>
          <a:p>
            <a:endParaRPr lang="en-US" dirty="0"/>
          </a:p>
        </p:txBody>
      </p:sp>
      <p:sp>
        <p:nvSpPr>
          <p:cNvPr id="8" name="Slide Number Placeholder 7">
            <a:extLst>
              <a:ext uri="{FF2B5EF4-FFF2-40B4-BE49-F238E27FC236}">
                <a16:creationId xmlns:a16="http://schemas.microsoft.com/office/drawing/2014/main" id="{3059D535-5F61-423F-B295-136EB6A19A62}"/>
              </a:ext>
            </a:extLst>
          </p:cNvPr>
          <p:cNvSpPr>
            <a:spLocks noGrp="1"/>
          </p:cNvSpPr>
          <p:nvPr>
            <p:ph type="sldNum" sz="quarter" idx="12"/>
          </p:nvPr>
        </p:nvSpPr>
        <p:spPr/>
        <p:txBody>
          <a:bodyPr/>
          <a:lstStyle>
            <a:lvl1pPr>
              <a:defRPr>
                <a:solidFill>
                  <a:schemeClr val="bg2"/>
                </a:solidFill>
              </a:defRPr>
            </a:lvl1pPr>
          </a:lstStyle>
          <a:p>
            <a:fld id="{C014DD1E-5D91-48A3-AD6D-45FBA980D106}" type="slidenum">
              <a:rPr lang="en-US" smtClean="0"/>
              <a:pPr/>
              <a:t>‹#›</a:t>
            </a:fld>
            <a:endParaRPr lang="en-US" dirty="0"/>
          </a:p>
        </p:txBody>
      </p:sp>
      <p:pic>
        <p:nvPicPr>
          <p:cNvPr id="53" name="Picture 52">
            <a:extLst>
              <a:ext uri="{FF2B5EF4-FFF2-40B4-BE49-F238E27FC236}">
                <a16:creationId xmlns:a16="http://schemas.microsoft.com/office/drawing/2014/main" id="{8AF69835-F228-45D6-B39E-583EEBF1FE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54" name="Picture 53">
            <a:extLst>
              <a:ext uri="{FF2B5EF4-FFF2-40B4-BE49-F238E27FC236}">
                <a16:creationId xmlns:a16="http://schemas.microsoft.com/office/drawing/2014/main" id="{0577C4C0-8539-4520-A497-BBFB45821D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55" name="Picture 54">
            <a:extLst>
              <a:ext uri="{FF2B5EF4-FFF2-40B4-BE49-F238E27FC236}">
                <a16:creationId xmlns:a16="http://schemas.microsoft.com/office/drawing/2014/main" id="{16073A22-1B90-4D35-943B-5D9816FEB8F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57" name="Picture 56">
            <a:extLst>
              <a:ext uri="{FF2B5EF4-FFF2-40B4-BE49-F238E27FC236}">
                <a16:creationId xmlns:a16="http://schemas.microsoft.com/office/drawing/2014/main" id="{F7C8CFEA-27DA-4058-A611-3AE53851908C}"/>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58" name="Picture 57">
            <a:extLst>
              <a:ext uri="{FF2B5EF4-FFF2-40B4-BE49-F238E27FC236}">
                <a16:creationId xmlns:a16="http://schemas.microsoft.com/office/drawing/2014/main" id="{CE9346DD-5152-48D0-8B06-7F8CE9803DAB}"/>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59" name="Picture 58">
            <a:extLst>
              <a:ext uri="{FF2B5EF4-FFF2-40B4-BE49-F238E27FC236}">
                <a16:creationId xmlns:a16="http://schemas.microsoft.com/office/drawing/2014/main" id="{F6B4B602-D2C7-47C8-9470-2C5795ED8C22}"/>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60" name="Picture 59">
            <a:extLst>
              <a:ext uri="{FF2B5EF4-FFF2-40B4-BE49-F238E27FC236}">
                <a16:creationId xmlns:a16="http://schemas.microsoft.com/office/drawing/2014/main" id="{103B7E6D-AFDD-45E1-8121-F42E465AB0E8}"/>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61" name="Straight Connector 60">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58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833419" cy="5496127"/>
          </a:xfrm>
        </p:spPr>
        <p:txBody>
          <a:bodyPr wrap="square">
            <a:noAutofit/>
          </a:bodyPr>
          <a:lstStyle>
            <a:lvl1pPr latinLnBrk="0">
              <a:buClr>
                <a:schemeClr val="tx1"/>
              </a:buClr>
              <a:defRPr sz="2798"/>
            </a:lvl1pPr>
            <a:lvl2pPr marL="989981" marR="0"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latinLnBrk="0">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12041216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Tree>
    <p:extLst>
      <p:ext uri="{BB962C8B-B14F-4D97-AF65-F5344CB8AC3E}">
        <p14:creationId xmlns:p14="http://schemas.microsoft.com/office/powerpoint/2010/main" val="20080713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mparison Slide Dark">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E3EA3B11-C6EB-4D1E-B22F-41A0AB1D3B92}" type="datetime1">
              <a:rPr lang="en-US" smtClean="0"/>
              <a:t>11/4/2019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7418182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latinLnBrk="0">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9606318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lvl1pPr latinLnBrk="0">
              <a:defRPr/>
            </a:lvl1pPr>
          </a:lstStyle>
          <a:p>
            <a:fld id="{ECABABFF-FC80-4ACA-AD0A-9586558E8239}" type="datetime1">
              <a:rPr lang="en-US" smtClean="0"/>
              <a:t>11/4/2019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lvl1pPr latinLnBrk="0">
              <a:defRPr/>
            </a:lvl1p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0826438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lvl1pPr latinLnBrk="0">
              <a:defRPr>
                <a:solidFill>
                  <a:schemeClr val="tx1"/>
                </a:solidFill>
              </a:defRPr>
            </a:lvl1pPr>
          </a:lstStyle>
          <a:p>
            <a:fld id="{0F110024-0431-413D-85DC-23BA53D263D2}" type="datetime1">
              <a:rPr lang="en-US" smtClean="0"/>
              <a:t>11/4/2019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lvl1pPr latinLnBrk="0">
              <a:defRPr/>
            </a:lvl1p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384610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latinLnBrk="0">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latinLnBrk="0">
              <a:buFont typeface="+mj-lt"/>
              <a:buAutoNum type="arabicPeriod"/>
              <a:defRPr>
                <a:solidFill>
                  <a:schemeClr val="tx1"/>
                </a:solidFill>
              </a:defRPr>
            </a:lvl1pPr>
            <a:lvl2pPr>
              <a:defRPr/>
            </a:lvl2pPr>
          </a:lstStyle>
          <a:p>
            <a:pPr lvl="0"/>
            <a:r>
              <a:rPr lang="en-GB" dirty="0"/>
              <a:t>…</a:t>
            </a:r>
          </a:p>
          <a:p>
            <a:pPr lvl="1"/>
            <a:r>
              <a:rPr lang="en-GB" dirty="0"/>
              <a:t>…</a:t>
            </a:r>
          </a:p>
          <a:p>
            <a:pPr lvl="1"/>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lvl1pPr latinLnBrk="0">
              <a:defRPr/>
            </a:lvl1pPr>
          </a:lstStyle>
          <a:p>
            <a:fld id="{AE14C682-758A-4548-9AC8-A62B64500373}" type="datetime1">
              <a:rPr lang="en-US" smtClean="0"/>
              <a:t>11/4/2019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lvl1pPr latinLnBrk="0">
              <a:defRPr/>
            </a:lvl1p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6469601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6" name="Rectangle 15">
            <a:extLst>
              <a:ext uri="{FF2B5EF4-FFF2-40B4-BE49-F238E27FC236}">
                <a16:creationId xmlns:a16="http://schemas.microsoft.com/office/drawing/2014/main" id="{7ECF49BE-911D-4AA9-ACBB-00FF28322ABD}"/>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lvl1pPr latinLnBrk="0">
              <a:defRPr>
                <a:solidFill>
                  <a:schemeClr val="tx1"/>
                </a:solidFill>
              </a:defRPr>
            </a:lvl1pPr>
          </a:lstStyle>
          <a:p>
            <a:fld id="{3615FFE8-9D11-49A6-A849-10E23E6E0A68}" type="datetime1">
              <a:rPr lang="en-US" smtClean="0"/>
              <a:t>11/4/2019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lvl1pPr latinLnBrk="0">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latinLnBrk="0">
              <a:defRPr>
                <a:solidFill>
                  <a:schemeClr val="bg2"/>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5216146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lvl1pPr latinLnBrk="0">
              <a:defRPr/>
            </a:lvl1pPr>
          </a:lstStyle>
          <a:p>
            <a:fld id="{EB8EC8AA-685E-47C3-851F-D95348A0623D}" type="datetime1">
              <a:rPr lang="en-US" smtClean="0"/>
              <a:t>11/4/2019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9872833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121"/>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latinLnBrk="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880169"/>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lvl1pPr latinLnBrk="0">
              <a:defRPr/>
            </a:lvl1pPr>
          </a:lstStyle>
          <a:p>
            <a:fld id="{57083BE6-532B-4836-8F83-2F1D947B85CE}" type="datetime1">
              <a:rPr lang="en-US" smtClean="0"/>
              <a:t>11/4/2019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868496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9103550-B62A-4EFE-815D-0BE048B690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0508" y="274677"/>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Rectangle 20">
            <a:extLst>
              <a:ext uri="{FF2B5EF4-FFF2-40B4-BE49-F238E27FC236}">
                <a16:creationId xmlns:a16="http://schemas.microsoft.com/office/drawing/2014/main" id="{1ADC34D6-9228-4253-9C4C-D8A6DA24AA56}"/>
              </a:ext>
            </a:extLst>
          </p:cNvPr>
          <p:cNvSpPr/>
          <p:nvPr/>
        </p:nvSpPr>
        <p:spPr>
          <a:xfrm>
            <a:off x="-3176" y="9525"/>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2" name="Picture 21">
            <a:extLst>
              <a:ext uri="{FF2B5EF4-FFF2-40B4-BE49-F238E27FC236}">
                <a16:creationId xmlns:a16="http://schemas.microsoft.com/office/drawing/2014/main" id="{1298FECF-EFE4-4F1B-B56E-2184F0CA17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0508" y="284202"/>
            <a:ext cx="2126081" cy="530284"/>
          </a:xfrm>
          <a:prstGeom prst="rect">
            <a:avLst/>
          </a:prstGeom>
        </p:spPr>
      </p:pic>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3"/>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4" name="Title 3">
            <a:extLst>
              <a:ext uri="{FF2B5EF4-FFF2-40B4-BE49-F238E27FC236}">
                <a16:creationId xmlns:a16="http://schemas.microsoft.com/office/drawing/2014/main" id="{CFD2D4F1-AF85-4B10-8FB0-9E23BF5A25AB}"/>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endParaRPr lang="bg-BG" dirty="0"/>
          </a:p>
        </p:txBody>
      </p:sp>
      <p:sp>
        <p:nvSpPr>
          <p:cNvPr id="7" name="Date Placeholder 6">
            <a:extLst>
              <a:ext uri="{FF2B5EF4-FFF2-40B4-BE49-F238E27FC236}">
                <a16:creationId xmlns:a16="http://schemas.microsoft.com/office/drawing/2014/main" id="{A9150CCF-9572-47BC-99D4-752FC5DAD94F}"/>
              </a:ext>
            </a:extLst>
          </p:cNvPr>
          <p:cNvSpPr>
            <a:spLocks noGrp="1"/>
          </p:cNvSpPr>
          <p:nvPr>
            <p:ph type="dt" sz="half" idx="14"/>
          </p:nvPr>
        </p:nvSpPr>
        <p:spPr/>
        <p:txBody>
          <a:bodyPr/>
          <a:lstStyle>
            <a:lvl1pPr latinLnBrk="0">
              <a:defRPr/>
            </a:lvl1pPr>
          </a:lstStyle>
          <a:p>
            <a:fld id="{BF01C20A-5523-417D-A133-36F7F5872F79}" type="datetime1">
              <a:rPr lang="en-US" smtClean="0"/>
              <a:t>11/4/2019</a:t>
            </a:fld>
            <a:endParaRPr lang="en-US" dirty="0"/>
          </a:p>
        </p:txBody>
      </p:sp>
      <p:sp>
        <p:nvSpPr>
          <p:cNvPr id="12" name="Footer Placeholder 11">
            <a:extLst>
              <a:ext uri="{FF2B5EF4-FFF2-40B4-BE49-F238E27FC236}">
                <a16:creationId xmlns:a16="http://schemas.microsoft.com/office/drawing/2014/main" id="{40209300-FF05-499D-B365-957E5FF12902}"/>
              </a:ext>
            </a:extLst>
          </p:cNvPr>
          <p:cNvSpPr>
            <a:spLocks noGrp="1"/>
          </p:cNvSpPr>
          <p:nvPr>
            <p:ph type="ftr" sz="quarter" idx="15"/>
          </p:nvPr>
        </p:nvSpPr>
        <p:spPr/>
        <p:txBody>
          <a:bodyPr/>
          <a:lstStyle>
            <a:lvl1pPr latinLnBrk="0">
              <a:defRPr/>
            </a:lvl1pPr>
          </a:lstStyle>
          <a:p>
            <a:endParaRPr lang="en-US" dirty="0"/>
          </a:p>
        </p:txBody>
      </p:sp>
      <p:sp>
        <p:nvSpPr>
          <p:cNvPr id="13" name="Slide Number Placeholder 12">
            <a:extLst>
              <a:ext uri="{FF2B5EF4-FFF2-40B4-BE49-F238E27FC236}">
                <a16:creationId xmlns:a16="http://schemas.microsoft.com/office/drawing/2014/main" id="{0A4ACB69-3FFB-4CAD-A98D-4B0BB5C82018}"/>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
        <p:nvSpPr>
          <p:cNvPr id="19" name="Rectangle 18">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919196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latinLnBrk="0">
              <a:defRPr sz="1000">
                <a:solidFill>
                  <a:schemeClr val="tx1"/>
                </a:solidFill>
              </a:defRPr>
            </a:lvl1pPr>
          </a:lstStyle>
          <a:p>
            <a:fld id="{07D826DE-50BD-4A3A-BC38-9E3EEF20F2D9}" type="datetime1">
              <a:rPr lang="en-US" smtClean="0"/>
              <a:t>11/4/2019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latinLnBrk="0">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latinLnBrk="0">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smtClean="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9396938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softuni.bg/courses/csharp-oop-basics"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hyperlink" Target="http://www.xs-software.com/" TargetMode="External"/><Relationship Id="rId18" Type="http://schemas.openxmlformats.org/officeDocument/2006/relationships/image" Target="../media/image41.png"/><Relationship Id="rId26" Type="http://schemas.openxmlformats.org/officeDocument/2006/relationships/image" Target="../media/image45.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8.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25.xml"/><Relationship Id="rId16" Type="http://schemas.openxmlformats.org/officeDocument/2006/relationships/image" Target="../media/image40.png"/><Relationship Id="rId20"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hyperlink" Target="http://www.telenor.bg/" TargetMode="External"/><Relationship Id="rId24" Type="http://schemas.openxmlformats.org/officeDocument/2006/relationships/image" Target="../media/image44.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37.png"/><Relationship Id="rId19" Type="http://schemas.openxmlformats.org/officeDocument/2006/relationships/hyperlink" Target="http://smartit.bg/" TargetMode="External"/><Relationship Id="rId4" Type="http://schemas.openxmlformats.org/officeDocument/2006/relationships/image" Target="../media/image34.png"/><Relationship Id="rId9" Type="http://schemas.openxmlformats.org/officeDocument/2006/relationships/hyperlink" Target="https://www.softwaregroup.com/" TargetMode="External"/><Relationship Id="rId14" Type="http://schemas.openxmlformats.org/officeDocument/2006/relationships/image" Target="../media/image39.png"/><Relationship Id="rId22" Type="http://schemas.openxmlformats.org/officeDocument/2006/relationships/image" Target="../media/image43.png"/></Relationships>
</file>

<file path=ppt/slides/_rels/slide34.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46.jpeg"/><Relationship Id="rId7" Type="http://schemas.openxmlformats.org/officeDocument/2006/relationships/image" Target="../media/image48.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hyperlink" Target="http://www.world-of-myths.com/" TargetMode="External"/><Relationship Id="rId5" Type="http://schemas.openxmlformats.org/officeDocument/2006/relationships/image" Target="../media/image47.png"/><Relationship Id="rId4" Type="http://schemas.openxmlformats.org/officeDocument/2006/relationships/hyperlink" Target="https://www.onebitsoftware.net/" TargetMode="External"/><Relationship Id="rId9" Type="http://schemas.openxmlformats.org/officeDocument/2006/relationships/image" Target="../media/image49.gif"/></Relationships>
</file>

<file path=ppt/slides/_rels/slide3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hyperlink" Target="http://forum.softuni.bg/" TargetMode="External"/><Relationship Id="rId11" Type="http://schemas.openxmlformats.org/officeDocument/2006/relationships/image" Target="../media/image51.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smtClean="0"/>
              <a:t>Polymorphism, Override and Overload </a:t>
            </a:r>
            <a:r>
              <a:rPr lang="en-US" dirty="0"/>
              <a:t>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dirty="0">
                <a:hlinkClick r:id="rId3"/>
              </a:rPr>
              <a:t>http://softuni.bg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859" y="2185796"/>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56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 pattern</a:t>
            </a:r>
          </a:p>
        </p:txBody>
      </p:sp>
      <p:sp>
        <p:nvSpPr>
          <p:cNvPr id="7" name="Rectangle 6"/>
          <p:cNvSpPr>
            <a:spLocks noChangeArrowheads="1"/>
          </p:cNvSpPr>
          <p:nvPr/>
        </p:nvSpPr>
        <p:spPr bwMode="auto">
          <a:xfrm>
            <a:off x="896708" y="1866452"/>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(personTwo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4865747"/>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16" name="AutoShape 6"/>
          <p:cNvSpPr>
            <a:spLocks noChangeArrowheads="1"/>
          </p:cNvSpPr>
          <p:nvPr/>
        </p:nvSpPr>
        <p:spPr bwMode="auto">
          <a:xfrm>
            <a:off x="6639841" y="336928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
        <p:nvSpPr>
          <p:cNvPr id="3" name="Slide Number Placeholder 2"/>
          <p:cNvSpPr>
            <a:spLocks noGrp="1"/>
          </p:cNvSpPr>
          <p:nvPr>
            <p:ph type="sldNum" sz="quarter" idx="13"/>
          </p:nvPr>
        </p:nvSpPr>
        <p:spPr/>
        <p:txBody>
          <a:bodyPr/>
          <a:lstStyle/>
          <a:p>
            <a:fld id="{C014DD1E-5D91-48A3-AD6D-45FBA980D106}" type="slidenum">
              <a:rPr lang="en-US" smtClean="0"/>
              <a:pPr/>
              <a:t>10</a:t>
            </a:fld>
            <a:endParaRPr lang="en-US" dirty="0"/>
          </a:p>
        </p:txBody>
      </p:sp>
    </p:spTree>
    <p:extLst>
      <p:ext uri="{BB962C8B-B14F-4D97-AF65-F5344CB8AC3E}">
        <p14:creationId xmlns:p14="http://schemas.microsoft.com/office/powerpoint/2010/main" val="16312551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endParaRPr lang="en-US" dirty="0">
              <a:solidFill>
                <a:schemeClr val="tx2">
                  <a:lumMod val="75000"/>
                </a:schemeClr>
              </a:solidFill>
            </a:endParaRPr>
          </a:p>
          <a:p>
            <a:r>
              <a:rPr lang="en-US" dirty="0">
                <a:solidFill>
                  <a:schemeClr val="tx2">
                    <a:lumMod val="75000"/>
                  </a:schemeClr>
                </a:solidFill>
              </a:rPr>
              <a:t>Checking for </a:t>
            </a:r>
            <a:r>
              <a:rPr lang="en-US" b="1" dirty="0">
                <a:solidFill>
                  <a:schemeClr val="bg1"/>
                </a:solidFill>
              </a:rPr>
              <a:t>null</a:t>
            </a:r>
            <a:r>
              <a:rPr lang="en-US" dirty="0">
                <a:solidFill>
                  <a:schemeClr val="tx2">
                    <a:lumMod val="75000"/>
                  </a:schemeClr>
                </a:solidFill>
              </a:rPr>
              <a:t> </a:t>
            </a:r>
            <a:r>
              <a:rPr lang="en-US" dirty="0" smtClean="0">
                <a:solidFill>
                  <a:schemeClr val="tx2">
                    <a:lumMod val="75000"/>
                  </a:schemeClr>
                </a:solidFill>
              </a:rPr>
              <a:t>can</a:t>
            </a:r>
            <a:br>
              <a:rPr lang="en-US" dirty="0" smtClean="0">
                <a:solidFill>
                  <a:schemeClr val="tx2">
                    <a:lumMod val="75000"/>
                  </a:schemeClr>
                </a:solidFill>
              </a:rPr>
            </a:br>
            <a:r>
              <a:rPr lang="en-US" dirty="0" smtClean="0">
                <a:solidFill>
                  <a:schemeClr val="tx2">
                    <a:lumMod val="75000"/>
                  </a:schemeClr>
                </a:solidFill>
              </a:rPr>
              <a:t>be </a:t>
            </a:r>
            <a:r>
              <a:rPr lang="en-US" dirty="0">
                <a:solidFill>
                  <a:schemeClr val="tx2">
                    <a:lumMod val="75000"/>
                  </a:schemeClr>
                </a:solidFill>
              </a:rPr>
              <a:t>performed using </a:t>
            </a:r>
            <a:r>
              <a:rPr lang="en-US" dirty="0" smtClean="0">
                <a:solidFill>
                  <a:schemeClr val="tx2">
                    <a:lumMod val="75000"/>
                  </a:schemeClr>
                </a:solidFill>
              </a:rPr>
              <a:t/>
            </a:r>
            <a:br>
              <a:rPr lang="en-US" dirty="0" smtClean="0">
                <a:solidFill>
                  <a:schemeClr val="tx2">
                    <a:lumMod val="75000"/>
                  </a:schemeClr>
                </a:solidFill>
              </a:rPr>
            </a:br>
            <a:r>
              <a:rPr lang="en-US" dirty="0" smtClean="0">
                <a:solidFill>
                  <a:schemeClr val="tx2">
                    <a:lumMod val="75000"/>
                  </a:schemeClr>
                </a:solidFill>
              </a:rPr>
              <a:t>the </a:t>
            </a:r>
            <a:r>
              <a:rPr lang="en-US" dirty="0">
                <a:solidFill>
                  <a:schemeClr val="tx2">
                    <a:lumMod val="75000"/>
                  </a:schemeClr>
                </a:solidFill>
              </a:rPr>
              <a:t>constant pattern</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Constant pattern</a:t>
            </a:r>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const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5" name="Slide Number Placeholder 4"/>
          <p:cNvSpPr>
            <a:spLocks noGrp="1"/>
          </p:cNvSpPr>
          <p:nvPr>
            <p:ph type="sldNum" sz="quarter" idx="13"/>
          </p:nvPr>
        </p:nvSpPr>
        <p:spPr/>
        <p:txBody>
          <a:bodyPr/>
          <a:lstStyle/>
          <a:p>
            <a:fld id="{C014DD1E-5D91-48A3-AD6D-45FBA980D106}" type="slidenum">
              <a:rPr lang="en-US" smtClean="0"/>
              <a:pPr/>
              <a:t>11</a:t>
            </a:fld>
            <a:endParaRPr lang="en-US" dirty="0"/>
          </a:p>
        </p:txBody>
      </p:sp>
    </p:spTree>
    <p:extLst>
      <p:ext uri="{BB962C8B-B14F-4D97-AF65-F5344CB8AC3E}">
        <p14:creationId xmlns:p14="http://schemas.microsoft.com/office/powerpoint/2010/main" val="249419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static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a:t>
            </a:r>
            <a:br>
              <a:rPr lang="en-US" dirty="0"/>
            </a:br>
            <a:r>
              <a:rPr lang="en-US" dirty="0"/>
              <a:t>to </a:t>
            </a:r>
            <a:r>
              <a:rPr lang="en-US" b="1" noProof="1">
                <a:solidFill>
                  <a:schemeClr val="bg1"/>
                </a:solidFill>
              </a:rPr>
              <a:t>varname</a:t>
            </a: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var pattern</a:t>
            </a:r>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8154" y="1764017"/>
            <a:ext cx="5559013"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smtClean="0">
                <a:latin typeface="Consolas" pitchFamily="49" charset="0"/>
                <a:cs typeface="Consolas" pitchFamily="49" charset="0"/>
              </a:rPr>
              <a:t>If (expr </a:t>
            </a:r>
            <a:r>
              <a:rPr lang="en-US" sz="2397" b="1" noProof="1">
                <a:solidFill>
                  <a:schemeClr val="bg1"/>
                </a:solidFill>
                <a:latin typeface="Consolas" pitchFamily="49" charset="0"/>
                <a:cs typeface="Consolas" pitchFamily="49" charset="0"/>
              </a:rPr>
              <a:t>is var </a:t>
            </a:r>
            <a:r>
              <a:rPr lang="en-US" sz="2397" b="1" noProof="1">
                <a:latin typeface="Consolas" pitchFamily="49" charset="0"/>
                <a:cs typeface="Consolas" pitchFamily="49" charset="0"/>
              </a:rPr>
              <a:t>varname)</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i="1" noProof="1">
                <a:solidFill>
                  <a:schemeClr val="accent2"/>
                </a:solidFill>
                <a:latin typeface="Consolas" pitchFamily="49" charset="0"/>
                <a:cs typeface="Consolas" pitchFamily="49" charset="0"/>
              </a:rPr>
              <a:t>  // Do something with varname </a:t>
            </a:r>
          </a:p>
          <a:p>
            <a:pPr defTabSz="1218438" latinLnBrk="1">
              <a:buFont typeface="Wingdings" panose="05000000000000000000" pitchFamily="2" charset="2"/>
              <a:buNone/>
            </a:pPr>
            <a:r>
              <a:rPr lang="en-US" sz="2397" b="1" noProof="1">
                <a:latin typeface="Consolas" pitchFamily="49" charset="0"/>
                <a:cs typeface="Consolas" pitchFamily="49" charset="0"/>
              </a:rPr>
              <a:t>} </a:t>
            </a:r>
          </a:p>
        </p:txBody>
      </p:sp>
      <p:sp>
        <p:nvSpPr>
          <p:cNvPr id="5" name="Slide Number Placeholder 4"/>
          <p:cNvSpPr>
            <a:spLocks noGrp="1"/>
          </p:cNvSpPr>
          <p:nvPr>
            <p:ph type="sldNum" sz="quarter" idx="13"/>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val="285655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7" name="Rectangle 6"/>
          <p:cNvSpPr>
            <a:spLocks noChangeArrowheads="1"/>
          </p:cNvSpPr>
          <p:nvPr/>
        </p:nvSpPr>
        <p:spPr bwMode="auto">
          <a:xfrm>
            <a:off x="758370" y="2108202"/>
            <a:ext cx="10820400"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do something, but if it's of type T2, then do 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13</a:t>
            </a:fld>
            <a:endParaRPr lang="en-US" dirty="0"/>
          </a:p>
        </p:txBody>
      </p:sp>
    </p:spTree>
    <p:extLst>
      <p:ext uri="{BB962C8B-B14F-4D97-AF65-F5344CB8AC3E}">
        <p14:creationId xmlns:p14="http://schemas.microsoft.com/office/powerpoint/2010/main" val="37769239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7" name="Rectangle 6"/>
          <p:cNvSpPr>
            <a:spLocks noChangeArrowheads="1"/>
          </p:cNvSpPr>
          <p:nvPr/>
        </p:nvSpPr>
        <p:spPr bwMode="auto">
          <a:xfrm>
            <a:off x="785621" y="2401112"/>
            <a:ext cx="7066562"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Animal {}</a:t>
            </a:r>
          </a:p>
          <a:p>
            <a:pPr defTabSz="1218438" latinLnBrk="1">
              <a:buFont typeface="Wingdings" panose="05000000000000000000" pitchFamily="2" charset="2"/>
              <a:buNone/>
            </a:pPr>
            <a:r>
              <a:rPr lang="en-US" sz="2397" b="1" noProof="1">
                <a:latin typeface="Consolas" pitchFamily="49" charset="0"/>
                <a:cs typeface="Consolas" pitchFamily="49" charset="0"/>
              </a:rPr>
              <a:t>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smtClean="0">
                <a:latin typeface="Consolas" pitchFamily="49" charset="0"/>
                <a:cs typeface="Consolas" pitchFamily="49" charset="0"/>
              </a:rPr>
              <a:t>  </a:t>
            </a:r>
            <a:r>
              <a:rPr lang="en-US" sz="2397" b="1" i="1" noProof="1" smtClean="0">
                <a:solidFill>
                  <a:schemeClr val="accent2"/>
                </a:solidFill>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5038391" y="4330855"/>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623283" y="3666135"/>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
        <p:nvSpPr>
          <p:cNvPr id="5" name="Slide Number Placeholder 4"/>
          <p:cNvSpPr>
            <a:spLocks noGrp="1"/>
          </p:cNvSpPr>
          <p:nvPr>
            <p:ph type="sldNum" sz="quarter" idx="13"/>
          </p:nvPr>
        </p:nvSpPr>
        <p:spPr/>
        <p:txBody>
          <a:bodyPr/>
          <a:lstStyle/>
          <a:p>
            <a:fld id="{C014DD1E-5D91-48A3-AD6D-45FBA980D106}" type="slidenum">
              <a:rPr lang="en-US" smtClean="0"/>
              <a:pPr/>
              <a:t>14</a:t>
            </a:fld>
            <a:endParaRPr lang="en-US" dirty="0"/>
          </a:p>
        </p:txBody>
      </p:sp>
    </p:spTree>
    <p:extLst>
      <p:ext uri="{BB962C8B-B14F-4D97-AF65-F5344CB8AC3E}">
        <p14:creationId xmlns:p14="http://schemas.microsoft.com/office/powerpoint/2010/main" val="56102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531842" y="1821848"/>
            <a:ext cx="5354769" cy="294431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305389" y="1821848"/>
            <a:ext cx="5696208"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8" name="Slide Number Placeholder 7"/>
          <p:cNvSpPr>
            <a:spLocks noGrp="1"/>
          </p:cNvSpPr>
          <p:nvPr>
            <p:ph type="sldNum" sz="quarter" idx="14"/>
          </p:nvPr>
        </p:nvSpPr>
        <p:spPr/>
        <p:txBody>
          <a:bodyPr/>
          <a:lstStyle/>
          <a:p>
            <a:fld id="{C014DD1E-5D91-48A3-AD6D-45FBA980D106}" type="slidenum">
              <a:rPr lang="en-US" smtClean="0"/>
              <a:pPr/>
              <a:t>15</a:t>
            </a:fld>
            <a:endParaRPr lang="en-US" dirty="0"/>
          </a:p>
        </p:txBody>
      </p:sp>
    </p:spTree>
    <p:extLst>
      <p:ext uri="{BB962C8B-B14F-4D97-AF65-F5344CB8AC3E}">
        <p14:creationId xmlns:p14="http://schemas.microsoft.com/office/powerpoint/2010/main" val="3733631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
        <p:nvSpPr>
          <p:cNvPr id="5" name="Slide Number Placeholder 4"/>
          <p:cNvSpPr>
            <a:spLocks noGrp="1"/>
          </p:cNvSpPr>
          <p:nvPr>
            <p:ph type="sldNum" sz="quarter" idx="13"/>
          </p:nvPr>
        </p:nvSpPr>
        <p:spPr/>
        <p:txBody>
          <a:bodyPr/>
          <a:lstStyle/>
          <a:p>
            <a:fld id="{C014DD1E-5D91-48A3-AD6D-45FBA980D106}" type="slidenum">
              <a:rPr lang="en-US" smtClean="0"/>
              <a:pPr/>
              <a:t>16</a:t>
            </a:fld>
            <a:endParaRPr lang="en-US" dirty="0"/>
          </a:p>
        </p:txBody>
      </p:sp>
    </p:spTree>
    <p:extLst>
      <p:ext uri="{BB962C8B-B14F-4D97-AF65-F5344CB8AC3E}">
        <p14:creationId xmlns:p14="http://schemas.microsoft.com/office/powerpoint/2010/main" val="2731584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smtClean="0"/>
              <a:t>MathOperation</a:t>
            </a:r>
            <a:endParaRPr lang="en-US" sz="4000" noProof="1"/>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215241" y="4215433"/>
            <a:ext cx="7727043"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850648" y="3554650"/>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3"/>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291748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11" name="Text Placeholder 5"/>
          <p:cNvSpPr txBox="1">
            <a:spLocks/>
          </p:cNvSpPr>
          <p:nvPr/>
        </p:nvSpPr>
        <p:spPr>
          <a:xfrm>
            <a:off x="1563139" y="1650802"/>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
        <p:nvSpPr>
          <p:cNvPr id="3" name="Slide Number Placeholder 2"/>
          <p:cNvSpPr>
            <a:spLocks noGrp="1"/>
          </p:cNvSpPr>
          <p:nvPr>
            <p:ph type="sldNum" sz="quarter" idx="13"/>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313446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a:t>
            </a:r>
            <a:br>
              <a:rPr lang="en-US" dirty="0"/>
            </a:br>
            <a:r>
              <a:rPr lang="en-US" dirty="0"/>
              <a:t>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2140027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3" name="Text Placeholder 2"/>
          <p:cNvSpPr>
            <a:spLocks noGrp="1"/>
          </p:cNvSpPr>
          <p:nvPr>
            <p:ph type="body" sz="quarter" idx="13"/>
          </p:nvPr>
        </p:nvSpPr>
        <p:spPr/>
        <p:txBody>
          <a:bodyPr>
            <a:normAutofit/>
          </a:bodyPr>
          <a:lstStyle/>
          <a:p>
            <a:r>
              <a:rPr lang="en-US" dirty="0"/>
              <a:t>Polymorphism</a:t>
            </a:r>
          </a:p>
          <a:p>
            <a:pPr lvl="1"/>
            <a:r>
              <a:rPr lang="en-US" dirty="0"/>
              <a:t>Definition</a:t>
            </a:r>
          </a:p>
          <a:p>
            <a:pPr lvl="1"/>
            <a:r>
              <a:rPr lang="en-US" dirty="0"/>
              <a:t>Types</a:t>
            </a:r>
          </a:p>
          <a:p>
            <a:r>
              <a:rPr lang="en-US" dirty="0"/>
              <a:t>Override Methods</a:t>
            </a:r>
          </a:p>
          <a:p>
            <a:r>
              <a:rPr lang="en-US"/>
              <a:t>Overload Methods</a:t>
            </a:r>
            <a:endParaRPr lang="en-US" dirty="0"/>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737761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wrap="square">
            <a:normAutofit/>
          </a:bodyPr>
          <a:lstStyle/>
          <a:p>
            <a:r>
              <a:rPr lang="en-US" dirty="0"/>
              <a:t>Has two distinct aspects:</a:t>
            </a:r>
          </a:p>
          <a:p>
            <a:r>
              <a:rPr lang="en-US" dirty="0"/>
              <a:t>At run time, objects of a </a:t>
            </a:r>
            <a:r>
              <a:rPr lang="en-US" b="1" dirty="0">
                <a:solidFill>
                  <a:schemeClr val="bg1"/>
                </a:solidFill>
              </a:rPr>
              <a:t>derived</a:t>
            </a:r>
            <a:r>
              <a:rPr lang="en-US" dirty="0">
                <a:solidFill>
                  <a:schemeClr val="bg1"/>
                </a:solidFill>
              </a:rPr>
              <a:t> </a:t>
            </a:r>
            <a:r>
              <a:rPr lang="en-US" b="1" dirty="0">
                <a:solidFill>
                  <a:schemeClr val="bg1"/>
                </a:solidFill>
              </a:rPr>
              <a:t>class</a:t>
            </a:r>
            <a:r>
              <a:rPr lang="en-US" dirty="0">
                <a:solidFill>
                  <a:schemeClr val="bg1"/>
                </a:solidFill>
              </a:rPr>
              <a:t> </a:t>
            </a:r>
            <a:r>
              <a:rPr lang="en-US" dirty="0"/>
              <a:t>may be treated as </a:t>
            </a:r>
            <a:br>
              <a:rPr lang="en-US" dirty="0"/>
            </a:br>
            <a:r>
              <a:rPr lang="en-US" dirty="0"/>
              <a:t>objects of </a:t>
            </a:r>
            <a:r>
              <a:rPr lang="en-US" b="1" dirty="0">
                <a:solidFill>
                  <a:schemeClr val="bg1"/>
                </a:solidFill>
              </a:rPr>
              <a:t>a</a:t>
            </a:r>
            <a:r>
              <a:rPr lang="en-US" dirty="0">
                <a:solidFill>
                  <a:schemeClr val="bg1"/>
                </a:solidFill>
              </a:rPr>
              <a:t> </a:t>
            </a:r>
            <a:r>
              <a:rPr lang="en-US" b="1" dirty="0">
                <a:solidFill>
                  <a:schemeClr val="bg1"/>
                </a:solidFill>
              </a:rPr>
              <a:t>base</a:t>
            </a:r>
            <a:r>
              <a:rPr lang="en-US" dirty="0">
                <a:solidFill>
                  <a:schemeClr val="bg1"/>
                </a:solidFill>
              </a:rPr>
              <a:t> </a:t>
            </a:r>
            <a:r>
              <a:rPr lang="en-US" b="1" dirty="0">
                <a:solidFill>
                  <a:schemeClr val="bg1"/>
                </a:solidFill>
              </a:rPr>
              <a:t>class</a:t>
            </a:r>
            <a:r>
              <a:rPr lang="en-US" dirty="0">
                <a:solidFill>
                  <a:schemeClr val="bg1"/>
                </a:solidFill>
              </a:rPr>
              <a:t> </a:t>
            </a:r>
            <a:r>
              <a:rPr lang="en-US" b="1" dirty="0">
                <a:solidFill>
                  <a:schemeClr val="bg1"/>
                </a:solidFill>
              </a:rPr>
              <a:t>in</a:t>
            </a:r>
            <a:r>
              <a:rPr lang="en-US" dirty="0">
                <a:solidFill>
                  <a:schemeClr val="bg1"/>
                </a:solidFill>
              </a:rPr>
              <a:t> </a:t>
            </a:r>
            <a:r>
              <a:rPr lang="en-US" dirty="0"/>
              <a:t>places, such as method parameters </a:t>
            </a:r>
            <a:br>
              <a:rPr lang="en-US" dirty="0"/>
            </a:br>
            <a:r>
              <a:rPr lang="en-US" dirty="0"/>
              <a:t>and collections or arrays</a:t>
            </a:r>
          </a:p>
          <a:p>
            <a:pPr lvl="1"/>
            <a:r>
              <a:rPr lang="en-US" dirty="0"/>
              <a:t>When this occurs, the </a:t>
            </a:r>
            <a:r>
              <a:rPr lang="en-US" b="1" dirty="0">
                <a:solidFill>
                  <a:schemeClr val="bg1"/>
                </a:solidFill>
              </a:rPr>
              <a:t>object's</a:t>
            </a:r>
            <a:r>
              <a:rPr lang="en-US" dirty="0">
                <a:solidFill>
                  <a:schemeClr val="bg1"/>
                </a:solidFill>
              </a:rPr>
              <a:t> </a:t>
            </a:r>
            <a:r>
              <a:rPr lang="en-US" b="1" dirty="0">
                <a:solidFill>
                  <a:schemeClr val="bg1"/>
                </a:solidFill>
              </a:rPr>
              <a:t>declared</a:t>
            </a:r>
            <a:r>
              <a:rPr lang="en-US" dirty="0">
                <a:solidFill>
                  <a:schemeClr val="bg1"/>
                </a:solidFill>
              </a:rPr>
              <a:t> </a:t>
            </a:r>
            <a:r>
              <a:rPr lang="en-US" b="1" dirty="0">
                <a:solidFill>
                  <a:schemeClr val="bg1"/>
                </a:solidFill>
              </a:rPr>
              <a:t>type</a:t>
            </a:r>
            <a:r>
              <a:rPr lang="en-US" dirty="0">
                <a:solidFill>
                  <a:schemeClr val="bg1"/>
                </a:solidFill>
              </a:rPr>
              <a:t> </a:t>
            </a:r>
            <a:r>
              <a:rPr lang="en-US" dirty="0"/>
              <a:t>is no longer identical to </a:t>
            </a:r>
            <a:r>
              <a:rPr lang="en-US" b="1" dirty="0">
                <a:solidFill>
                  <a:schemeClr val="bg1"/>
                </a:solidFill>
              </a:rPr>
              <a:t>its</a:t>
            </a:r>
            <a:r>
              <a:rPr lang="en-US" dirty="0">
                <a:solidFill>
                  <a:schemeClr val="bg1"/>
                </a:solidFill>
              </a:rPr>
              <a:t> </a:t>
            </a:r>
            <a:r>
              <a:rPr lang="en-US" b="1" dirty="0">
                <a:solidFill>
                  <a:schemeClr val="bg1"/>
                </a:solidFill>
              </a:rPr>
              <a:t>run-time</a:t>
            </a:r>
            <a:r>
              <a:rPr lang="en-US" dirty="0">
                <a:solidFill>
                  <a:schemeClr val="bg1"/>
                </a:solidFill>
              </a:rPr>
              <a:t> </a:t>
            </a:r>
            <a:r>
              <a:rPr lang="en-US" b="1" dirty="0">
                <a:solidFill>
                  <a:schemeClr val="bg1"/>
                </a:solidFill>
              </a:rPr>
              <a:t>type</a:t>
            </a:r>
          </a:p>
        </p:txBody>
      </p:sp>
      <p:sp>
        <p:nvSpPr>
          <p:cNvPr id="4" name="Title 3"/>
          <p:cNvSpPr>
            <a:spLocks noGrp="1"/>
          </p:cNvSpPr>
          <p:nvPr>
            <p:ph type="title"/>
          </p:nvPr>
        </p:nvSpPr>
        <p:spPr/>
        <p:txBody>
          <a:bodyPr/>
          <a:lstStyle/>
          <a:p>
            <a:r>
              <a:rPr lang="en-US" noProof="1"/>
              <a:t>Runtime Polymorphism</a:t>
            </a:r>
            <a:endParaRPr lang="en-US"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71626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Base classes may define and implement </a:t>
            </a:r>
            <a:r>
              <a:rPr lang="en-US" b="1" dirty="0">
                <a:solidFill>
                  <a:schemeClr val="bg1"/>
                </a:solidFill>
              </a:rPr>
              <a:t>virtual</a:t>
            </a:r>
            <a:r>
              <a:rPr lang="en-US" dirty="0">
                <a:solidFill>
                  <a:schemeClr val="bg1"/>
                </a:solidFill>
              </a:rPr>
              <a:t> </a:t>
            </a:r>
            <a:r>
              <a:rPr lang="en-US" b="1" dirty="0">
                <a:solidFill>
                  <a:schemeClr val="bg1"/>
                </a:solidFill>
              </a:rPr>
              <a:t>methods</a:t>
            </a:r>
          </a:p>
          <a:p>
            <a:pPr lvl="1"/>
            <a:r>
              <a:rPr lang="en-US" dirty="0"/>
              <a:t>Derived classes can </a:t>
            </a:r>
            <a:r>
              <a:rPr lang="en-US" b="1" dirty="0">
                <a:solidFill>
                  <a:schemeClr val="bg1"/>
                </a:solidFill>
              </a:rPr>
              <a:t>override</a:t>
            </a:r>
            <a:r>
              <a:rPr lang="en-US" dirty="0"/>
              <a:t> </a:t>
            </a:r>
          </a:p>
          <a:p>
            <a:pPr lvl="1"/>
            <a:r>
              <a:rPr lang="en-US" dirty="0"/>
              <a:t>They provide </a:t>
            </a:r>
            <a:r>
              <a:rPr lang="en-US" b="1" dirty="0">
                <a:solidFill>
                  <a:schemeClr val="bg1"/>
                </a:solidFill>
              </a:rPr>
              <a:t>their</a:t>
            </a:r>
            <a:r>
              <a:rPr lang="en-US" dirty="0">
                <a:solidFill>
                  <a:schemeClr val="bg1"/>
                </a:solidFill>
              </a:rPr>
              <a:t> </a:t>
            </a:r>
            <a:r>
              <a:rPr lang="en-US" b="1" dirty="0">
                <a:solidFill>
                  <a:schemeClr val="bg1"/>
                </a:solidFill>
              </a:rPr>
              <a:t>own</a:t>
            </a:r>
            <a:r>
              <a:rPr lang="en-US" dirty="0">
                <a:solidFill>
                  <a:schemeClr val="bg1"/>
                </a:solidFill>
              </a:rPr>
              <a:t> </a:t>
            </a:r>
            <a:r>
              <a:rPr lang="en-US" b="1" dirty="0">
                <a:solidFill>
                  <a:schemeClr val="bg1"/>
                </a:solidFill>
              </a:rPr>
              <a:t>definition</a:t>
            </a:r>
            <a:r>
              <a:rPr lang="en-US" dirty="0">
                <a:solidFill>
                  <a:schemeClr val="bg1"/>
                </a:solidFill>
              </a:rPr>
              <a:t> </a:t>
            </a:r>
            <a:r>
              <a:rPr lang="en-US" b="1" dirty="0">
                <a:solidFill>
                  <a:schemeClr val="bg1"/>
                </a:solidFill>
              </a:rPr>
              <a:t>and</a:t>
            </a:r>
            <a:r>
              <a:rPr lang="en-US" dirty="0">
                <a:solidFill>
                  <a:schemeClr val="bg1"/>
                </a:solidFill>
              </a:rPr>
              <a:t> </a:t>
            </a:r>
            <a:r>
              <a:rPr lang="en-US" b="1" dirty="0">
                <a:solidFill>
                  <a:schemeClr val="bg1"/>
                </a:solidFill>
              </a:rPr>
              <a:t>implementation</a:t>
            </a:r>
          </a:p>
          <a:p>
            <a:r>
              <a:rPr lang="en-US" dirty="0"/>
              <a:t>At run-time, the CLR looks up the run-time type of the object </a:t>
            </a:r>
            <a:br>
              <a:rPr lang="en-US" dirty="0"/>
            </a:br>
            <a:r>
              <a:rPr lang="en-US" dirty="0"/>
              <a:t>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21</a:t>
            </a:fld>
            <a:endParaRPr lang="en-US" dirty="0"/>
          </a:p>
        </p:txBody>
      </p:sp>
    </p:spTree>
    <p:extLst>
      <p:ext uri="{BB962C8B-B14F-4D97-AF65-F5344CB8AC3E}">
        <p14:creationId xmlns:p14="http://schemas.microsoft.com/office/powerpoint/2010/main" val="14488161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
        <p:nvSpPr>
          <p:cNvPr id="3" name="Slide Number Placeholder 2"/>
          <p:cNvSpPr>
            <a:spLocks noGrp="1"/>
          </p:cNvSpPr>
          <p:nvPr>
            <p:ph type="sldNum" sz="quarter" idx="13"/>
          </p:nvPr>
        </p:nvSpPr>
        <p:spPr/>
        <p:txBody>
          <a:bodyPr/>
          <a:lstStyle/>
          <a:p>
            <a:fld id="{C014DD1E-5D91-48A3-AD6D-45FBA980D106}" type="slidenum">
              <a:rPr lang="en-US" smtClean="0"/>
              <a:pPr/>
              <a:t>22</a:t>
            </a:fld>
            <a:endParaRPr lang="en-US" dirty="0"/>
          </a:p>
        </p:txBody>
      </p:sp>
    </p:spTree>
    <p:extLst>
      <p:ext uri="{BB962C8B-B14F-4D97-AF65-F5344CB8AC3E}">
        <p14:creationId xmlns:p14="http://schemas.microsoft.com/office/powerpoint/2010/main" val="2287009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
        <p:nvSpPr>
          <p:cNvPr id="5" name="Slide Number Placeholder 4"/>
          <p:cNvSpPr>
            <a:spLocks noGrp="1"/>
          </p:cNvSpPr>
          <p:nvPr>
            <p:ph type="sldNum" sz="quarter" idx="13"/>
          </p:nvPr>
        </p:nvSpPr>
        <p:spPr/>
        <p:txBody>
          <a:bodyPr/>
          <a:lstStyle/>
          <a:p>
            <a:fld id="{C014DD1E-5D91-48A3-AD6D-45FBA980D106}" type="slidenum">
              <a:rPr lang="en-US" smtClean="0"/>
              <a:pPr/>
              <a:t>23</a:t>
            </a:fld>
            <a:endParaRPr lang="en-US" dirty="0"/>
          </a:p>
        </p:txBody>
      </p:sp>
    </p:spTree>
    <p:extLst>
      <p:ext uri="{BB962C8B-B14F-4D97-AF65-F5344CB8AC3E}">
        <p14:creationId xmlns:p14="http://schemas.microsoft.com/office/powerpoint/2010/main" val="3564985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3"/>
          </p:nvPr>
        </p:nvSpPr>
        <p:spPr/>
        <p:txBody>
          <a:bodyPr/>
          <a:lstStyle/>
          <a:p>
            <a:fld id="{C014DD1E-5D91-48A3-AD6D-45FBA980D106}" type="slidenum">
              <a:rPr lang="en-US" smtClean="0"/>
              <a:pPr/>
              <a:t>24</a:t>
            </a:fld>
            <a:endParaRPr lang="en-US" dirty="0"/>
          </a:p>
        </p:txBody>
      </p:sp>
    </p:spTree>
    <p:extLst>
      <p:ext uri="{BB962C8B-B14F-4D97-AF65-F5344CB8AC3E}">
        <p14:creationId xmlns:p14="http://schemas.microsoft.com/office/powerpoint/2010/main" val="1101425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smtClean="0">
                <a:solidFill>
                  <a:schemeClr val="accent2"/>
                </a:solidFill>
              </a:rPr>
              <a:t>// Create </a:t>
            </a:r>
            <a:r>
              <a:rPr lang="en-US" i="1" dirty="0">
                <a:solidFill>
                  <a:schemeClr val="accent2"/>
                </a:solidFill>
              </a:rPr>
              <a:t>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
        <p:nvSpPr>
          <p:cNvPr id="3" name="Slide Number Placeholder 2"/>
          <p:cNvSpPr>
            <a:spLocks noGrp="1"/>
          </p:cNvSpPr>
          <p:nvPr>
            <p:ph type="sldNum" sz="quarter" idx="13"/>
          </p:nvPr>
        </p:nvSpPr>
        <p:spPr/>
        <p:txBody>
          <a:bodyPr/>
          <a:lstStyle/>
          <a:p>
            <a:fld id="{C014DD1E-5D91-48A3-AD6D-45FBA980D106}" type="slidenum">
              <a:rPr lang="en-US" smtClean="0"/>
              <a:pPr/>
              <a:t>25</a:t>
            </a:fld>
            <a:endParaRPr lang="en-US" dirty="0"/>
          </a:p>
        </p:txBody>
      </p:sp>
    </p:spTree>
    <p:extLst>
      <p:ext uri="{BB962C8B-B14F-4D97-AF65-F5344CB8AC3E}">
        <p14:creationId xmlns:p14="http://schemas.microsoft.com/office/powerpoint/2010/main" val="344327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11" name="Text Placeholder 5"/>
          <p:cNvSpPr txBox="1">
            <a:spLocks/>
          </p:cNvSpPr>
          <p:nvPr/>
        </p:nvSpPr>
        <p:spPr>
          <a:xfrm>
            <a:off x="1718012" y="1817352"/>
            <a:ext cx="8601646"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a:t>
            </a:r>
            <a:r>
              <a:rPr lang="en-US" dirty="0"/>
              <a:t>() </a:t>
            </a:r>
            <a:r>
              <a:rPr lang="en-US" dirty="0" smtClean="0"/>
              <a:t>+</a:t>
            </a:r>
          </a:p>
          <a:p>
            <a:r>
              <a:rPr lang="en-US" dirty="0"/>
              <a:t> </a:t>
            </a:r>
            <a:r>
              <a:rPr lang="en-US" dirty="0" smtClean="0"/>
              <a:t>   </a:t>
            </a:r>
            <a:r>
              <a:rPr lang="en-US" noProof="1" smtClean="0"/>
              <a:t>Environment.NewLine</a:t>
            </a:r>
            <a:r>
              <a:rPr lang="en-US" dirty="0" smtClean="0"/>
              <a:t> +</a:t>
            </a:r>
          </a:p>
          <a:p>
            <a:r>
              <a:rPr lang="en-US" dirty="0"/>
              <a:t> </a:t>
            </a:r>
            <a:r>
              <a:rPr lang="en-US" dirty="0" smtClean="0"/>
              <a:t>   "BARK";</a:t>
            </a:r>
            <a:endParaRPr lang="en-US" dirty="0"/>
          </a:p>
          <a:p>
            <a:r>
              <a:rPr lang="en-US" dirty="0"/>
              <a:t>  }</a:t>
            </a:r>
          </a:p>
          <a:p>
            <a:r>
              <a:rPr lang="en-US" dirty="0"/>
              <a:t>}</a:t>
            </a:r>
          </a:p>
        </p:txBody>
      </p:sp>
      <p:sp>
        <p:nvSpPr>
          <p:cNvPr id="3" name="Slide Number Placeholder 2"/>
          <p:cNvSpPr>
            <a:spLocks noGrp="1"/>
          </p:cNvSpPr>
          <p:nvPr>
            <p:ph type="sldNum" sz="quarter" idx="13"/>
          </p:nvPr>
        </p:nvSpPr>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321832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639634" y="17651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a:t>
            </a:r>
            <a:r>
              <a:rPr lang="en-US" dirty="0"/>
              <a:t>() </a:t>
            </a:r>
            <a:r>
              <a:rPr lang="en-US" dirty="0" smtClean="0"/>
              <a:t>+</a:t>
            </a:r>
          </a:p>
          <a:p>
            <a:r>
              <a:rPr lang="en-US" dirty="0"/>
              <a:t> </a:t>
            </a:r>
            <a:r>
              <a:rPr lang="en-US" dirty="0" smtClean="0"/>
              <a:t>   </a:t>
            </a:r>
            <a:r>
              <a:rPr lang="en-US" noProof="1" smtClean="0"/>
              <a:t>Environment.NewLine</a:t>
            </a:r>
            <a:r>
              <a:rPr lang="en-US" dirty="0" smtClean="0"/>
              <a:t> +</a:t>
            </a:r>
          </a:p>
          <a:p>
            <a:r>
              <a:rPr lang="en-US" dirty="0"/>
              <a:t> </a:t>
            </a:r>
            <a:r>
              <a:rPr lang="en-US" dirty="0" smtClean="0"/>
              <a:t>   "MEOW</a:t>
            </a:r>
            <a:r>
              <a:rPr lang="en-US" dirty="0"/>
              <a:t>";</a:t>
            </a:r>
          </a:p>
          <a:p>
            <a:r>
              <a:rPr lang="en-US" dirty="0"/>
              <a:t>  }</a:t>
            </a:r>
          </a:p>
          <a:p>
            <a:r>
              <a:rPr lang="en-US" dirty="0"/>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27</a:t>
            </a:fld>
            <a:endParaRPr lang="en-US" dirty="0"/>
          </a:p>
        </p:txBody>
      </p:sp>
    </p:spTree>
    <p:extLst>
      <p:ext uri="{BB962C8B-B14F-4D97-AF65-F5344CB8AC3E}">
        <p14:creationId xmlns:p14="http://schemas.microsoft.com/office/powerpoint/2010/main" val="1996026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28</a:t>
            </a:fld>
            <a:endParaRPr lang="en-US" dirty="0"/>
          </a:p>
        </p:txBody>
      </p:sp>
    </p:spTree>
    <p:extLst>
      <p:ext uri="{BB962C8B-B14F-4D97-AF65-F5344CB8AC3E}">
        <p14:creationId xmlns:p14="http://schemas.microsoft.com/office/powerpoint/2010/main" val="886962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smtClean="0">
                <a:solidFill>
                  <a:schemeClr val="bg1"/>
                </a:solidFill>
              </a:rPr>
              <a:t>Virtual</a:t>
            </a:r>
            <a:r>
              <a:rPr lang="en-US" dirty="0" smtClean="0"/>
              <a:t> </a:t>
            </a:r>
            <a:r>
              <a:rPr lang="en-US" dirty="0"/>
              <a:t>members use </a:t>
            </a:r>
            <a:r>
              <a:rPr lang="en-US" b="1" dirty="0" smtClean="0">
                <a:solidFill>
                  <a:schemeClr val="bg1"/>
                </a:solidFill>
                <a:latin typeface="Consolas" panose="020B0609020204030204" pitchFamily="49" charset="0"/>
              </a:rPr>
              <a:t>base</a:t>
            </a:r>
            <a:r>
              <a:rPr lang="en-US" b="1" dirty="0" smtClean="0">
                <a:solidFill>
                  <a:schemeClr val="bg1"/>
                </a:solidFill>
              </a:rPr>
              <a:t> keyword</a:t>
            </a:r>
            <a:r>
              <a:rPr lang="en-US" dirty="0" smtClean="0"/>
              <a:t> </a:t>
            </a:r>
            <a:r>
              <a:rPr lang="en-US" dirty="0"/>
              <a:t>to call the </a:t>
            </a:r>
            <a:r>
              <a:rPr lang="en-US" b="1" dirty="0" smtClean="0">
                <a:solidFill>
                  <a:schemeClr val="bg1"/>
                </a:solidFill>
              </a:rPr>
              <a:t>base class</a:t>
            </a:r>
          </a:p>
          <a:p>
            <a:pPr>
              <a:buClr>
                <a:schemeClr val="tx1"/>
              </a:buClr>
            </a:pPr>
            <a:r>
              <a:rPr lang="en-US" dirty="0" smtClean="0"/>
              <a:t>Occurring base class behavior enables the derived class concentrate on implementing specific behavior </a:t>
            </a:r>
          </a:p>
          <a:p>
            <a:pPr>
              <a:buClr>
                <a:schemeClr val="tx1"/>
              </a:buClr>
            </a:pPr>
            <a:r>
              <a:rPr lang="en-US" dirty="0" smtClean="0"/>
              <a:t>If </a:t>
            </a:r>
            <a:r>
              <a:rPr lang="en-US" dirty="0"/>
              <a:t>the base </a:t>
            </a:r>
            <a:r>
              <a:rPr lang="en-US" dirty="0" smtClean="0"/>
              <a:t>implementation </a:t>
            </a:r>
            <a:r>
              <a:rPr lang="en-US" dirty="0"/>
              <a:t>is not called, </a:t>
            </a:r>
            <a:r>
              <a:rPr lang="en-US" dirty="0" smtClean="0"/>
              <a:t>the derived class has to make their behavior compatible</a:t>
            </a:r>
            <a:r>
              <a:rPr lang="en-US" dirty="0" smtClean="0"/>
              <a:t> </a:t>
            </a:r>
            <a:r>
              <a:rPr lang="en-US" dirty="0" smtClean="0"/>
              <a:t>with </a:t>
            </a:r>
            <a:r>
              <a:rPr lang="en-US" dirty="0"/>
              <a:t>the behavior of the base class</a:t>
            </a:r>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29</a:t>
            </a:fld>
            <a:endParaRPr lang="en-US" dirty="0"/>
          </a:p>
        </p:txBody>
      </p:sp>
    </p:spTree>
    <p:extLst>
      <p:ext uri="{BB962C8B-B14F-4D97-AF65-F5344CB8AC3E}">
        <p14:creationId xmlns:p14="http://schemas.microsoft.com/office/powerpoint/2010/main" val="4204101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r>
              <a:rPr lang="en-US" sz="6000" b="1" dirty="0"/>
              <a:t/>
            </a:r>
            <a:br>
              <a:rPr lang="en-US" sz="6000" b="1" dirty="0"/>
            </a:br>
            <a:r>
              <a:rPr lang="en-US" sz="11500" b="1" dirty="0"/>
              <a:t>#</a:t>
            </a:r>
            <a:r>
              <a:rPr lang="en-US" sz="11500" b="1" noProof="1"/>
              <a:t>csharp-advanced</a:t>
            </a:r>
            <a:endParaRPr lang="en-US" noProof="1"/>
          </a:p>
        </p:txBody>
      </p:sp>
    </p:spTree>
    <p:extLst>
      <p:ext uri="{BB962C8B-B14F-4D97-AF65-F5344CB8AC3E}">
        <p14:creationId xmlns:p14="http://schemas.microsoft.com/office/powerpoint/2010/main" val="97490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smtClean="0"/>
              <a:t>Virtual </a:t>
            </a:r>
            <a:r>
              <a:rPr lang="en-US" dirty="0"/>
              <a:t>members </a:t>
            </a:r>
            <a:r>
              <a:rPr lang="en-US" b="1" dirty="0">
                <a:solidFill>
                  <a:schemeClr val="bg1"/>
                </a:solidFill>
              </a:rPr>
              <a:t>remain virtual </a:t>
            </a:r>
            <a:r>
              <a:rPr lang="en-US" b="1" dirty="0" smtClean="0">
                <a:solidFill>
                  <a:schemeClr val="bg1"/>
                </a:solidFill>
              </a:rPr>
              <a:t>indefinitely</a:t>
            </a:r>
          </a:p>
          <a:p>
            <a:pPr>
              <a:spcBef>
                <a:spcPts val="1200"/>
              </a:spcBef>
              <a:buClr>
                <a:schemeClr val="tx1"/>
              </a:buClr>
            </a:pPr>
            <a:r>
              <a:rPr lang="en-US" dirty="0" smtClean="0"/>
              <a:t>A </a:t>
            </a:r>
            <a:r>
              <a:rPr lang="en-US" dirty="0"/>
              <a:t>derived class can stop virtual inheritance by declaring an override as </a:t>
            </a:r>
            <a:r>
              <a:rPr lang="en-US" b="1" dirty="0">
                <a:solidFill>
                  <a:schemeClr val="bg1"/>
                </a:solidFill>
                <a:latin typeface="Consolas" panose="020B0609020204030204" pitchFamily="49" charset="0"/>
              </a:rPr>
              <a:t>sealed</a:t>
            </a:r>
          </a:p>
          <a:p>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a:t>
            </a:r>
            <a:r>
              <a:rPr lang="en-US" dirty="0" smtClean="0"/>
              <a:t>method</a:t>
            </a:r>
          </a:p>
          <a:p>
            <a:r>
              <a:rPr lang="en-US" dirty="0" smtClean="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smtClean="0"/>
              <a:t>Virtual </a:t>
            </a:r>
            <a:r>
              <a:rPr lang="en-US" sz="4000" noProof="1"/>
              <a:t>Members</a:t>
            </a:r>
            <a:endParaRPr lang="en-US"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30</a:t>
            </a:fld>
            <a:endParaRPr lang="en-US" dirty="0"/>
          </a:p>
        </p:txBody>
      </p:sp>
    </p:spTree>
    <p:extLst>
      <p:ext uri="{BB962C8B-B14F-4D97-AF65-F5344CB8AC3E}">
        <p14:creationId xmlns:p14="http://schemas.microsoft.com/office/powerpoint/2010/main" val="34342283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lumMod val="60000"/>
                    <a:lumOff val="40000"/>
                  </a:schemeClr>
                </a:solidFill>
              </a:rPr>
              <a:t>Classes</a:t>
            </a:r>
          </a:p>
          <a:p>
            <a:pPr lvl="1">
              <a:buClr>
                <a:schemeClr val="bg2"/>
              </a:buClr>
            </a:pPr>
            <a:r>
              <a:rPr lang="en-US" sz="3400" b="1" dirty="0">
                <a:solidFill>
                  <a:schemeClr val="bg1">
                    <a:lumMod val="60000"/>
                    <a:lumOff val="40000"/>
                  </a:schemeClr>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06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pPr/>
              <a:t>32</a:t>
            </a:fld>
            <a:endParaRPr lang="en-US" dirty="0"/>
          </a:p>
        </p:txBody>
      </p:sp>
      <p:sp>
        <p:nvSpPr>
          <p:cNvPr id="3" name="Text Placeholder 2"/>
          <p:cNvSpPr>
            <a:spLocks noGrp="1"/>
          </p:cNvSpPr>
          <p:nvPr>
            <p:ph type="body" sz="quarter" idx="4294967295"/>
          </p:nvPr>
        </p:nvSpPr>
        <p:spPr>
          <a:xfrm>
            <a:off x="0" y="6400800"/>
            <a:ext cx="12114213" cy="363538"/>
          </a:xfrm>
        </p:spPr>
        <p:txBody>
          <a:bodyPr>
            <a:normAutofit fontScale="62500" lnSpcReduction="20000"/>
          </a:bodyPr>
          <a:lstStyle/>
          <a:p>
            <a:pPr algn="ctr"/>
            <a:r>
              <a:rPr lang="en-US" dirty="0">
                <a:hlinkClick r:id="rId3"/>
              </a:rPr>
              <a:t>https://softuni.bg/courses/csharp-oop-basics</a:t>
            </a:r>
            <a:endParaRPr lang="en-US" dirty="0"/>
          </a:p>
        </p:txBody>
      </p:sp>
    </p:spTree>
    <p:extLst>
      <p:ext uri="{BB962C8B-B14F-4D97-AF65-F5344CB8AC3E}">
        <p14:creationId xmlns:p14="http://schemas.microsoft.com/office/powerpoint/2010/main" val="7415112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33</a:t>
            </a:fld>
            <a:endParaRPr lang="en-US"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282" y="4534974"/>
            <a:ext cx="5664408" cy="86292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1316" y="4534974"/>
            <a:ext cx="3959051" cy="86292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373" y="2475523"/>
            <a:ext cx="5789314" cy="86292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1318" y="2475523"/>
            <a:ext cx="3855365" cy="862927"/>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4423" y="1445798"/>
            <a:ext cx="2446264" cy="862927"/>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1316" y="1445798"/>
            <a:ext cx="4182523" cy="862927"/>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334" y="1445798"/>
            <a:ext cx="2711597" cy="862927"/>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30" y="3505249"/>
            <a:ext cx="2517690" cy="862927"/>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1316" y="3505249"/>
            <a:ext cx="4538108" cy="862927"/>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2951" y="3505249"/>
            <a:ext cx="1747737" cy="862927"/>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4305" y="5564699"/>
            <a:ext cx="2871550" cy="862927"/>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5343" y="5653739"/>
            <a:ext cx="6471189" cy="773889"/>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706772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34</a:t>
            </a:fld>
            <a:endParaRPr lang="en-US"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4416" y="1711668"/>
            <a:ext cx="8223172" cy="4148036"/>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1600927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a:t>
            </a:r>
            <a:r>
              <a:rPr lang="en-US" sz="3199" dirty="0" smtClean="0"/>
              <a:t>- </a:t>
            </a:r>
            <a:r>
              <a:rPr lang="en-US" sz="3199" dirty="0"/>
              <a:t>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
        <p:nvSpPr>
          <p:cNvPr id="2" name="Slide Number Placeholder 1"/>
          <p:cNvSpPr>
            <a:spLocks noGrp="1"/>
          </p:cNvSpPr>
          <p:nvPr>
            <p:ph type="sldNum" sz="quarter" idx="13"/>
          </p:nvPr>
        </p:nvSpPr>
        <p:spPr/>
        <p:txBody>
          <a:bodyPr/>
          <a:lstStyle/>
          <a:p>
            <a:fld id="{C014DD1E-5D91-48A3-AD6D-45FBA980D106}" type="slidenum">
              <a:rPr lang="en-US" smtClean="0"/>
              <a:pPr/>
              <a:t>35</a:t>
            </a:fld>
            <a:endParaRPr lang="en-US" dirty="0"/>
          </a:p>
        </p:txBody>
      </p:sp>
    </p:spTree>
    <p:extLst>
      <p:ext uri="{BB962C8B-B14F-4D97-AF65-F5344CB8AC3E}">
        <p14:creationId xmlns:p14="http://schemas.microsoft.com/office/powerpoint/2010/main" val="13828771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36</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235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Tree>
    <p:extLst>
      <p:ext uri="{BB962C8B-B14F-4D97-AF65-F5344CB8AC3E}">
        <p14:creationId xmlns:p14="http://schemas.microsoft.com/office/powerpoint/2010/main" val="2798351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Slide Number Placeholder 7"/>
          <p:cNvSpPr>
            <a:spLocks noGrp="1"/>
          </p:cNvSpPr>
          <p:nvPr>
            <p:ph type="sldNum" sz="quarter" idx="13"/>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2056092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3938813"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6609549" y="4605351"/>
            <a:ext cx="3938813"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Tree>
    <p:extLst>
      <p:ext uri="{BB962C8B-B14F-4D97-AF65-F5344CB8AC3E}">
        <p14:creationId xmlns:p14="http://schemas.microsoft.com/office/powerpoint/2010/main" val="28529857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a:p>
            <a:endParaRPr lang="en-US" dirty="0"/>
          </a:p>
          <a:p>
            <a:endParaRPr lang="en-US" dirty="0"/>
          </a:p>
          <a:p>
            <a:endParaRPr lang="en-US" dirty="0"/>
          </a:p>
          <a:p>
            <a:endParaRPr lang="en-US" dirty="0"/>
          </a:p>
          <a:p>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3359635"/>
            <a:ext cx="7827300" cy="20013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32976" y="3904099"/>
            <a:ext cx="1312304"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497281" y="5406142"/>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Reference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490762" y="3898050"/>
            <a:ext cx="1396232"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1" y="540576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Object</a:t>
            </a:r>
            <a:r>
              <a:rPr lang="en-US" sz="2800" b="1" dirty="0">
                <a:solidFill>
                  <a:srgbClr val="FFFFFF"/>
                </a:solidFill>
              </a:rPr>
              <a:t> Type</a:t>
            </a:r>
            <a:endParaRPr lang="bg-BG" sz="2800" b="1" dirty="0">
              <a:solidFill>
                <a:srgbClr val="FFFFFF"/>
              </a:solidFill>
            </a:endParaRPr>
          </a:p>
        </p:txBody>
      </p:sp>
      <p:sp>
        <p:nvSpPr>
          <p:cNvPr id="3" name="Slide Number Placeholder 2"/>
          <p:cNvSpPr>
            <a:spLocks noGrp="1"/>
          </p:cNvSpPr>
          <p:nvPr>
            <p:ph type="sldNum" sz="quarter" idx="13"/>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16519535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 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
        <p:nvSpPr>
          <p:cNvPr id="5" name="Slide Number Placeholder 4"/>
          <p:cNvSpPr>
            <a:spLocks noGrp="1"/>
          </p:cNvSpPr>
          <p:nvPr>
            <p:ph type="sldNum" sz="quarter" idx="13"/>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26319671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p:txBody>
          <a:bodyPr>
            <a:normAutofit/>
          </a:bodyPr>
          <a:lstStyle/>
          <a:p>
            <a:pPr>
              <a:buClr>
                <a:schemeClr val="tx1"/>
              </a:buClr>
            </a:pPr>
            <a:r>
              <a:rPr lang="en-US" b="1" dirty="0">
                <a:solidFill>
                  <a:schemeClr val="bg1"/>
                </a:solidFill>
              </a:rPr>
              <a:t>IS</a:t>
            </a:r>
            <a:r>
              <a:rPr lang="en-US" dirty="0">
                <a:solidFill>
                  <a:schemeClr val="bg1"/>
                </a:solidFill>
              </a:rPr>
              <a:t> </a:t>
            </a:r>
            <a:r>
              <a:rPr lang="en-US" dirty="0"/>
              <a:t>statement supports </a:t>
            </a:r>
            <a:r>
              <a:rPr lang="en-US" b="1" dirty="0">
                <a:solidFill>
                  <a:schemeClr val="bg1"/>
                </a:solidFill>
              </a:rPr>
              <a:t>pattern</a:t>
            </a:r>
            <a:r>
              <a:rPr lang="en-US" dirty="0">
                <a:solidFill>
                  <a:schemeClr val="bg1"/>
                </a:solidFill>
              </a:rPr>
              <a:t> </a:t>
            </a:r>
            <a:r>
              <a:rPr lang="en-US" b="1" dirty="0">
                <a:solidFill>
                  <a:schemeClr val="bg1"/>
                </a:solidFill>
              </a:rPr>
              <a:t>matching</a:t>
            </a:r>
            <a:r>
              <a:rPr lang="en-US" dirty="0"/>
              <a:t>:</a:t>
            </a:r>
          </a:p>
          <a:p>
            <a:pPr lvl="1">
              <a:buClr>
                <a:schemeClr val="tx1"/>
              </a:buClr>
            </a:pPr>
            <a:r>
              <a:rPr lang="en-US" b="1" dirty="0">
                <a:solidFill>
                  <a:schemeClr val="bg1"/>
                </a:solidFill>
              </a:rPr>
              <a:t>Type pattern </a:t>
            </a:r>
            <a:r>
              <a:rPr lang="en-US" dirty="0"/>
              <a:t>- tests whether an expression can be converted </a:t>
            </a:r>
            <a:br>
              <a:rPr lang="en-US" dirty="0"/>
            </a:br>
            <a:r>
              <a:rPr lang="en-US" dirty="0"/>
              <a:t>to a specified type and casts it to a variable of that type</a:t>
            </a:r>
          </a:p>
          <a:p>
            <a:pPr lvl="1">
              <a:buClr>
                <a:schemeClr val="tx1"/>
              </a:buClr>
            </a:pPr>
            <a:r>
              <a:rPr lang="en-US" b="1" dirty="0">
                <a:solidFill>
                  <a:schemeClr val="bg1"/>
                </a:solidFill>
              </a:rPr>
              <a:t>Constant pattern</a:t>
            </a:r>
            <a:r>
              <a:rPr lang="en-US" dirty="0"/>
              <a:t> - tests whether an expression evaluates </a:t>
            </a:r>
            <a:br>
              <a:rPr lang="en-US" dirty="0"/>
            </a:br>
            <a:r>
              <a:rPr lang="en-US" dirty="0"/>
              <a:t>to a specified constant value</a:t>
            </a:r>
          </a:p>
          <a:p>
            <a:pPr lvl="1">
              <a:buClr>
                <a:schemeClr val="tx1"/>
              </a:buClr>
            </a:pPr>
            <a:r>
              <a:rPr lang="en-US" b="1" noProof="1">
                <a:solidFill>
                  <a:schemeClr val="bg1"/>
                </a:solidFill>
              </a:rPr>
              <a:t>var</a:t>
            </a:r>
            <a:r>
              <a:rPr lang="en-US" b="1" dirty="0">
                <a:solidFill>
                  <a:schemeClr val="bg1"/>
                </a:solidFill>
              </a:rPr>
              <a:t> pattern</a:t>
            </a:r>
            <a:r>
              <a:rPr lang="en-US" dirty="0"/>
              <a:t> - match that always succeeds and binds the value </a:t>
            </a:r>
            <a:br>
              <a:rPr lang="en-US" dirty="0"/>
            </a:br>
            <a:r>
              <a:rPr lang="en-US" dirty="0"/>
              <a:t>of an expression to a new local variable</a:t>
            </a: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3" name="Slide Number Placeholder 2"/>
          <p:cNvSpPr>
            <a:spLocks noGrp="1"/>
          </p:cNvSpPr>
          <p:nvPr>
            <p:ph type="sldNum" sz="quarter" idx="13"/>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3571375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SoftUni3_1">
  <a:themeElements>
    <a:clrScheme name="Custom 1">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9286</TotalTime>
  <Words>2783</Words>
  <Application>Microsoft Office PowerPoint</Application>
  <PresentationFormat>Widescreen</PresentationFormat>
  <Paragraphs>483</Paragraphs>
  <Slides>36</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맑은 고딕</vt:lpstr>
      <vt:lpstr>Arial</vt:lpstr>
      <vt:lpstr>Calibri</vt:lpstr>
      <vt:lpstr>Consolas</vt:lpstr>
      <vt:lpstr>Wingdings</vt:lpstr>
      <vt:lpstr>Wingdings 2</vt:lpstr>
      <vt:lpstr>2_SoftUni3_1</vt:lpstr>
      <vt:lpstr>Polymorphism</vt:lpstr>
      <vt:lpstr>Table of Contents</vt:lpstr>
      <vt:lpstr>Questions</vt:lpstr>
      <vt:lpstr>PowerPoint Presentation</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vt:lpstr>
      <vt:lpstr>Runtime Polymorphism(2)</vt:lpstr>
      <vt:lpstr>Runtime Polymorphism</vt:lpstr>
      <vt:lpstr>Runtime Polymorphism (2)</vt:lpstr>
      <vt:lpstr>Problem: Animals</vt:lpstr>
      <vt:lpstr>Solution: Animals</vt:lpstr>
      <vt:lpstr>Solution: Animals (2)</vt:lpstr>
      <vt:lpstr>Solution: Animals (3)</vt:lpstr>
      <vt:lpstr>Rules for Overriding Method</vt:lpstr>
      <vt:lpstr>Rules for Overriding Method</vt:lpstr>
      <vt:lpstr>Virtual Members</vt:lpstr>
      <vt:lpstr>Summary</vt:lpstr>
      <vt:lpstr>PowerPoint Presentation</vt:lpstr>
      <vt:lpstr>SoftUni Diamond Partners</vt:lpstr>
      <vt:lpstr>SoftUni Organizational Partners</vt:lpstr>
      <vt:lpstr>Trainings @ Software University (SoftUni)</vt:lpstr>
      <vt:lpstr>License</vt:lpstr>
    </vt:vector>
  </TitlesOfParts>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Polyphormism</dc:title>
  <dc:subject>C# OOP – Practical Training Course @ SoftUni</dc:subject>
  <dc:creator>Software University Foundation</dc:creator>
  <cp:keywords>C# OOP, C#, OOP, Software University, SoftUni, programming, coding, software development, education, training, course</cp:keywords>
  <dc:description>Comment - C# OOP course @ SoftUni – https://softuni.bg/trainings/2244/csharp-oop-february-2019</dc:description>
  <cp:lastModifiedBy>Peter Arnaudov</cp:lastModifiedBy>
  <cp:revision>415</cp:revision>
  <dcterms:created xsi:type="dcterms:W3CDTF">2018-05-23T13:08:44Z</dcterms:created>
  <dcterms:modified xsi:type="dcterms:W3CDTF">2019-11-04T10:15:25Z</dcterms:modified>
  <cp:category>programming, education, software engineering, software development</cp:category>
</cp:coreProperties>
</file>