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51"/>
  </p:notesMasterIdLst>
  <p:handoutMasterIdLst>
    <p:handoutMasterId r:id="rId52"/>
  </p:handoutMasterIdLst>
  <p:sldIdLst>
    <p:sldId id="755" r:id="rId2"/>
    <p:sldId id="756" r:id="rId3"/>
    <p:sldId id="757" r:id="rId4"/>
    <p:sldId id="758" r:id="rId5"/>
    <p:sldId id="759" r:id="rId6"/>
    <p:sldId id="760" r:id="rId7"/>
    <p:sldId id="761" r:id="rId8"/>
    <p:sldId id="762" r:id="rId9"/>
    <p:sldId id="763" r:id="rId10"/>
    <p:sldId id="764" r:id="rId11"/>
    <p:sldId id="765" r:id="rId12"/>
    <p:sldId id="766" r:id="rId13"/>
    <p:sldId id="767" r:id="rId14"/>
    <p:sldId id="768" r:id="rId15"/>
    <p:sldId id="769" r:id="rId16"/>
    <p:sldId id="770" r:id="rId17"/>
    <p:sldId id="771" r:id="rId18"/>
    <p:sldId id="777" r:id="rId19"/>
    <p:sldId id="779" r:id="rId20"/>
    <p:sldId id="781" r:id="rId21"/>
    <p:sldId id="782" r:id="rId22"/>
    <p:sldId id="783" r:id="rId23"/>
    <p:sldId id="784" r:id="rId24"/>
    <p:sldId id="785" r:id="rId25"/>
    <p:sldId id="786" r:id="rId26"/>
    <p:sldId id="787" r:id="rId27"/>
    <p:sldId id="788" r:id="rId28"/>
    <p:sldId id="789" r:id="rId29"/>
    <p:sldId id="790" r:id="rId30"/>
    <p:sldId id="791" r:id="rId31"/>
    <p:sldId id="799" r:id="rId32"/>
    <p:sldId id="800" r:id="rId33"/>
    <p:sldId id="801" r:id="rId34"/>
    <p:sldId id="802" r:id="rId35"/>
    <p:sldId id="803" r:id="rId36"/>
    <p:sldId id="804" r:id="rId37"/>
    <p:sldId id="820" r:id="rId38"/>
    <p:sldId id="805" r:id="rId39"/>
    <p:sldId id="822" r:id="rId40"/>
    <p:sldId id="807" r:id="rId41"/>
    <p:sldId id="823" r:id="rId42"/>
    <p:sldId id="809" r:id="rId43"/>
    <p:sldId id="811" r:id="rId44"/>
    <p:sldId id="349" r:id="rId45"/>
    <p:sldId id="528" r:id="rId46"/>
    <p:sldId id="824" r:id="rId47"/>
    <p:sldId id="825" r:id="rId48"/>
    <p:sldId id="405" r:id="rId49"/>
    <p:sldId id="40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755"/>
            <p14:sldId id="756"/>
            <p14:sldId id="757"/>
          </p14:sldIdLst>
        </p14:section>
        <p14:section name="Single Responsibility" id="{0E0D82D8-E9FD-4963-8CEA-83348902CBD1}">
          <p14:sldIdLst>
            <p14:sldId id="758"/>
            <p14:sldId id="759"/>
            <p14:sldId id="760"/>
            <p14:sldId id="761"/>
            <p14:sldId id="762"/>
            <p14:sldId id="763"/>
          </p14:sldIdLst>
        </p14:section>
        <p14:section name="Open/Closed" id="{4AA2196F-6AA7-4B84-89BF-3911F0FE4495}">
          <p14:sldIdLst>
            <p14:sldId id="764"/>
            <p14:sldId id="765"/>
            <p14:sldId id="766"/>
            <p14:sldId id="767"/>
            <p14:sldId id="768"/>
            <p14:sldId id="769"/>
            <p14:sldId id="770"/>
            <p14:sldId id="771"/>
          </p14:sldIdLst>
        </p14:section>
        <p14:section name="Liskov Substitution" id="{65F5B1AF-5EE7-402A-A50C-0BAEBFD15134}">
          <p14:sldIdLst>
            <p14:sldId id="777"/>
            <p14:sldId id="779"/>
            <p14:sldId id="781"/>
            <p14:sldId id="782"/>
          </p14:sldIdLst>
        </p14:section>
        <p14:section name="Interface Segregation" id="{D81684FC-7135-4A9D-8982-6646F29C0141}">
          <p14:sldIdLst>
            <p14:sldId id="783"/>
            <p14:sldId id="784"/>
            <p14:sldId id="785"/>
            <p14:sldId id="786"/>
            <p14:sldId id="787"/>
            <p14:sldId id="788"/>
            <p14:sldId id="789"/>
            <p14:sldId id="790"/>
            <p14:sldId id="791"/>
          </p14:sldIdLst>
        </p14:section>
        <p14:section name="Dependency Inversion" id="{E87D9FC5-867E-4DED-AB85-CFC522563D94}">
          <p14:sldIdLst>
            <p14:sldId id="799"/>
            <p14:sldId id="800"/>
            <p14:sldId id="801"/>
            <p14:sldId id="802"/>
            <p14:sldId id="803"/>
            <p14:sldId id="804"/>
            <p14:sldId id="820"/>
            <p14:sldId id="805"/>
            <p14:sldId id="822"/>
            <p14:sldId id="807"/>
            <p14:sldId id="823"/>
            <p14:sldId id="809"/>
            <p14:sldId id="811"/>
          </p14:sldIdLst>
        </p14:section>
        <p14:section name="Conclusion" id="{10E03AB1-9AA8-4E86-9A64-D741901E50A2}">
          <p14:sldIdLst>
            <p14:sldId id="349"/>
            <p14:sldId id="528"/>
            <p14:sldId id="824"/>
            <p14:sldId id="825"/>
            <p14:sldId id="405"/>
            <p14:sldId id="400"/>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1" autoAdjust="0"/>
    <p:restoredTop sz="94620" autoAdjust="0"/>
  </p:normalViewPr>
  <p:slideViewPr>
    <p:cSldViewPr snapToGrid="0" showGuides="1">
      <p:cViewPr varScale="1">
        <p:scale>
          <a:sx n="83" d="100"/>
          <a:sy n="83" d="100"/>
        </p:scale>
        <p:origin x="643" y="6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690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27126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a:t>
            </a:r>
            <a:r>
              <a:rPr lang="en-US" dirty="0" smtClean="0"/>
              <a:t>- </a:t>
            </a:r>
            <a:r>
              <a:rPr lang="en-US" dirty="0"/>
              <a:t>depends on the child</a:t>
            </a: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409433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403829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a:t>
            </a:r>
            <a:r>
              <a:rPr lang="bg-BG" dirty="0" smtClean="0"/>
              <a:t>- </a:t>
            </a:r>
            <a:r>
              <a:rPr lang="bg-BG" dirty="0"/>
              <a:t>малко от вас ще тръгнат да пишат огромни интерфейси, но дори и при два метода може да се получи грешка</a:t>
            </a:r>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23643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Tree>
    <p:extLst>
      <p:ext uri="{BB962C8B-B14F-4D97-AF65-F5344CB8AC3E}">
        <p14:creationId xmlns:p14="http://schemas.microsoft.com/office/powerpoint/2010/main" val="48738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96779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1484991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391105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extLst>
      <p:ext uri="{BB962C8B-B14F-4D97-AF65-F5344CB8AC3E}">
        <p14:creationId xmlns:p14="http://schemas.microsoft.com/office/powerpoint/2010/main" val="3120323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Tree>
    <p:extLst>
      <p:ext uri="{BB962C8B-B14F-4D97-AF65-F5344CB8AC3E}">
        <p14:creationId xmlns:p14="http://schemas.microsoft.com/office/powerpoint/2010/main" val="261788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28806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Tree>
    <p:extLst>
      <p:ext uri="{BB962C8B-B14F-4D97-AF65-F5344CB8AC3E}">
        <p14:creationId xmlns:p14="http://schemas.microsoft.com/office/powerpoint/2010/main" val="3136131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572314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06694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0681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8527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val="395542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100153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a:t>
            </a:r>
            <a:r>
              <a:rPr lang="en-US" dirty="0" smtClean="0"/>
              <a:t>- </a:t>
            </a:r>
            <a:r>
              <a:rPr lang="en-US" dirty="0"/>
              <a:t>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231483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a:t>
            </a:r>
            <a:r>
              <a:rPr lang="en-US" dirty="0" smtClean="0"/>
              <a:t>- </a:t>
            </a:r>
            <a:r>
              <a:rPr lang="en-US" dirty="0"/>
              <a:t>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27280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87498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44197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66895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6061674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emf"/><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5.png"/><Relationship Id="rId5" Type="http://schemas.openxmlformats.org/officeDocument/2006/relationships/hyperlink" Target="https://www.facebook.com/SoftwareUniversity" TargetMode="External"/><Relationship Id="rId10" Type="http://schemas.openxmlformats.org/officeDocument/2006/relationships/image" Target="../media/image34.png"/><Relationship Id="rId4" Type="http://schemas.openxmlformats.org/officeDocument/2006/relationships/hyperlink" Target="http://softuni.foundation/" TargetMode="External"/><Relationship Id="rId9" Type="http://schemas.openxmlformats.org/officeDocument/2006/relationships/image" Target="../media/image3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0" name="Rectangle 19">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467680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44A33120-B97D-4CF7-8119-5FB3EDF57920}" type="datetime1">
              <a:rPr lang="en-US" smtClean="0"/>
              <a:t>11/8/2019</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pic>
        <p:nvPicPr>
          <p:cNvPr id="53" name="Picture 52">
            <a:extLst>
              <a:ext uri="{FF2B5EF4-FFF2-40B4-BE49-F238E27FC236}">
                <a16:creationId xmlns:a16="http://schemas.microsoft.com/office/drawing/2014/main" id="{8AF69835-F228-45D6-B39E-583EEBF1FE2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54" name="Picture 53">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55" name="Picture 54">
            <a:extLst>
              <a:ext uri="{FF2B5EF4-FFF2-40B4-BE49-F238E27FC236}">
                <a16:creationId xmlns:a16="http://schemas.microsoft.com/office/drawing/2014/main" id="{16073A22-1B90-4D35-943B-5D9816FEB8FE}"/>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57" name="Picture 56">
            <a:extLst>
              <a:ext uri="{FF2B5EF4-FFF2-40B4-BE49-F238E27FC236}">
                <a16:creationId xmlns:a16="http://schemas.microsoft.com/office/drawing/2014/main" id="{F7C8CFEA-27DA-4058-A611-3AE53851908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58" name="Picture 57">
            <a:extLst>
              <a:ext uri="{FF2B5EF4-FFF2-40B4-BE49-F238E27FC236}">
                <a16:creationId xmlns:a16="http://schemas.microsoft.com/office/drawing/2014/main" id="{CE9346DD-5152-48D0-8B06-7F8CE9803DAB}"/>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59" name="Picture 58">
            <a:extLst>
              <a:ext uri="{FF2B5EF4-FFF2-40B4-BE49-F238E27FC236}">
                <a16:creationId xmlns:a16="http://schemas.microsoft.com/office/drawing/2014/main" id="{F6B4B602-D2C7-47C8-9470-2C5795ED8C2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60" name="Picture 59">
            <a:extLst>
              <a:ext uri="{FF2B5EF4-FFF2-40B4-BE49-F238E27FC236}">
                <a16:creationId xmlns:a16="http://schemas.microsoft.com/office/drawing/2014/main" id="{103B7E6D-AFDD-45E1-8121-F42E465AB0E8}"/>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61" name="Straight Connector 60">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017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7706967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Tree>
    <p:extLst>
      <p:ext uri="{BB962C8B-B14F-4D97-AF65-F5344CB8AC3E}">
        <p14:creationId xmlns:p14="http://schemas.microsoft.com/office/powerpoint/2010/main" val="10556269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mparison Slide Dar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33FC9CA4-9486-4B76-802E-E7013383A3AE}" type="datetime1">
              <a:rPr lang="en-US" smtClean="0"/>
              <a:t>11/8/2019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282921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7790744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89804D0A-244B-4CF7-8E55-A27D1003118B}" type="datetime1">
              <a:rPr lang="en-US" smtClean="0"/>
              <a:t>11/8/2019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892516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F7942B13-0E4B-48C8-8DB5-556B0B9BECC0}" type="datetime1">
              <a:rPr lang="en-US" smtClean="0"/>
              <a:t>11/8/2019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3154914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11059FF3-9C7F-4AAD-A567-77C25A398117}" type="datetime1">
              <a:rPr lang="en-US" smtClean="0"/>
              <a:t>11/8/2019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67767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79428CF9-8534-4422-850B-FFDAC11C4AD9}" type="datetime1">
              <a:rPr lang="en-US" smtClean="0"/>
              <a:t>11/8/2019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3668585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047BD321-0349-498C-804F-C0101C18DD43}" type="datetime1">
              <a:rPr lang="en-US" smtClean="0"/>
              <a:t>11/8/2019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572700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9046B528-6878-4DD5-BE63-4F777CC803A3}" type="datetime1">
              <a:rPr lang="en-US" smtClean="0"/>
              <a:t>11/8/2019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686959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5E52A27A-709A-44DC-850C-7C134A86D584}" type="datetime1">
              <a:rPr lang="en-US" smtClean="0"/>
              <a:t>11/8/2019</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
        <p:nvSpPr>
          <p:cNvPr id="19" name="Rectangle 18">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552572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D4E15024-3278-4D80-8B0A-BC16E846417B}" type="datetime1">
              <a:rPr lang="en-US" smtClean="0"/>
              <a:t>11/8/2019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28500042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softuni.bg/courses/csharp-oop-advanced-high-quality-code"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hyperlink" Target="http://www.xs-software.com/" TargetMode="External"/><Relationship Id="rId18" Type="http://schemas.openxmlformats.org/officeDocument/2006/relationships/image" Target="../media/image56.png"/><Relationship Id="rId26" Type="http://schemas.openxmlformats.org/officeDocument/2006/relationships/image" Target="../media/image60.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53.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2.xml"/><Relationship Id="rId16" Type="http://schemas.openxmlformats.org/officeDocument/2006/relationships/image" Target="../media/image55.png"/><Relationship Id="rId20"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hyperlink" Target="http://www.telenor.bg/" TargetMode="External"/><Relationship Id="rId24" Type="http://schemas.openxmlformats.org/officeDocument/2006/relationships/image" Target="../media/image59.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52.png"/><Relationship Id="rId19" Type="http://schemas.openxmlformats.org/officeDocument/2006/relationships/hyperlink" Target="http://smartit.bg/" TargetMode="External"/><Relationship Id="rId4" Type="http://schemas.openxmlformats.org/officeDocument/2006/relationships/image" Target="../media/image49.png"/><Relationship Id="rId9" Type="http://schemas.openxmlformats.org/officeDocument/2006/relationships/hyperlink" Target="https://www.softwaregroup.com/" TargetMode="External"/><Relationship Id="rId14" Type="http://schemas.openxmlformats.org/officeDocument/2006/relationships/image" Target="../media/image54.png"/><Relationship Id="rId22" Type="http://schemas.openxmlformats.org/officeDocument/2006/relationships/image" Target="../media/image58.png"/></Relationships>
</file>

<file path=ppt/slides/_rels/slide4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www.world-of-myths.com/" TargetMode="External"/><Relationship Id="rId5" Type="http://schemas.openxmlformats.org/officeDocument/2006/relationships/image" Target="../media/image62.png"/><Relationship Id="rId4" Type="http://schemas.openxmlformats.org/officeDocument/2006/relationships/hyperlink" Target="https://www.onebitsoftware.net/" TargetMode="External"/><Relationship Id="rId9" Type="http://schemas.openxmlformats.org/officeDocument/2006/relationships/image" Target="../media/image64.gif"/></Relationships>
</file>

<file path=ppt/slides/_rels/slide4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6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dirty="0">
                <a:hlinkClick r:id="rId3"/>
              </a:rPr>
              <a:t>http://softuni.bg</a:t>
            </a:r>
            <a:endParaRPr lang="en-US"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7" name="Text Placeholder 6"/>
          <p:cNvSpPr>
            <a:spLocks noGrp="1"/>
          </p:cNvSpPr>
          <p:nvPr>
            <p:ph type="body" sz="quarter" idx="20"/>
          </p:nvPr>
        </p:nvSpPr>
        <p:spPr/>
        <p:txBody>
          <a:bodyPr/>
          <a:lstStyle/>
          <a:p>
            <a:r>
              <a:rPr lang="en-US" dirty="0"/>
              <a:t>Technical Trainers</a:t>
            </a:r>
            <a:endParaRPr lang="bg-BG" dirty="0"/>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594293" y="2493769"/>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35140474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Open/Closed</a:t>
            </a:r>
            <a:endParaRPr lang="bg-B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Tree>
    <p:extLst>
      <p:ext uri="{BB962C8B-B14F-4D97-AF65-F5344CB8AC3E}">
        <p14:creationId xmlns:p14="http://schemas.microsoft.com/office/powerpoint/2010/main" val="382790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noProof="1" smtClean="0"/>
              <a:t>Software entities like </a:t>
            </a:r>
            <a:r>
              <a:rPr lang="en-US" b="1" noProof="1" smtClean="0">
                <a:solidFill>
                  <a:schemeClr val="bg1"/>
                </a:solidFill>
              </a:rPr>
              <a:t>classes</a:t>
            </a:r>
            <a:r>
              <a:rPr lang="en-US" noProof="1" smtClean="0"/>
              <a:t>, </a:t>
            </a:r>
            <a:r>
              <a:rPr lang="en-US" b="1" noProof="1" smtClean="0">
                <a:solidFill>
                  <a:schemeClr val="bg1"/>
                </a:solidFill>
              </a:rPr>
              <a:t>modules</a:t>
            </a:r>
            <a:r>
              <a:rPr lang="en-US" noProof="1" smtClean="0"/>
              <a:t> and </a:t>
            </a:r>
            <a:r>
              <a:rPr lang="en-US" b="1" noProof="1" smtClean="0">
                <a:solidFill>
                  <a:schemeClr val="bg1"/>
                </a:solidFill>
              </a:rPr>
              <a:t>functions</a:t>
            </a:r>
            <a:r>
              <a:rPr lang="en-US" noProof="1" smtClean="0"/>
              <a:t> should be </a:t>
            </a:r>
            <a:r>
              <a:rPr lang="en-US" b="1" noProof="1" smtClean="0">
                <a:solidFill>
                  <a:schemeClr val="bg1"/>
                </a:solidFill>
              </a:rPr>
              <a:t>open</a:t>
            </a:r>
            <a:r>
              <a:rPr lang="en-US" noProof="1" smtClean="0">
                <a:solidFill>
                  <a:schemeClr val="tx2">
                    <a:lumMod val="75000"/>
                  </a:schemeClr>
                </a:solidFill>
              </a:rPr>
              <a:t> </a:t>
            </a:r>
            <a:r>
              <a:rPr lang="en-US" noProof="1" smtClean="0"/>
              <a:t>for</a:t>
            </a:r>
            <a:r>
              <a:rPr lang="en-US" b="1" noProof="1" smtClean="0">
                <a:solidFill>
                  <a:schemeClr val="bg1"/>
                </a:solidFill>
              </a:rPr>
              <a:t> extension</a:t>
            </a:r>
            <a:r>
              <a:rPr lang="en-US" noProof="1" smtClean="0"/>
              <a:t>, but </a:t>
            </a:r>
            <a:r>
              <a:rPr lang="en-US" b="1" noProof="1" smtClean="0">
                <a:solidFill>
                  <a:schemeClr val="bg1"/>
                </a:solidFill>
              </a:rPr>
              <a:t>closed</a:t>
            </a:r>
            <a:r>
              <a:rPr lang="en-US" noProof="1" smtClean="0">
                <a:solidFill>
                  <a:schemeClr val="tx2">
                    <a:lumMod val="75000"/>
                  </a:schemeClr>
                </a:solidFill>
              </a:rPr>
              <a:t> </a:t>
            </a:r>
            <a:r>
              <a:rPr lang="en-US" noProof="1" smtClean="0"/>
              <a:t>for</a:t>
            </a:r>
            <a:r>
              <a:rPr lang="en-US" noProof="1" smtClean="0">
                <a:solidFill>
                  <a:schemeClr val="tx2">
                    <a:lumMod val="75000"/>
                  </a:schemeClr>
                </a:solidFill>
              </a:rPr>
              <a:t> </a:t>
            </a:r>
            <a:r>
              <a:rPr lang="en-US" b="1" noProof="1" smtClean="0">
                <a:solidFill>
                  <a:schemeClr val="bg1"/>
                </a:solidFill>
              </a:rPr>
              <a:t>modifications</a:t>
            </a:r>
          </a:p>
          <a:p>
            <a:pPr>
              <a:buClr>
                <a:schemeClr val="tx1"/>
              </a:buClr>
            </a:pPr>
            <a:r>
              <a:rPr lang="en-US" b="1" dirty="0" smtClean="0">
                <a:solidFill>
                  <a:schemeClr val="bg1"/>
                </a:solidFill>
              </a:rPr>
              <a:t>Extensibility</a:t>
            </a:r>
            <a:r>
              <a:rPr lang="en-US" dirty="0" smtClean="0"/>
              <a:t> </a:t>
            </a:r>
          </a:p>
          <a:p>
            <a:pPr lvl="1">
              <a:buClr>
                <a:schemeClr val="tx1"/>
              </a:buClr>
            </a:pPr>
            <a:r>
              <a:rPr lang="en-US" dirty="0" smtClean="0"/>
              <a:t>Adding a new behavior </a:t>
            </a:r>
            <a:r>
              <a:rPr lang="en-US" b="1" dirty="0" smtClean="0">
                <a:solidFill>
                  <a:schemeClr val="bg1"/>
                </a:solidFill>
              </a:rPr>
              <a:t>doesn’t require </a:t>
            </a:r>
            <a:r>
              <a:rPr lang="en-US" dirty="0" smtClean="0"/>
              <a:t>changes</a:t>
            </a:r>
            <a:r>
              <a:rPr lang="en-US" dirty="0" smtClean="0">
                <a:solidFill>
                  <a:schemeClr val="tx2">
                    <a:lumMod val="75000"/>
                  </a:schemeClr>
                </a:solidFill>
              </a:rPr>
              <a:t> </a:t>
            </a:r>
            <a:br>
              <a:rPr lang="en-US" dirty="0" smtClean="0">
                <a:solidFill>
                  <a:schemeClr val="tx2">
                    <a:lumMod val="75000"/>
                  </a:schemeClr>
                </a:solidFill>
              </a:rPr>
            </a:br>
            <a:r>
              <a:rPr lang="en-US" dirty="0" smtClean="0"/>
              <a:t>over existing source code</a:t>
            </a:r>
          </a:p>
          <a:p>
            <a:pPr>
              <a:buClr>
                <a:schemeClr val="tx1"/>
              </a:buClr>
            </a:pPr>
            <a:r>
              <a:rPr lang="en-US" b="1" noProof="1" smtClean="0">
                <a:solidFill>
                  <a:schemeClr val="bg1"/>
                </a:solidFill>
              </a:rPr>
              <a:t>Reusability</a:t>
            </a:r>
            <a:r>
              <a:rPr lang="en-US" noProof="1" smtClean="0">
                <a:solidFill>
                  <a:schemeClr val="accent1">
                    <a:lumMod val="60000"/>
                    <a:lumOff val="40000"/>
                  </a:schemeClr>
                </a:solidFill>
              </a:rPr>
              <a:t> </a:t>
            </a:r>
            <a:r>
              <a:rPr lang="en-US" noProof="1" smtClean="0"/>
              <a:t> </a:t>
            </a:r>
          </a:p>
          <a:p>
            <a:pPr lvl="1">
              <a:buClr>
                <a:schemeClr val="tx1"/>
              </a:buClr>
            </a:pPr>
            <a:r>
              <a:rPr lang="en-US" noProof="1" smtClean="0"/>
              <a:t>subsystems are </a:t>
            </a:r>
            <a:r>
              <a:rPr lang="en-US" b="1" dirty="0" smtClean="0">
                <a:solidFill>
                  <a:schemeClr val="bg1"/>
                </a:solidFill>
              </a:rPr>
              <a:t>suitable for reusing </a:t>
            </a:r>
            <a:r>
              <a:rPr lang="en-US" dirty="0" smtClean="0"/>
              <a:t>in other </a:t>
            </a:r>
            <a:br>
              <a:rPr lang="en-US" dirty="0" smtClean="0"/>
            </a:br>
            <a:r>
              <a:rPr lang="en-US" dirty="0" smtClean="0"/>
              <a:t>projects </a:t>
            </a:r>
            <a:r>
              <a:rPr lang="en-US" dirty="0" smtClean="0"/>
              <a:t>- </a:t>
            </a:r>
            <a:r>
              <a:rPr lang="en-US" dirty="0" smtClean="0"/>
              <a:t>modularity</a:t>
            </a:r>
            <a:endParaRPr lang="en-US" noProof="1" smtClean="0"/>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smtClean="0"/>
              <a:t>What is the Open/Closed Principle?</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36976485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smtClean="0"/>
              <a:t>("</a:t>
            </a:r>
            <a:r>
              <a:rPr lang="en-US" b="1" dirty="0" smtClean="0">
                <a:solidFill>
                  <a:schemeClr val="bg1"/>
                </a:solidFill>
              </a:rPr>
              <a:t>IS-A</a:t>
            </a:r>
            <a:r>
              <a:rPr lang="en-US" dirty="0" smtClean="0"/>
              <a:t>" </a:t>
            </a:r>
            <a:r>
              <a:rPr lang="en-US" dirty="0"/>
              <a:t>checking)</a:t>
            </a:r>
          </a:p>
          <a:p>
            <a:endParaRPr lang="en-US" dirty="0"/>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dirty="0"/>
              <a:t>Design Smell - Violations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720615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a:t>
            </a:r>
            <a:r>
              <a:rPr lang="en-US" b="1" dirty="0" smtClean="0">
                <a:solidFill>
                  <a:schemeClr val="bg1"/>
                </a:solidFill>
              </a:rPr>
              <a:t>delegate</a:t>
            </a:r>
            <a:endParaRPr lang="en-US" b="1" dirty="0">
              <a:solidFill>
                <a:schemeClr val="bg1"/>
              </a:solidFill>
            </a:endParaRP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a:t>
            </a:r>
            <a:r>
              <a:rPr lang="en-US" dirty="0" smtClean="0"/>
              <a:t>insert a </a:t>
            </a:r>
            <a:r>
              <a:rPr lang="en-US" dirty="0"/>
              <a:t>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dirty="0"/>
              <a:t>OCP - Approaches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13</a:t>
            </a:fld>
            <a:endParaRPr lang="en-US" dirty="0"/>
          </a:p>
        </p:txBody>
      </p:sp>
    </p:spTree>
    <p:extLst>
      <p:ext uri="{BB962C8B-B14F-4D97-AF65-F5344CB8AC3E}">
        <p14:creationId xmlns:p14="http://schemas.microsoft.com/office/powerpoint/2010/main" val="6281237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By experience </a:t>
            </a:r>
            <a:r>
              <a:rPr lang="en-US" dirty="0" smtClean="0"/>
              <a:t>- </a:t>
            </a:r>
            <a:r>
              <a:rPr lang="en-US" dirty="0"/>
              <a:t>know the problem domain and if a </a:t>
            </a:r>
            <a:r>
              <a:rPr lang="en-US" b="1" dirty="0">
                <a:solidFill>
                  <a:schemeClr val="bg1"/>
                </a:solidFill>
              </a:rPr>
              <a:t>change</a:t>
            </a:r>
            <a:r>
              <a:rPr lang="en-US" dirty="0"/>
              <a:t> is </a:t>
            </a:r>
            <a:br>
              <a:rPr lang="en-US" dirty="0"/>
            </a:br>
            <a:r>
              <a:rPr lang="en-US" dirty="0"/>
              <a:t>very</a:t>
            </a:r>
            <a:r>
              <a:rPr lang="en-US" b="1" dirty="0">
                <a:solidFill>
                  <a:schemeClr val="bg1"/>
                </a:solidFill>
              </a:rPr>
              <a:t> likely </a:t>
            </a:r>
            <a:r>
              <a:rPr lang="en-US" dirty="0"/>
              <a:t>to </a:t>
            </a:r>
            <a:r>
              <a:rPr lang="en-US" b="1" dirty="0">
                <a:solidFill>
                  <a:schemeClr val="bg1"/>
                </a:solidFill>
              </a:rPr>
              <a:t>recur</a:t>
            </a:r>
          </a:p>
          <a:p>
            <a:r>
              <a:rPr lang="en-US" dirty="0"/>
              <a:t>New domain problem </a:t>
            </a:r>
            <a:r>
              <a:rPr lang="en-US" dirty="0" smtClean="0"/>
              <a:t>- </a:t>
            </a:r>
            <a:r>
              <a:rPr lang="en-US" dirty="0"/>
              <a:t>implement the </a:t>
            </a:r>
            <a:r>
              <a:rPr lang="en-US" b="1" dirty="0">
                <a:solidFill>
                  <a:schemeClr val="bg1"/>
                </a:solidFill>
              </a:rPr>
              <a:t>most simple </a:t>
            </a:r>
            <a:r>
              <a:rPr lang="en-US" dirty="0"/>
              <a:t>way</a:t>
            </a:r>
          </a:p>
          <a:p>
            <a:pPr lvl="1"/>
            <a:r>
              <a:rPr lang="en-US" dirty="0"/>
              <a:t>Changes </a:t>
            </a:r>
            <a:r>
              <a:rPr lang="en-US" dirty="0">
                <a:solidFill>
                  <a:schemeClr val="tx2">
                    <a:lumMod val="75000"/>
                  </a:schemeClr>
                </a:solidFill>
              </a:rPr>
              <a:t>once</a:t>
            </a:r>
            <a:r>
              <a:rPr lang="en-US" dirty="0"/>
              <a:t> </a:t>
            </a:r>
            <a:r>
              <a:rPr lang="en-US" dirty="0" smtClean="0"/>
              <a:t>- </a:t>
            </a:r>
            <a:r>
              <a:rPr lang="en-US" b="1" dirty="0">
                <a:solidFill>
                  <a:schemeClr val="bg1"/>
                </a:solidFill>
              </a:rPr>
              <a:t>modify</a:t>
            </a:r>
            <a:r>
              <a:rPr lang="en-US" dirty="0"/>
              <a:t>, </a:t>
            </a:r>
            <a:r>
              <a:rPr lang="en-US" dirty="0">
                <a:solidFill>
                  <a:schemeClr val="tx2">
                    <a:lumMod val="75000"/>
                  </a:schemeClr>
                </a:solidFill>
              </a:rPr>
              <a:t>second</a:t>
            </a:r>
            <a:r>
              <a:rPr lang="en-US" dirty="0"/>
              <a:t> time </a:t>
            </a:r>
            <a:r>
              <a:rPr lang="en-US" dirty="0" smtClean="0"/>
              <a:t>- </a:t>
            </a:r>
            <a:r>
              <a:rPr lang="en-US" b="1" dirty="0">
                <a:solidFill>
                  <a:schemeClr val="bg1"/>
                </a:solidFill>
              </a:rPr>
              <a:t>refactor</a:t>
            </a:r>
          </a:p>
          <a:p>
            <a:r>
              <a:rPr lang="en-US" dirty="0"/>
              <a:t>TANSTAAFL </a:t>
            </a:r>
            <a:r>
              <a:rPr lang="en-US" dirty="0" smtClean="0"/>
              <a:t>- </a:t>
            </a:r>
            <a:r>
              <a:rPr lang="en-US" dirty="0"/>
              <a:t>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dirty="0"/>
              <a:t>OCP - When to Apply</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14</a:t>
            </a:fld>
            <a:endParaRPr lang="en-US" dirty="0"/>
          </a:p>
        </p:txBody>
      </p:sp>
    </p:spTree>
    <p:extLst>
      <p:ext uri="{BB962C8B-B14F-4D97-AF65-F5344CB8AC3E}">
        <p14:creationId xmlns:p14="http://schemas.microsoft.com/office/powerpoint/2010/main" val="15444989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41505195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16</a:t>
            </a:fld>
            <a:endParaRPr lang="en-US" dirty="0"/>
          </a:p>
        </p:txBody>
      </p:sp>
    </p:spTree>
    <p:extLst>
      <p:ext uri="{BB962C8B-B14F-4D97-AF65-F5344CB8AC3E}">
        <p14:creationId xmlns:p14="http://schemas.microsoft.com/office/powerpoint/2010/main" val="1416152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  protected </a:t>
            </a:r>
            <a:r>
              <a:rPr lang="en-US" altLang="en-US" sz="2397" b="1" noProof="1" smtClean="0">
                <a:solidFill>
                  <a:schemeClr val="bg1"/>
                </a:solidFill>
                <a:latin typeface="Consolas" pitchFamily="49" charset="0"/>
                <a:cs typeface="Consolas" pitchFamily="49" charset="0"/>
              </a:rPr>
              <a:t>override</a:t>
            </a:r>
            <a:r>
              <a:rPr lang="en-US" altLang="en-US" sz="2397" b="1" noProof="1" smtClean="0">
                <a:latin typeface="Consolas" pitchFamily="49" charset="0"/>
                <a:cs typeface="Consolas" pitchFamily="49" charset="0"/>
              </a:rPr>
              <a:t> void CollectSource() </a:t>
            </a:r>
            <a:br>
              <a:rPr lang="en-US" altLang="en-US" sz="2397" b="1" noProof="1" smtClean="0">
                <a:latin typeface="Consolas" pitchFamily="49" charset="0"/>
                <a:cs typeface="Consolas" pitchFamily="49" charset="0"/>
              </a:rPr>
            </a:br>
            <a:r>
              <a:rPr lang="en-US" altLang="en-US" sz="2397" b="1" noProof="1" smtClean="0">
                <a:latin typeface="Consolas" pitchFamily="49" charset="0"/>
                <a:cs typeface="Consolas" pitchFamily="49" charset="0"/>
              </a:rPr>
              <a:t>  protected </a:t>
            </a:r>
            <a:r>
              <a:rPr lang="en-US" altLang="en-US" sz="2397" b="1" noProof="1" smtClean="0">
                <a:solidFill>
                  <a:schemeClr val="bg1"/>
                </a:solidFill>
                <a:latin typeface="Consolas" pitchFamily="49" charset="0"/>
                <a:cs typeface="Consolas" pitchFamily="49" charset="0"/>
              </a:rPr>
              <a:t>override</a:t>
            </a:r>
            <a:r>
              <a:rPr lang="en-US" altLang="en-US" sz="2397" b="1" noProof="1" smtClean="0">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  </a:t>
            </a:r>
            <a:r>
              <a:rPr lang="en-US" altLang="en-US" sz="2397" b="1" noProof="1">
                <a:latin typeface="Consolas" pitchFamily="49" charset="0"/>
                <a:cs typeface="Consolas" pitchFamily="49" charset="0"/>
              </a:rPr>
              <a:t>{ </a:t>
            </a:r>
            <a:r>
              <a:rPr lang="en-US" altLang="en-US" sz="2397" b="1" i="1" noProof="1">
                <a:solidFill>
                  <a:schemeClr val="accent2"/>
                </a:solidFill>
                <a:latin typeface="Consolas" pitchFamily="49" charset="0"/>
                <a:cs typeface="Consolas" pitchFamily="49" charset="0"/>
              </a:rPr>
              <a:t>// IPhone </a:t>
            </a:r>
            <a:r>
              <a:rPr lang="en-US" altLang="en-US" sz="2397" b="1" i="1" noProof="1">
                <a:solidFill>
                  <a:schemeClr val="accent2"/>
                </a:solidFill>
                <a:latin typeface="Consolas" pitchFamily="49" charset="0"/>
                <a:cs typeface="Consolas" pitchFamily="49" charset="0"/>
              </a:rPr>
              <a:t>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a:t>
            </a:r>
            <a:r>
              <a:rPr lang="en-US" altLang="en-US" sz="2397" b="1" i="1" dirty="0">
                <a:solidFill>
                  <a:schemeClr val="accent2"/>
                </a:solidFill>
                <a:latin typeface="Consolas" pitchFamily="49" charset="0"/>
                <a:cs typeface="Consolas" pitchFamily="49" charset="0"/>
              </a:rPr>
              <a:t>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103849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smtClean="0"/>
              <a:t>Liskov</a:t>
            </a:r>
            <a:r>
              <a:rPr lang="en-US" dirty="0" smtClean="0"/>
              <a:t> </a:t>
            </a:r>
            <a:r>
              <a:rPr lang="en-US" dirty="0"/>
              <a:t>Substitution</a:t>
            </a:r>
            <a:endParaRPr lang="bg-BG" dirty="0"/>
          </a:p>
        </p:txBody>
      </p:sp>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Tree>
    <p:extLst>
      <p:ext uri="{BB962C8B-B14F-4D97-AF65-F5344CB8AC3E}">
        <p14:creationId xmlns:p14="http://schemas.microsoft.com/office/powerpoint/2010/main" val="2943824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dirty="0"/>
              <a:t>LSP - Substitutability</a:t>
            </a:r>
          </a:p>
        </p:txBody>
      </p:sp>
      <p:sp>
        <p:nvSpPr>
          <p:cNvPr id="2" name="Slide Number Placeholder 1">
            <a:extLst>
              <a:ext uri="{FF2B5EF4-FFF2-40B4-BE49-F238E27FC236}">
                <a16:creationId xmlns:a16="http://schemas.microsoft.com/office/drawing/2014/main" id="{A649DFDF-C8A3-49EA-855F-5BA4290B9E2E}"/>
              </a:ext>
            </a:extLst>
          </p:cNvPr>
          <p:cNvSpPr>
            <a:spLocks noGrp="1"/>
          </p:cNvSpPr>
          <p:nvPr>
            <p:ph type="sldNum" sz="quarter" idx="13"/>
          </p:nvPr>
        </p:nvSpPr>
        <p:spPr/>
        <p:txBody>
          <a:bodyPr/>
          <a:lstStyle/>
          <a:p>
            <a:fld id="{C014DD1E-5D91-48A3-AD6D-45FBA980D106}" type="slidenum">
              <a:rPr lang="en-US" smtClean="0"/>
              <a:pPr/>
              <a:t>19</a:t>
            </a:fld>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Tree>
    <p:extLst>
      <p:ext uri="{BB962C8B-B14F-4D97-AF65-F5344CB8AC3E}">
        <p14:creationId xmlns:p14="http://schemas.microsoft.com/office/powerpoint/2010/main" val="2068909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3" name="Text Placeholder 2"/>
          <p:cNvSpPr>
            <a:spLocks noGrp="1"/>
          </p:cNvSpPr>
          <p:nvPr>
            <p:ph type="body" sz="quarter" idx="13"/>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smtClean="0">
                <a:solidFill>
                  <a:schemeClr val="tx2">
                    <a:lumMod val="75000"/>
                  </a:schemeClr>
                </a:solidFill>
              </a:rPr>
              <a:t>L</a:t>
            </a:r>
            <a:r>
              <a:rPr lang="en-US" sz="3600" noProof="1" smtClean="0"/>
              <a:t>iskov</a:t>
            </a:r>
            <a:r>
              <a:rPr lang="en-US" sz="3600" dirty="0" smtClean="0"/>
              <a:t> </a:t>
            </a:r>
            <a:r>
              <a:rPr lang="en-US" sz="3600" dirty="0"/>
              <a:t>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p>
          <a:p>
            <a:pPr marL="0" indent="0">
              <a:lnSpc>
                <a:spcPct val="100000"/>
              </a:lnSpc>
              <a:buNone/>
            </a:pPr>
            <a:endParaRPr lang="en-US" sz="3600" b="1" noProof="1">
              <a:solidFill>
                <a:schemeClr val="tx2">
                  <a:lumMod val="75000"/>
                </a:schemeClr>
              </a:solidFill>
              <a:latin typeface="Consolas" panose="020B0609020204030204" pitchFamily="49" charset="0"/>
              <a:cs typeface="Consolas" panose="020B0609020204030204" pitchFamily="49" charset="0"/>
            </a:endParaRPr>
          </a:p>
          <a:p>
            <a:endParaRPr lang="bg-BG" dirty="0"/>
          </a:p>
        </p:txBody>
      </p:sp>
      <p:sp>
        <p:nvSpPr>
          <p:cNvPr id="4" name="Slide Number Placeholder 3"/>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526590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dirty="0"/>
              <a:t>Design Smell - Violations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
        <p:nvSpPr>
          <p:cNvPr id="3" name="Slide Number Placeholder 2"/>
          <p:cNvSpPr>
            <a:spLocks noGrp="1"/>
          </p:cNvSpPr>
          <p:nvPr>
            <p:ph type="sldNum" sz="quarter" idx="13"/>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29069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a:t>
            </a:r>
            <a:r>
              <a:rPr lang="en-US" dirty="0" smtClean="0"/>
              <a:t>- </a:t>
            </a:r>
            <a:r>
              <a:rPr lang="en-US" dirty="0" smtClean="0"/>
              <a:t>if </a:t>
            </a:r>
            <a:r>
              <a:rPr lang="en-US" b="1" dirty="0" smtClean="0">
                <a:solidFill>
                  <a:schemeClr val="bg1"/>
                </a:solidFill>
              </a:rPr>
              <a:t>two </a:t>
            </a:r>
            <a:r>
              <a:rPr lang="en-US" b="1" dirty="0">
                <a:solidFill>
                  <a:schemeClr val="bg1"/>
                </a:solidFill>
              </a:rPr>
              <a:t>classes </a:t>
            </a:r>
            <a:r>
              <a:rPr lang="en-US" dirty="0"/>
              <a:t>share </a:t>
            </a:r>
            <a:r>
              <a:rPr lang="en-US" dirty="0" smtClean="0"/>
              <a:t>a common behavior, </a:t>
            </a:r>
            <a:r>
              <a:rPr lang="en-US" dirty="0"/>
              <a:t>but are </a:t>
            </a:r>
            <a:r>
              <a:rPr lang="en-US" dirty="0" smtClean="0"/>
              <a:t>not substitutable, create </a:t>
            </a:r>
            <a:r>
              <a:rPr lang="en-US" dirty="0"/>
              <a:t>a </a:t>
            </a:r>
            <a:r>
              <a:rPr lang="en-US" dirty="0" smtClean="0"/>
              <a:t>third, </a:t>
            </a:r>
            <a:r>
              <a:rPr lang="en-US" dirty="0"/>
              <a:t>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a:p>
            <a:pPr marL="0" indent="0">
              <a:buNone/>
            </a:pPr>
            <a:endParaRPr lang="en-US" dirty="0"/>
          </a:p>
          <a:p>
            <a:endParaRPr lang="en-US" dirty="0"/>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dirty="0" smtClean="0"/>
              <a:t>LSP </a:t>
            </a:r>
            <a:r>
              <a:rPr lang="en-US" dirty="0" smtClean="0"/>
              <a:t>- </a:t>
            </a:r>
            <a:r>
              <a:rPr lang="en-US" dirty="0"/>
              <a:t>Approaches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42799981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2"/>
                </a:solidFill>
              </a:rPr>
              <a:t>Interface Segregation</a:t>
            </a:r>
            <a:endParaRPr lang="bg-B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Tree>
    <p:extLst>
      <p:ext uri="{BB962C8B-B14F-4D97-AF65-F5344CB8AC3E}">
        <p14:creationId xmlns:p14="http://schemas.microsoft.com/office/powerpoint/2010/main" val="8505175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600" dirty="0"/>
              <a:t>Prefer </a:t>
            </a:r>
            <a:r>
              <a:rPr lang="en-US" sz="3600" b="1" dirty="0">
                <a:solidFill>
                  <a:schemeClr val="bg1"/>
                </a:solidFill>
              </a:rPr>
              <a:t>small</a:t>
            </a:r>
            <a:r>
              <a:rPr lang="en-US" sz="3600" dirty="0"/>
              <a:t>, </a:t>
            </a:r>
            <a:r>
              <a:rPr lang="en-US" sz="3600" b="1" dirty="0">
                <a:solidFill>
                  <a:schemeClr val="bg1"/>
                </a:solidFill>
              </a:rPr>
              <a:t>cohesive</a:t>
            </a:r>
            <a:r>
              <a:rPr lang="en-US" sz="3600" b="1" dirty="0">
                <a:solidFill>
                  <a:schemeClr val="tx2">
                    <a:lumMod val="75000"/>
                  </a:schemeClr>
                </a:solidFill>
              </a:rPr>
              <a:t> </a:t>
            </a:r>
            <a:r>
              <a:rPr lang="en-US" sz="3600" dirty="0"/>
              <a:t>(lean and focused) </a:t>
            </a:r>
            <a:br>
              <a:rPr lang="en-US" sz="3600" dirty="0"/>
            </a:br>
            <a:r>
              <a:rPr lang="en-US" sz="3600" dirty="0"/>
              <a:t>interfaces</a:t>
            </a:r>
          </a:p>
          <a:p>
            <a:pPr lvl="1"/>
            <a:r>
              <a:rPr lang="en-US" sz="3600" dirty="0"/>
              <a:t>Divide "</a:t>
            </a:r>
            <a:r>
              <a:rPr lang="en-US" sz="3600" b="1" dirty="0">
                <a:solidFill>
                  <a:schemeClr val="bg1"/>
                </a:solidFill>
              </a:rPr>
              <a:t>fat</a:t>
            </a:r>
            <a:r>
              <a:rPr lang="en-US" sz="3600" dirty="0"/>
              <a:t>" interfaces into "</a:t>
            </a:r>
            <a:r>
              <a:rPr lang="en-US" sz="3600" b="1" dirty="0">
                <a:solidFill>
                  <a:schemeClr val="bg1"/>
                </a:solidFill>
              </a:rPr>
              <a:t>role</a:t>
            </a:r>
            <a:r>
              <a:rPr lang="en-US" sz="36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Tree>
    <p:extLst>
      <p:ext uri="{BB962C8B-B14F-4D97-AF65-F5344CB8AC3E}">
        <p14:creationId xmlns:p14="http://schemas.microsoft.com/office/powerpoint/2010/main" val="13448890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24</a:t>
            </a:fld>
            <a:endParaRPr lang="en-US" dirty="0"/>
          </a:p>
        </p:txBody>
      </p:sp>
    </p:spTree>
    <p:extLst>
      <p:ext uri="{BB962C8B-B14F-4D97-AF65-F5344CB8AC3E}">
        <p14:creationId xmlns:p14="http://schemas.microsoft.com/office/powerpoint/2010/main" val="897559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smtClean="0"/>
              <a:t>A Client </a:t>
            </a:r>
            <a:r>
              <a:rPr lang="en-US" dirty="0"/>
              <a:t>references a </a:t>
            </a:r>
            <a:r>
              <a:rPr lang="en-US" dirty="0" smtClean="0"/>
              <a:t>class, </a:t>
            </a:r>
            <a:r>
              <a:rPr lang="en-US" dirty="0"/>
              <a:t>but only </a:t>
            </a:r>
            <a:r>
              <a:rPr lang="en-US" dirty="0" smtClean="0"/>
              <a:t>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a:t>
            </a:r>
            <a:r>
              <a:rPr lang="en-US" sz="3200" b="1" dirty="0" smtClean="0">
                <a:latin typeface="Consolas" panose="020B0609020204030204" pitchFamily="49" charset="0"/>
              </a:rPr>
              <a:t>- </a:t>
            </a:r>
            <a:r>
              <a:rPr lang="en-US" sz="3200" b="1" dirty="0">
                <a:latin typeface="Consolas" panose="020B0609020204030204" pitchFamily="49" charset="0"/>
              </a:rPr>
              <a:t>Robert C. Martin </a:t>
            </a:r>
            <a:endParaRPr lang="bg-BG" sz="3200" b="1" dirty="0">
              <a:latin typeface="Consolas" panose="020B0609020204030204" pitchFamily="49" charset="0"/>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25</a:t>
            </a:fld>
            <a:endParaRPr lang="en-US" dirty="0"/>
          </a:p>
        </p:txBody>
      </p:sp>
    </p:spTree>
    <p:extLst>
      <p:ext uri="{BB962C8B-B14F-4D97-AF65-F5344CB8AC3E}">
        <p14:creationId xmlns:p14="http://schemas.microsoft.com/office/powerpoint/2010/main" val="34514280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smtClean="0"/>
              <a:t>- </a:t>
            </a:r>
            <a:r>
              <a:rPr lang="en-US" dirty="0" smtClean="0"/>
              <a:t>again, </a:t>
            </a:r>
            <a:r>
              <a:rPr lang="en-US" dirty="0"/>
              <a:t>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dirty="0" smtClean="0"/>
              <a:t>-</a:t>
            </a:r>
            <a:r>
              <a:rPr lang="en-US" b="1" dirty="0" smtClean="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dirty="0"/>
              <a:t>ISP - Approaches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4212550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5" name="Slide Number Placeholder 4"/>
          <p:cNvSpPr>
            <a:spLocks noGrp="1"/>
          </p:cNvSpPr>
          <p:nvPr>
            <p:ph type="sldNum" sz="quarter" idx="13"/>
          </p:nvPr>
        </p:nvSpPr>
        <p:spPr/>
        <p:txBody>
          <a:bodyPr/>
          <a:lstStyle/>
          <a:p>
            <a:fld id="{C014DD1E-5D91-48A3-AD6D-45FBA980D106}" type="slidenum">
              <a:rPr lang="en-US" smtClean="0"/>
              <a:pPr/>
              <a:t>27</a:t>
            </a:fld>
            <a:endParaRPr lang="en-US" dirty="0"/>
          </a:p>
        </p:txBody>
      </p:sp>
    </p:spTree>
    <p:extLst>
      <p:ext uri="{BB962C8B-B14F-4D97-AF65-F5344CB8AC3E}">
        <p14:creationId xmlns:p14="http://schemas.microsoft.com/office/powerpoint/2010/main" val="20568189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600" b="1" dirty="0">
                <a:solidFill>
                  <a:schemeClr val="bg1"/>
                </a:solidFill>
              </a:rPr>
              <a:t>Reusing</a:t>
            </a:r>
            <a:r>
              <a:rPr lang="en-US" sz="3600" dirty="0"/>
              <a:t> classes that do not have  an </a:t>
            </a:r>
            <a:r>
              <a:rPr lang="en-US" sz="3600" b="1" dirty="0">
                <a:solidFill>
                  <a:schemeClr val="bg1"/>
                </a:solidFill>
              </a:rPr>
              <a:t>interface</a:t>
            </a:r>
            <a:r>
              <a:rPr lang="en-US" sz="3600" dirty="0"/>
              <a:t> that  </a:t>
            </a:r>
            <a:br>
              <a:rPr lang="en-US" sz="3600" dirty="0"/>
            </a:br>
            <a:r>
              <a:rPr lang="en-US" sz="3600" dirty="0"/>
              <a:t>a client requires</a:t>
            </a:r>
          </a:p>
          <a:p>
            <a:pPr lvl="1"/>
            <a:r>
              <a:rPr lang="en-US" sz="3600" dirty="0"/>
              <a:t>Making classes with </a:t>
            </a:r>
            <a:r>
              <a:rPr lang="en-US" sz="3600" b="1" dirty="0">
                <a:solidFill>
                  <a:schemeClr val="bg1"/>
                </a:solidFill>
              </a:rPr>
              <a:t>incompatible</a:t>
            </a:r>
            <a:r>
              <a:rPr lang="en-US" sz="3600" dirty="0"/>
              <a:t> interfaces work </a:t>
            </a:r>
            <a:br>
              <a:rPr lang="en-US" sz="3600" dirty="0"/>
            </a:br>
            <a:r>
              <a:rPr lang="en-US" sz="3600" dirty="0"/>
              <a:t>together</a:t>
            </a:r>
          </a:p>
          <a:p>
            <a:pPr lvl="1"/>
            <a:r>
              <a:rPr lang="en-US" sz="3600" dirty="0"/>
              <a:t>Providing </a:t>
            </a:r>
            <a:r>
              <a:rPr lang="en-US" sz="3600" b="1" dirty="0">
                <a:solidFill>
                  <a:schemeClr val="bg1"/>
                </a:solidFill>
              </a:rPr>
              <a:t>an</a:t>
            </a:r>
            <a:r>
              <a:rPr lang="en-US" sz="3600" dirty="0"/>
              <a:t> </a:t>
            </a:r>
            <a:r>
              <a:rPr lang="en-US" sz="3600" b="1" dirty="0">
                <a:solidFill>
                  <a:schemeClr val="bg1"/>
                </a:solidFill>
              </a:rPr>
              <a:t>alternative</a:t>
            </a:r>
            <a:r>
              <a:rPr lang="en-US" sz="36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3169610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a:t>
            </a:r>
            <a:r>
              <a:rPr lang="en-US" dirty="0" smtClean="0"/>
              <a:t>- </a:t>
            </a:r>
            <a:r>
              <a:rPr lang="en-US" dirty="0"/>
              <a:t>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825836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smtClean="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smtClean="0">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745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Define a separate class </a:t>
            </a:r>
            <a:r>
              <a:rPr lang="en-US" dirty="0" smtClean="0"/>
              <a:t>- </a:t>
            </a:r>
            <a:r>
              <a:rPr lang="en-US" dirty="0"/>
              <a:t>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30</a:t>
            </a:fld>
            <a:endParaRPr lang="en-US" dirty="0"/>
          </a:p>
        </p:txBody>
      </p:sp>
    </p:spTree>
    <p:extLst>
      <p:ext uri="{BB962C8B-B14F-4D97-AF65-F5344CB8AC3E}">
        <p14:creationId xmlns:p14="http://schemas.microsoft.com/office/powerpoint/2010/main" val="2160460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Dependency Inversion</a:t>
            </a:r>
            <a:endParaRPr lang="bg-BG" dirty="0"/>
          </a:p>
        </p:txBody>
      </p:sp>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Tree>
    <p:extLst>
      <p:ext uri="{BB962C8B-B14F-4D97-AF65-F5344CB8AC3E}">
        <p14:creationId xmlns:p14="http://schemas.microsoft.com/office/powerpoint/2010/main" val="16948159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Dependencies and Coupling</a:t>
            </a:r>
            <a:endParaRPr lang="en-US" dirty="0"/>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2" name="Slide Number Placeholder 1"/>
          <p:cNvSpPr>
            <a:spLocks noGrp="1"/>
          </p:cNvSpPr>
          <p:nvPr>
            <p:ph type="sldNum" sz="quarter" idx="14"/>
          </p:nvPr>
        </p:nvSpPr>
        <p:spPr/>
        <p:txBody>
          <a:bodyPr/>
          <a:lstStyle/>
          <a:p>
            <a:fld id="{C014DD1E-5D91-48A3-AD6D-45FBA980D106}" type="slidenum">
              <a:rPr lang="en-US" smtClean="0"/>
              <a:pPr/>
              <a:t>32</a:t>
            </a:fld>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Tree>
    <p:extLst>
      <p:ext uri="{BB962C8B-B14F-4D97-AF65-F5344CB8AC3E}">
        <p14:creationId xmlns:p14="http://schemas.microsoft.com/office/powerpoint/2010/main" val="40122835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Dependency Examples</a:t>
            </a:r>
            <a:endParaRPr lang="bg-BG" dirty="0"/>
          </a:p>
        </p:txBody>
      </p:sp>
      <p:sp>
        <p:nvSpPr>
          <p:cNvPr id="3" name="Text Placeholder 2"/>
          <p:cNvSpPr>
            <a:spLocks noGrp="1"/>
          </p:cNvSpPr>
          <p:nvPr>
            <p:ph type="body" sz="quarter" idx="10"/>
          </p:nvPr>
        </p:nvSpPr>
        <p:spPr/>
        <p:txBody>
          <a:bodyPr/>
          <a:lstStyle/>
          <a:p>
            <a:r>
              <a:rPr lang="en-US" smtClean="0"/>
              <a:t>A</a:t>
            </a:r>
            <a:r>
              <a:rPr lang="en-US" smtClean="0">
                <a:solidFill>
                  <a:schemeClr val="accent5">
                    <a:lumMod val="20000"/>
                    <a:lumOff val="80000"/>
                  </a:schemeClr>
                </a:solidFill>
              </a:rPr>
              <a:t> </a:t>
            </a:r>
            <a:r>
              <a:rPr lang="en-US" b="1" smtClean="0">
                <a:solidFill>
                  <a:schemeClr val="bg1"/>
                </a:solidFill>
              </a:rPr>
              <a:t>dependency</a:t>
            </a:r>
            <a:r>
              <a:rPr lang="en-US" smtClean="0">
                <a:solidFill>
                  <a:schemeClr val="accent5">
                    <a:lumMod val="20000"/>
                    <a:lumOff val="80000"/>
                  </a:schemeClr>
                </a:solidFill>
              </a:rPr>
              <a:t> </a:t>
            </a:r>
            <a:r>
              <a:rPr lang="en-US" smtClean="0"/>
              <a:t>is</a:t>
            </a:r>
            <a:r>
              <a:rPr lang="en-US" smtClean="0">
                <a:solidFill>
                  <a:schemeClr val="accent5">
                    <a:lumMod val="20000"/>
                    <a:lumOff val="80000"/>
                  </a:schemeClr>
                </a:solidFill>
              </a:rPr>
              <a:t> </a:t>
            </a:r>
            <a:r>
              <a:rPr lang="en-US" smtClean="0"/>
              <a:t>any external component / system:</a:t>
            </a:r>
          </a:p>
          <a:p>
            <a:endParaRPr lang="en-US" smtClean="0"/>
          </a:p>
          <a:p>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33</a:t>
            </a:fld>
            <a:endParaRPr lang="en-US" dirty="0"/>
          </a:p>
        </p:txBody>
      </p:sp>
      <p:sp>
        <p:nvSpPr>
          <p:cNvPr id="7" name="Content Placeholder 2"/>
          <p:cNvSpPr>
            <a:spLocks noGrp="1"/>
          </p:cNvSpPr>
          <p:nvPr>
            <p:ph idx="4294967295"/>
          </p:nvPr>
        </p:nvSpPr>
        <p:spPr>
          <a:xfrm>
            <a:off x="1228725" y="1981200"/>
            <a:ext cx="10963275" cy="4740275"/>
          </a:xfrm>
        </p:spPr>
        <p:txBody>
          <a:bodyPr numCol="2">
            <a:normAutofit/>
          </a:bodyPr>
          <a:lstStyle/>
          <a:p>
            <a:pPr lvl="1"/>
            <a:r>
              <a:rPr lang="en-US" dirty="0"/>
              <a:t>Framework</a:t>
            </a:r>
            <a:endParaRPr lang="en-US" b="0" dirty="0"/>
          </a:p>
          <a:p>
            <a:pPr lvl="1"/>
            <a:r>
              <a:rPr lang="bg-BG" dirty="0" smtClean="0"/>
              <a:t>3</a:t>
            </a:r>
            <a:r>
              <a:rPr lang="en-US" baseline="30000" noProof="1" smtClean="0"/>
              <a:t>rd</a:t>
            </a:r>
            <a:r>
              <a:rPr lang="en-US" dirty="0" smtClean="0"/>
              <a:t> </a:t>
            </a:r>
            <a:r>
              <a:rPr lang="en-US" dirty="0"/>
              <a:t>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Tree>
    <p:extLst>
      <p:ext uri="{BB962C8B-B14F-4D97-AF65-F5344CB8AC3E}">
        <p14:creationId xmlns:p14="http://schemas.microsoft.com/office/powerpoint/2010/main" val="1633811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34</a:t>
            </a:fld>
            <a:endParaRPr lang="en-US" dirty="0"/>
          </a:p>
        </p:txBody>
      </p:sp>
    </p:spTree>
    <p:extLst>
      <p:ext uri="{BB962C8B-B14F-4D97-AF65-F5344CB8AC3E}">
        <p14:creationId xmlns:p14="http://schemas.microsoft.com/office/powerpoint/2010/main" val="3656663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 on Abstractions</a:t>
            </a:r>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smtClean="0">
                    <a:solidFill>
                      <a:srgbClr val="FFFFFF"/>
                    </a:solidFill>
                  </a:rPr>
                  <a:t>Copy</a:t>
                </a:r>
                <a:endParaRPr lang="en-GB" sz="2800" b="1" dirty="0">
                  <a:solidFill>
                    <a:srgbClr val="FFFFFF"/>
                  </a:solidFill>
                </a:endParaRP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3"/>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41740981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a:t>
            </a:r>
            <a:r>
              <a:rPr lang="en-US" dirty="0" smtClean="0">
                <a:effectLst>
                  <a:outerShdw blurRad="50800" dist="38100" algn="tr" rotWithShape="0">
                    <a:prstClr val="black">
                      <a:alpha val="40000"/>
                    </a:prstClr>
                  </a:outerShdw>
                </a:effectLst>
              </a:rPr>
              <a:t>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
        <p:nvSpPr>
          <p:cNvPr id="5" name="Slide Number Placeholder 4"/>
          <p:cNvSpPr>
            <a:spLocks noGrp="1"/>
          </p:cNvSpPr>
          <p:nvPr>
            <p:ph type="sldNum" sz="quarter" idx="13"/>
          </p:nvPr>
        </p:nvSpPr>
        <p:spPr/>
        <p:txBody>
          <a:bodyPr/>
          <a:lstStyle/>
          <a:p>
            <a:fld id="{C014DD1E-5D91-48A3-AD6D-45FBA980D106}" type="slidenum">
              <a:rPr lang="en-US" smtClean="0"/>
              <a:pPr/>
              <a:t>36</a:t>
            </a:fld>
            <a:endParaRPr lang="en-US" dirty="0"/>
          </a:p>
        </p:txBody>
      </p:sp>
    </p:spTree>
    <p:extLst>
      <p:ext uri="{BB962C8B-B14F-4D97-AF65-F5344CB8AC3E}">
        <p14:creationId xmlns:p14="http://schemas.microsoft.com/office/powerpoint/2010/main" val="18247698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GB" dirty="0"/>
              <a:t>Constructor </a:t>
            </a:r>
            <a:r>
              <a:rPr lang="en-GB" dirty="0" smtClean="0"/>
              <a:t>Inversion - </a:t>
            </a:r>
            <a:r>
              <a:rPr lang="en-GB" dirty="0"/>
              <a:t>Pros and Cons</a:t>
            </a:r>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4" name="Slide Number Placeholder 3">
            <a:extLst>
              <a:ext uri="{FF2B5EF4-FFF2-40B4-BE49-F238E27FC236}">
                <a16:creationId xmlns:a16="http://schemas.microsoft.com/office/drawing/2014/main" id="{553DAFA2-0D39-4209-A9F8-D3B878695008}"/>
              </a:ext>
            </a:extLst>
          </p:cNvPr>
          <p:cNvSpPr>
            <a:spLocks noGrp="1"/>
          </p:cNvSpPr>
          <p:nvPr>
            <p:ph type="sldNum" sz="quarter" idx="14"/>
          </p:nvPr>
        </p:nvSpPr>
        <p:spPr/>
        <p:txBody>
          <a:bodyPr/>
          <a:lstStyle/>
          <a:p>
            <a:fld id="{C014DD1E-5D91-48A3-AD6D-45FBA980D106}" type="slidenum">
              <a:rPr lang="en-US" smtClean="0"/>
              <a:pPr/>
              <a:t>37</a:t>
            </a:fld>
            <a:endParaRPr lang="en-US" dirty="0"/>
          </a:p>
        </p:txBody>
      </p:sp>
    </p:spTree>
    <p:extLst>
      <p:ext uri="{BB962C8B-B14F-4D97-AF65-F5344CB8AC3E}">
        <p14:creationId xmlns:p14="http://schemas.microsoft.com/office/powerpoint/2010/main" val="3223866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Constructor </a:t>
            </a:r>
            <a:r>
              <a:rPr lang="en-US" dirty="0" smtClean="0"/>
              <a:t>Inversion </a:t>
            </a:r>
            <a:r>
              <a:rPr lang="en-US" dirty="0"/>
              <a:t>- Example</a:t>
            </a:r>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38</a:t>
            </a:fld>
            <a:endParaRPr lang="en-US" dirty="0"/>
          </a:p>
        </p:txBody>
      </p:sp>
    </p:spTree>
    <p:extLst>
      <p:ext uri="{BB962C8B-B14F-4D97-AF65-F5344CB8AC3E}">
        <p14:creationId xmlns:p14="http://schemas.microsoft.com/office/powerpoint/2010/main" val="489723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GB" dirty="0"/>
              <a:t>Property </a:t>
            </a:r>
            <a:r>
              <a:rPr lang="en-GB" dirty="0" smtClean="0"/>
              <a:t>Inversion - </a:t>
            </a:r>
            <a:r>
              <a:rPr lang="en-GB" dirty="0"/>
              <a:t>Pros and Cons</a:t>
            </a:r>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2" name="Slide Number Placeholder 1"/>
          <p:cNvSpPr>
            <a:spLocks noGrp="1"/>
          </p:cNvSpPr>
          <p:nvPr>
            <p:ph type="sldNum" sz="quarter" idx="14"/>
          </p:nvPr>
        </p:nvSpPr>
        <p:spPr/>
        <p:txBody>
          <a:bodyPr/>
          <a:lstStyle/>
          <a:p>
            <a:fld id="{C014DD1E-5D91-48A3-AD6D-45FBA980D106}" type="slidenum">
              <a:rPr lang="en-US" smtClean="0"/>
              <a:pPr/>
              <a:t>39</a:t>
            </a:fld>
            <a:endParaRPr lang="en-US" dirty="0"/>
          </a:p>
        </p:txBody>
      </p:sp>
    </p:spTree>
    <p:extLst>
      <p:ext uri="{BB962C8B-B14F-4D97-AF65-F5344CB8AC3E}">
        <p14:creationId xmlns:p14="http://schemas.microsoft.com/office/powerpoint/2010/main" val="336851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a:t>
            </a:r>
            <a:r>
              <a:rPr lang="en-US" sz="3200" b="1" dirty="0" smtClean="0">
                <a:latin typeface="Consolas" panose="020B0609020204030204" pitchFamily="49" charset="0"/>
              </a:rPr>
              <a:t>- </a:t>
            </a:r>
            <a:r>
              <a:rPr lang="en-US" sz="3200" b="1" dirty="0">
                <a:latin typeface="Consolas" panose="020B0609020204030204" pitchFamily="49" charset="0"/>
              </a:rPr>
              <a:t>Robert C. Martin </a:t>
            </a:r>
            <a:endParaRPr lang="bg-BG" sz="3200" b="1" dirty="0">
              <a:latin typeface="Consolas" panose="020B0609020204030204" pitchFamily="49" charset="0"/>
            </a:endParaRPr>
          </a:p>
        </p:txBody>
      </p:sp>
      <p:sp>
        <p:nvSpPr>
          <p:cNvPr id="3" name="Slide Number Placeholder 2"/>
          <p:cNvSpPr>
            <a:spLocks noGrp="1"/>
          </p:cNvSpPr>
          <p:nvPr>
            <p:ph type="sldNum" sz="quarter" idx="13"/>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5351482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Property </a:t>
            </a:r>
            <a:r>
              <a:rPr lang="en-US" dirty="0" smtClean="0"/>
              <a:t>Inversion </a:t>
            </a:r>
            <a:r>
              <a:rPr lang="en-US" dirty="0"/>
              <a:t>- Example</a:t>
            </a:r>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latin typeface="Consolas" pitchFamily="49" charset="0"/>
                <a:cs typeface="Consolas" pitchFamily="49" charset="0"/>
              </a:rPr>
              <a:t>void CopyAllChars()</a:t>
            </a: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40</a:t>
            </a:fld>
            <a:endParaRPr lang="en-US" dirty="0"/>
          </a:p>
        </p:txBody>
      </p:sp>
    </p:spTree>
    <p:extLst>
      <p:ext uri="{BB962C8B-B14F-4D97-AF65-F5344CB8AC3E}">
        <p14:creationId xmlns:p14="http://schemas.microsoft.com/office/powerpoint/2010/main" val="1672561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GB" dirty="0"/>
              <a:t>Parameter </a:t>
            </a:r>
            <a:r>
              <a:rPr lang="en-US" dirty="0"/>
              <a:t>Inversion</a:t>
            </a:r>
            <a:r>
              <a:rPr lang="en-GB" dirty="0" smtClean="0"/>
              <a:t> - </a:t>
            </a:r>
            <a:r>
              <a:rPr lang="en-GB" dirty="0"/>
              <a:t>Pros and Cons</a:t>
            </a:r>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4" name="Slide Number Placeholder 3">
            <a:extLst>
              <a:ext uri="{FF2B5EF4-FFF2-40B4-BE49-F238E27FC236}">
                <a16:creationId xmlns:a16="http://schemas.microsoft.com/office/drawing/2014/main" id="{3210DB0B-9EC0-49F6-BDBC-3509ABDFCC93}"/>
              </a:ext>
            </a:extLst>
          </p:cNvPr>
          <p:cNvSpPr>
            <a:spLocks noGrp="1"/>
          </p:cNvSpPr>
          <p:nvPr>
            <p:ph type="sldNum" sz="quarter" idx="14"/>
          </p:nvPr>
        </p:nvSpPr>
        <p:spPr/>
        <p:txBody>
          <a:bodyPr/>
          <a:lstStyle/>
          <a:p>
            <a:fld id="{C014DD1E-5D91-48A3-AD6D-45FBA980D106}" type="slidenum">
              <a:rPr lang="en-US" smtClean="0"/>
              <a:pPr/>
              <a:t>41</a:t>
            </a:fld>
            <a:endParaRPr lang="en-US" dirty="0"/>
          </a:p>
        </p:txBody>
      </p:sp>
    </p:spTree>
    <p:extLst>
      <p:ext uri="{BB962C8B-B14F-4D97-AF65-F5344CB8AC3E}">
        <p14:creationId xmlns:p14="http://schemas.microsoft.com/office/powerpoint/2010/main" val="11255762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Parameter </a:t>
            </a:r>
            <a:r>
              <a:rPr lang="en-US" dirty="0"/>
              <a:t>Inversion </a:t>
            </a:r>
            <a:r>
              <a:rPr lang="en-US" dirty="0"/>
              <a:t>- Example</a:t>
            </a:r>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
        <p:nvSpPr>
          <p:cNvPr id="3" name="Slide Number Placeholder 2"/>
          <p:cNvSpPr>
            <a:spLocks noGrp="1"/>
          </p:cNvSpPr>
          <p:nvPr>
            <p:ph type="sldNum" sz="quarter" idx="13"/>
          </p:nvPr>
        </p:nvSpPr>
        <p:spPr/>
        <p:txBody>
          <a:bodyPr/>
          <a:lstStyle/>
          <a:p>
            <a:fld id="{C014DD1E-5D91-48A3-AD6D-45FBA980D106}" type="slidenum">
              <a:rPr lang="en-US" smtClean="0"/>
              <a:pPr/>
              <a:t>42</a:t>
            </a:fld>
            <a:endParaRPr lang="en-US" dirty="0"/>
          </a:p>
        </p:txBody>
      </p:sp>
    </p:spTree>
    <p:extLst>
      <p:ext uri="{BB962C8B-B14F-4D97-AF65-F5344CB8AC3E}">
        <p14:creationId xmlns:p14="http://schemas.microsoft.com/office/powerpoint/2010/main" val="16088058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43</a:t>
            </a:fld>
            <a:endParaRPr lang="en-US" dirty="0"/>
          </a:p>
        </p:txBody>
      </p:sp>
    </p:spTree>
    <p:extLst>
      <p:ext uri="{BB962C8B-B14F-4D97-AF65-F5344CB8AC3E}">
        <p14:creationId xmlns:p14="http://schemas.microsoft.com/office/powerpoint/2010/main" val="417313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44</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4213" cy="363538"/>
          </a:xfrm>
        </p:spPr>
        <p:txBody>
          <a:bodyPr>
            <a:normAutofit fontScale="62500" lnSpcReduction="20000"/>
          </a:bodyPr>
          <a:lstStyle/>
          <a:p>
            <a:pPr algn="ctr"/>
            <a:r>
              <a:rPr lang="en-US" dirty="0">
                <a:hlinkClick r:id="rId3"/>
              </a:rPr>
              <a:t>https://softuni.bg/courses/csharp-oop-advanced</a:t>
            </a:r>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pPr/>
              <a:t>45</a:t>
            </a:fld>
            <a:endParaRPr lang="en-US" dirty="0"/>
          </a:p>
        </p:txBody>
      </p:sp>
    </p:spTree>
    <p:extLst>
      <p:ext uri="{BB962C8B-B14F-4D97-AF65-F5344CB8AC3E}">
        <p14:creationId xmlns:p14="http://schemas.microsoft.com/office/powerpoint/2010/main" val="28568393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46</a:t>
            </a:fld>
            <a:endParaRPr lang="en-US"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2338581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47</a:t>
            </a:fld>
            <a:endParaRPr lang="en-US"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3345"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3420453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a:t>
            </a:r>
            <a:r>
              <a:rPr lang="en-US" sz="3199" dirty="0" smtClean="0"/>
              <a:t>- </a:t>
            </a:r>
            <a:r>
              <a:rPr lang="en-US" sz="3199" dirty="0"/>
              <a:t>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
        <p:nvSpPr>
          <p:cNvPr id="2" name="Slide Number Placeholder 1"/>
          <p:cNvSpPr>
            <a:spLocks noGrp="1"/>
          </p:cNvSpPr>
          <p:nvPr>
            <p:ph type="sldNum" sz="quarter" idx="13"/>
          </p:nvPr>
        </p:nvSpPr>
        <p:spPr/>
        <p:txBody>
          <a:bodyPr/>
          <a:lstStyle/>
          <a:p>
            <a:fld id="{C014DD1E-5D91-48A3-AD6D-45FBA980D106}" type="slidenum">
              <a:rPr lang="en-US" smtClean="0"/>
              <a:pPr/>
              <a:t>48</a:t>
            </a:fld>
            <a:endParaRPr lang="en-US"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49</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65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Responsibility</a:t>
            </a:r>
            <a:endParaRPr lang="bg-BG" dirty="0"/>
          </a:p>
        </p:txBody>
      </p:sp>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Tree>
    <p:extLst>
      <p:ext uri="{BB962C8B-B14F-4D97-AF65-F5344CB8AC3E}">
        <p14:creationId xmlns:p14="http://schemas.microsoft.com/office/powerpoint/2010/main" val="28557552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a:t>
            </a:r>
            <a:r>
              <a:rPr lang="en-US" dirty="0">
                <a:solidFill>
                  <a:schemeClr val="tx2">
                    <a:lumMod val="75000"/>
                  </a:schemeClr>
                </a:solidFill>
              </a:rPr>
              <a:t>responsible</a:t>
            </a:r>
            <a:r>
              <a:rPr lang="en-US" dirty="0"/>
              <a:t>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3" name="Slide Number Placeholder 2"/>
          <p:cNvSpPr>
            <a:spLocks noGrp="1"/>
          </p:cNvSpPr>
          <p:nvPr>
            <p:ph type="sldNum" sz="quarter" idx="13"/>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20012423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a:t>
            </a:r>
            <a:r>
              <a:rPr lang="en-US" sz="3600" dirty="0">
                <a:solidFill>
                  <a:schemeClr val="tx2">
                    <a:lumMod val="75000"/>
                  </a:schemeClr>
                </a:solidFill>
              </a:rPr>
              <a:t>module</a:t>
            </a:r>
            <a:r>
              <a:rPr lang="en-US" sz="3600" dirty="0"/>
              <a:t>.</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600" dirty="0"/>
              <a:t>Each</a:t>
            </a:r>
            <a:r>
              <a:rPr lang="en-US" sz="3600" dirty="0">
                <a:solidFill>
                  <a:schemeClr val="tx2">
                    <a:lumMod val="75000"/>
                  </a:schemeClr>
                </a:solidFill>
              </a:rPr>
              <a:t> </a:t>
            </a:r>
            <a:r>
              <a:rPr lang="en-US" sz="3600" b="1" dirty="0">
                <a:solidFill>
                  <a:schemeClr val="bg1"/>
                </a:solidFill>
              </a:rPr>
              <a:t>task</a:t>
            </a:r>
            <a:r>
              <a:rPr lang="en-US" sz="3600" dirty="0">
                <a:solidFill>
                  <a:schemeClr val="tx2">
                    <a:lumMod val="75000"/>
                  </a:schemeClr>
                </a:solidFill>
              </a:rPr>
              <a:t> </a:t>
            </a:r>
            <a:r>
              <a:rPr lang="en-US" sz="3600" dirty="0"/>
              <a:t>maps a </a:t>
            </a:r>
            <a:r>
              <a:rPr lang="en-US" sz="3600" b="1" dirty="0">
                <a:solidFill>
                  <a:schemeClr val="bg1"/>
                </a:solidFill>
              </a:rPr>
              <a:t>single</a:t>
            </a:r>
            <a:r>
              <a:rPr lang="en-US" sz="3600" dirty="0">
                <a:solidFill>
                  <a:schemeClr val="tx2">
                    <a:lumMod val="75000"/>
                  </a:schemeClr>
                </a:solidFill>
              </a:rPr>
              <a:t> </a:t>
            </a:r>
            <a:r>
              <a:rPr lang="en-US" sz="3600" dirty="0"/>
              <a:t>code unit</a:t>
            </a:r>
          </a:p>
          <a:p>
            <a:pPr lvl="1">
              <a:lnSpc>
                <a:spcPct val="100000"/>
              </a:lnSpc>
            </a:pPr>
            <a:r>
              <a:rPr lang="en-US" sz="3600" dirty="0"/>
              <a:t>A method should do </a:t>
            </a:r>
            <a:r>
              <a:rPr lang="en-US" sz="3600" b="1" dirty="0">
                <a:solidFill>
                  <a:schemeClr val="bg1"/>
                </a:solidFill>
              </a:rPr>
              <a:t>one</a:t>
            </a:r>
            <a:r>
              <a:rPr lang="en-US" sz="3600" dirty="0">
                <a:solidFill>
                  <a:schemeClr val="tx2">
                    <a:lumMod val="75000"/>
                  </a:schemeClr>
                </a:solidFill>
              </a:rPr>
              <a:t> </a:t>
            </a:r>
            <a:r>
              <a:rPr lang="en-US" sz="3600" b="1" dirty="0">
                <a:solidFill>
                  <a:schemeClr val="bg1"/>
                </a:solidFill>
              </a:rPr>
              <a:t>operation</a:t>
            </a:r>
          </a:p>
          <a:p>
            <a:pPr lvl="1">
              <a:lnSpc>
                <a:spcPct val="100000"/>
              </a:lnSpc>
            </a:pPr>
            <a:r>
              <a:rPr lang="en-US" sz="3600" dirty="0"/>
              <a:t>A class should represent </a:t>
            </a:r>
            <a:r>
              <a:rPr lang="en-US" sz="3600" b="1" dirty="0">
                <a:solidFill>
                  <a:schemeClr val="bg1"/>
                </a:solidFill>
              </a:rPr>
              <a:t>one entity</a:t>
            </a:r>
            <a:endParaRPr lang="bg-BG" sz="36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
        <p:nvSpPr>
          <p:cNvPr id="5" name="Slide Number Placeholder 4"/>
          <p:cNvSpPr>
            <a:spLocks noGrp="1"/>
          </p:cNvSpPr>
          <p:nvPr>
            <p:ph type="sldNum" sz="quarter" idx="13"/>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6551096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a:t>
            </a:r>
            <a:r>
              <a:rPr lang="en-US" dirty="0" smtClean="0"/>
              <a:t>- </a:t>
            </a:r>
            <a:r>
              <a:rPr lang="en-US" dirty="0"/>
              <a:t>the degree of </a:t>
            </a:r>
            <a:r>
              <a:rPr lang="en-US" dirty="0">
                <a:solidFill>
                  <a:schemeClr val="tx2">
                    <a:lumMod val="75000"/>
                  </a:schemeClr>
                </a:solidFill>
              </a:rPr>
              <a:t>dependence</a:t>
            </a:r>
            <a:r>
              <a:rPr lang="en-US" dirty="0"/>
              <a:t> between modules </a:t>
            </a:r>
          </a:p>
          <a:p>
            <a:pPr lvl="1"/>
            <a:r>
              <a:rPr lang="en-US" dirty="0"/>
              <a:t>How </a:t>
            </a:r>
            <a:r>
              <a:rPr lang="en-US" dirty="0">
                <a:solidFill>
                  <a:schemeClr val="tx2">
                    <a:lumMod val="75000"/>
                  </a:schemeClr>
                </a:solidFill>
              </a:rPr>
              <a:t>closely connected</a:t>
            </a:r>
            <a:r>
              <a:rPr lang="en-US" dirty="0"/>
              <a:t> two modules are</a:t>
            </a:r>
          </a:p>
          <a:p>
            <a:pPr lvl="1"/>
            <a:r>
              <a:rPr lang="en-US" dirty="0"/>
              <a:t>The </a:t>
            </a:r>
            <a:r>
              <a:rPr lang="en-US" dirty="0">
                <a:solidFill>
                  <a:schemeClr val="tx2">
                    <a:lumMod val="75000"/>
                  </a:schemeClr>
                </a:solidFill>
              </a:rPr>
              <a:t>strength of the relationship</a:t>
            </a:r>
            <a:r>
              <a:rPr lang="en-US" dirty="0"/>
              <a:t>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system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
        <p:nvSpPr>
          <p:cNvPr id="3" name="Slide Number Placeholder 2"/>
          <p:cNvSpPr>
            <a:spLocks noGrp="1"/>
          </p:cNvSpPr>
          <p:nvPr>
            <p:ph type="sldNum" sz="quarter" idx="13"/>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35581959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dirty="0"/>
              <a:t>Cohesion and Coupling - Approaches	</a:t>
            </a:r>
          </a:p>
        </p:txBody>
      </p:sp>
      <p:sp>
        <p:nvSpPr>
          <p:cNvPr id="2" name="Slide Number Placeholder 1">
            <a:extLst>
              <a:ext uri="{FF2B5EF4-FFF2-40B4-BE49-F238E27FC236}">
                <a16:creationId xmlns:a16="http://schemas.microsoft.com/office/drawing/2014/main" id="{AFAD1AFD-0419-4120-8AC6-3C87CDED55A9}"/>
              </a:ext>
            </a:extLst>
          </p:cNvPr>
          <p:cNvSpPr>
            <a:spLocks noGrp="1"/>
          </p:cNvSpPr>
          <p:nvPr>
            <p:ph type="sldNum" sz="quarter" idx="13"/>
          </p:nvPr>
        </p:nvSpPr>
        <p:spPr>
          <a:xfrm>
            <a:off x="11763375" y="6524625"/>
            <a:ext cx="428625" cy="196850"/>
          </a:xfrm>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1978491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11597</TotalTime>
  <Words>2083</Words>
  <Application>Microsoft Office PowerPoint</Application>
  <PresentationFormat>Widescreen</PresentationFormat>
  <Paragraphs>513</Paragraphs>
  <Slides>49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맑은 고딕</vt:lpstr>
      <vt:lpstr>Arial</vt:lpstr>
      <vt:lpstr>Calibri</vt:lpstr>
      <vt:lpstr>Consolas</vt:lpstr>
      <vt:lpstr>Wingdings</vt:lpstr>
      <vt:lpstr>Wingdings 2</vt:lpstr>
      <vt:lpstr>2_SoftUni3_1</vt:lpstr>
      <vt:lpstr>SOLID Principles</vt:lpstr>
      <vt:lpstr>Table of Contents</vt:lpstr>
      <vt:lpstr>Questions</vt:lpstr>
      <vt:lpstr>Why Clean Code Matters?</vt:lpstr>
      <vt:lpstr>PowerPoint Presentation</vt:lpstr>
      <vt:lpstr>What is Single Responsibility?</vt:lpstr>
      <vt:lpstr>Strong Cohesion / Loose Coupling</vt:lpstr>
      <vt:lpstr>Strong Cohesion / Loose Coupling (2)</vt:lpstr>
      <vt:lpstr>Cohesion and Coupling - Approaches </vt:lpstr>
      <vt:lpstr>PowerPoint Presentation</vt:lpstr>
      <vt:lpstr>What is the Open/Closed Principle?</vt:lpstr>
      <vt:lpstr>Design Smell - Violations</vt:lpstr>
      <vt:lpstr>OCP - Approaches</vt:lpstr>
      <vt:lpstr>OCP - When to Apply</vt:lpstr>
      <vt:lpstr>Template Method Pattern</vt:lpstr>
      <vt:lpstr>Template Method Pattern (2)</vt:lpstr>
      <vt:lpstr>Template Method Pattern (3)</vt:lpstr>
      <vt:lpstr>PowerPoint Presentation</vt:lpstr>
      <vt:lpstr>LSP - Substitutability</vt:lpstr>
      <vt:lpstr>Design Smell - Violations</vt:lpstr>
      <vt:lpstr>LSP - Approaches</vt:lpstr>
      <vt:lpstr>PowerPoint Presentation</vt:lpstr>
      <vt:lpstr>What is Interface Segregation?</vt:lpstr>
      <vt:lpstr>Fat Interfaces</vt:lpstr>
      <vt:lpstr>Design Smells - Violations</vt:lpstr>
      <vt:lpstr>ISP - Approaches</vt:lpstr>
      <vt:lpstr>Cohesive Interfaces</vt:lpstr>
      <vt:lpstr>Adapter Pattern</vt:lpstr>
      <vt:lpstr>Adapter Pattern</vt:lpstr>
      <vt:lpstr>Adapter Pattern (2)</vt:lpstr>
      <vt:lpstr>PowerPoint Presentation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PowerPoint Presentation</vt:lpstr>
      <vt:lpstr>SoftUni Diamond Partners</vt:lpstr>
      <vt:lpstr>SoftUni Organizational Partners</vt:lpstr>
      <vt:lpstr>Trainings @ Software University (SoftUni)</vt:lpstr>
      <vt:lpstr>License</vt:lpstr>
    </vt:vector>
  </TitlesOfParts>
  <Manager>Software University Foundation</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SOLID</dc:title>
  <dc:subject>C# OOP – Practical Training Course @ SoftUni</dc:subject>
  <dc:creator>Software University (SoftUni)</dc:creator>
  <cp:keywords>C# OOP, C#, OOP, Software University, SoftUni, programming, coding, software development, education, training, course</cp:keywords>
  <dc:description>C# OOP course @ SoftUni – https://softuni.bg/trainings/2244/csharp-oop-february-2019</dc:description>
  <cp:lastModifiedBy>Peter Arnaudov</cp:lastModifiedBy>
  <cp:revision>458</cp:revision>
  <dcterms:created xsi:type="dcterms:W3CDTF">2018-05-23T13:08:44Z</dcterms:created>
  <dcterms:modified xsi:type="dcterms:W3CDTF">2019-11-08T09:36:26Z</dcterms:modified>
  <cp:category>programming, education, software engineering, software development</cp:category>
</cp:coreProperties>
</file>