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90" r:id="rId31"/>
    <p:sldId id="286" r:id="rId32"/>
    <p:sldId id="287" r:id="rId33"/>
    <p:sldId id="292" r:id="rId34"/>
    <p:sldId id="29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CE8ADB5-BF8F-4213-8697-61A619BE7D70}">
          <p14:sldIdLst>
            <p14:sldId id="256"/>
            <p14:sldId id="257"/>
            <p14:sldId id="258"/>
          </p14:sldIdLst>
        </p14:section>
        <p14:section name="Exceptions" id="{F1D4691E-E446-4310-BC05-A9D886A6A63D}">
          <p14:sldIdLst>
            <p14:sldId id="259"/>
            <p14:sldId id="260"/>
            <p14:sldId id="261"/>
            <p14:sldId id="262"/>
            <p14:sldId id="263"/>
          </p14:sldIdLst>
        </p14:section>
        <p14:section name="Handling Exceptions" id="{5DB31EEB-9D5C-4D56-8A0B-B57DB6A8887A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Throwing Exceptions" id="{6082446F-60E3-4C9F-BADC-A915A5C0AB4A}">
          <p14:sldIdLst>
            <p14:sldId id="273"/>
            <p14:sldId id="274"/>
            <p14:sldId id="275"/>
            <p14:sldId id="276"/>
            <p14:sldId id="277"/>
          </p14:sldIdLst>
        </p14:section>
        <p14:section name="Best Practices" id="{82B1E9EC-3CCD-4B3C-B98D-8EBB9726F3BE}">
          <p14:sldIdLst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Conclusion" id="{6F564B40-1EB3-44AB-BB72-F0C5EB30FBA9}">
          <p14:sldIdLst>
            <p14:sldId id="284"/>
            <p14:sldId id="290"/>
            <p14:sldId id="286"/>
            <p14:sldId id="287"/>
            <p14:sldId id="292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634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22.11.2019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787784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524B3F-307C-46D2-B2A1-9A0C3BF3E426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63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82334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149E57-0798-442F-9EDF-19F617E03DDC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47085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DD92AE-254A-448F-B235-F9EFA2042F54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59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107968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F0BA62-3ACE-41F1-A92A-05FBE87679B7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307398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307996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05940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216494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4A69B2-E48D-40A4-A868-56192CA06198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37027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69F979-6036-4AC6-9658-94B8622CB9C6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02931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DDABA3-5382-48D1-94EC-1651B196C235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08482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5C244D-260F-4411-A724-694B843B705A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67157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DEC5F-A820-4C1A-AE57-56124B9DFBD3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44255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6CEA00-236F-49E8-9320-6F1A3663A681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64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36440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E8AFCF-28C4-49D0-B044-E430F0C2F2EB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60405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A4314D-9142-443D-9050-C21ABEC42780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48720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5.png"/><Relationship Id="rId26" Type="http://schemas.openxmlformats.org/officeDocument/2006/relationships/image" Target="../media/image39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2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34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8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1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28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3.png"/><Relationship Id="rId22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0.jpeg"/><Relationship Id="rId7" Type="http://schemas.openxmlformats.org/officeDocument/2006/relationships/image" Target="../media/image4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1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3.gi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74" y="2300158"/>
            <a:ext cx="1524000" cy="1524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CFD8F2F6-C6FD-45C1-9A34-493A96B5F5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Handling Errors During the Program Execution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9694CC-2C89-48B9-B825-F4BC36B7B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A9EEED-C98E-4D08-8BC8-26B8B6BDF61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25C836-E808-4793-BF48-8291E986A5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solidFill>
                  <a:srgbClr val="234465">
                    <a:lumMod val="75000"/>
                  </a:srgbClr>
                </a:solidFill>
                <a:hlinkClick r:id="rId3"/>
              </a:rPr>
              <a:t>https://softuni.bg</a:t>
            </a:r>
            <a:endParaRPr lang="en-US" dirty="0">
              <a:solidFill>
                <a:srgbClr val="234465">
                  <a:lumMod val="75000"/>
                </a:srgbClr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97C783-9341-472A-8A98-F8A6ED1C4F9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651002"/>
            <a:ext cx="2950749" cy="958395"/>
          </a:xfrm>
        </p:spPr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620A03-31A9-4562-A242-606C6E0A9C0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1" y="5167309"/>
            <a:ext cx="2950749" cy="847659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038765"/>
            <a:ext cx="1540948" cy="154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06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2F701-5968-4037-B0F1-B55B3C48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Exceptions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0E0D8-3DFF-4594-801D-7E646D8AF2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 C# exceptions can be handled by the</a:t>
            </a:r>
            <a:r>
              <a:rPr lang="en-US" dirty="0">
                <a:solidFill>
                  <a:schemeClr val="tx2"/>
                </a:solidFill>
              </a:rPr>
              <a:t> 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try-catch-finally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construction</a:t>
            </a:r>
            <a:endParaRPr lang="ru-RU" dirty="0"/>
          </a:p>
          <a:p>
            <a:pPr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blocks can be used multiple times to process different   exception types</a:t>
            </a:r>
            <a:endParaRPr lang="ru-R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07C94E-363D-4C40-A45D-FFBA57F09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543493"/>
            <a:ext cx="8406854" cy="24313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/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Do some work that can raise an exception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/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(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SomeException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defTabSz="1218438" latinLnBrk="1"/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Handle the caught exception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092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73322-B777-4E65-BD66-EBB1187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Multiple Catch Blocks – Example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6E872E-822F-44BB-99CF-7D56A7E8A368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209800" y="1179145"/>
            <a:ext cx="9296400" cy="52535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string s = Console.ReadLine();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 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{</a:t>
            </a:r>
            <a:endParaRPr lang="en-GB" sz="2397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int.Parse(s);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  Console.WriteLine(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    "You entered a valid Int32 number {0}.", s);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 (FormatException) 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Console.WriteLine("Invalid integer number!");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 (OverflowException) 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{</a:t>
            </a:r>
            <a:endParaRPr lang="en-GB" sz="2397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Console.WriteLine(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  "The number is too big to fit in Int32!");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397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313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3200" dirty="0"/>
              <a:t>When catching an exception of a particular class, all its inheritors 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3200" dirty="0"/>
              <a:t>     (child exceptions) are caught too, e.g.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3200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3200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3200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3200" dirty="0"/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3200" dirty="0"/>
              <a:t>Handles</a:t>
            </a:r>
            <a:r>
              <a:rPr lang="bg-BG" sz="3200" dirty="0"/>
              <a:t> </a:t>
            </a:r>
            <a:r>
              <a:rPr lang="en-US" sz="3200" b="1" noProof="1">
                <a:solidFill>
                  <a:schemeClr val="bg1"/>
                </a:solidFill>
                <a:cs typeface="Consolas" pitchFamily="49" charset="0"/>
              </a:rPr>
              <a:t>ArithmeticException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and</a:t>
            </a:r>
            <a:r>
              <a:rPr lang="bg-BG" sz="3200" dirty="0"/>
              <a:t> </a:t>
            </a:r>
            <a:r>
              <a:rPr lang="en-US" sz="3200" dirty="0"/>
              <a:t>its descendants </a:t>
            </a:r>
            <a:br>
              <a:rPr lang="en-US" sz="3200" dirty="0"/>
            </a:br>
            <a:r>
              <a:rPr lang="en-US" sz="3200" b="1" noProof="1">
                <a:solidFill>
                  <a:schemeClr val="bg1"/>
                </a:solidFill>
                <a:cs typeface="Consolas" pitchFamily="49" charset="0"/>
              </a:rPr>
              <a:t>DivideByZeroException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and</a:t>
            </a:r>
            <a:r>
              <a:rPr lang="bg-BG" sz="3200" dirty="0"/>
              <a:t> </a:t>
            </a:r>
            <a:r>
              <a:rPr lang="en-US" sz="3200" b="1" noProof="1">
                <a:solidFill>
                  <a:schemeClr val="bg1"/>
                </a:solidFill>
                <a:cs typeface="Consolas" pitchFamily="49" charset="0"/>
              </a:rPr>
              <a:t>OverflowException</a:t>
            </a:r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Exceptions</a:t>
            </a:r>
            <a:endParaRPr lang="bg-BG" dirty="0"/>
          </a:p>
        </p:txBody>
      </p:sp>
      <p:sp>
        <p:nvSpPr>
          <p:cNvPr id="553988" name="Rectangle 4"/>
          <p:cNvSpPr>
            <a:spLocks noChangeArrowheads="1"/>
          </p:cNvSpPr>
          <p:nvPr/>
        </p:nvSpPr>
        <p:spPr bwMode="auto">
          <a:xfrm>
            <a:off x="685801" y="2487050"/>
            <a:ext cx="9009715" cy="25421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try {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Do some work that can cause an exception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catch (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ArithmeticException ae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Handle the caught arithmetic exception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84949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8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Mistake!</a:t>
            </a:r>
            <a:endParaRPr lang="bg-BG" dirty="0"/>
          </a:p>
        </p:txBody>
      </p:sp>
      <p:sp>
        <p:nvSpPr>
          <p:cNvPr id="556035" name="Rectangle 3"/>
          <p:cNvSpPr>
            <a:spLocks noChangeArrowheads="1"/>
          </p:cNvSpPr>
          <p:nvPr/>
        </p:nvSpPr>
        <p:spPr bwMode="auto">
          <a:xfrm>
            <a:off x="609600" y="1298936"/>
            <a:ext cx="10744200" cy="52535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string str = Console.ReadLine();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try {</a:t>
            </a:r>
            <a:endParaRPr lang="bg-BG" sz="2397" b="1" noProof="1">
              <a:latin typeface="Consolas" pitchFamily="49" charset="0"/>
              <a:cs typeface="Consolas" pitchFamily="49" charset="0"/>
            </a:endParaRP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Int32.Parse(str);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catch (Exception) {</a:t>
            </a:r>
            <a:endParaRPr lang="bg-BG" sz="2397" b="1" noProof="1">
              <a:latin typeface="Consolas" pitchFamily="49" charset="0"/>
              <a:cs typeface="Consolas" pitchFamily="49" charset="0"/>
            </a:endParaRP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Console.WriteLine("Cannot parse the number!");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catch (FormatException) {</a:t>
            </a:r>
            <a:endParaRPr lang="bg-BG" sz="2397" b="1" noProof="1">
              <a:latin typeface="Consolas" pitchFamily="49" charset="0"/>
              <a:cs typeface="Consolas" pitchFamily="49" charset="0"/>
            </a:endParaRP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Console.WriteLine("Invalid integer number!");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catch (OverflowException) {</a:t>
            </a:r>
            <a:endParaRPr lang="bg-BG" sz="2397" b="1" noProof="1">
              <a:latin typeface="Consolas" pitchFamily="49" charset="0"/>
              <a:cs typeface="Consolas" pitchFamily="49" charset="0"/>
            </a:endParaRP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Console.WriteLine("The number is too big to fit in Int32!");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A9B762B8-3ED2-42D0-8B8A-CE785F8DD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1" y="2362200"/>
            <a:ext cx="2066671" cy="609716"/>
          </a:xfrm>
          <a:prstGeom prst="wedgeRoundRectCallout">
            <a:avLst>
              <a:gd name="adj1" fmla="val -64155"/>
              <a:gd name="adj2" fmla="val 418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Should be last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BD7EA731-9564-44C7-A7ED-C43EA9FC6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0444" y="3730322"/>
            <a:ext cx="2743200" cy="609716"/>
          </a:xfrm>
          <a:prstGeom prst="wedgeRoundRectCallout">
            <a:avLst>
              <a:gd name="adj1" fmla="val -57951"/>
              <a:gd name="adj2" fmla="val -649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Unreachable code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E2428426-CC6A-4D72-BDC7-9C047C8E4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836570"/>
            <a:ext cx="2743200" cy="609716"/>
          </a:xfrm>
          <a:prstGeom prst="wedgeRoundRectCallout">
            <a:avLst>
              <a:gd name="adj1" fmla="val -61842"/>
              <a:gd name="adj2" fmla="val -179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Unreachable code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29491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Unmanaged code can throw other exceptions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For handling all exceptions (even unmanaged) use the </a:t>
            </a:r>
            <a:br>
              <a:rPr lang="en-US" sz="3200" dirty="0"/>
            </a:br>
            <a:r>
              <a:rPr lang="en-US" sz="3200" dirty="0"/>
              <a:t>construction:</a:t>
            </a:r>
            <a:endParaRPr lang="bg-BG" sz="3200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All Exceptions</a:t>
            </a:r>
            <a:endParaRPr lang="bg-BG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762000" y="2895637"/>
            <a:ext cx="8229600" cy="33168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try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Do some work that can raise any exception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catch (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Exception ex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Handle the caught exception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9347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statement: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buFontTx/>
              <a:buNone/>
            </a:pPr>
            <a:endParaRPr lang="en-US" dirty="0"/>
          </a:p>
          <a:p>
            <a:endParaRPr lang="en-US" sz="3000" dirty="0"/>
          </a:p>
          <a:p>
            <a:endParaRPr lang="en-US" sz="3000" dirty="0"/>
          </a:p>
          <a:p>
            <a:pPr>
              <a:spcBef>
                <a:spcPts val="1800"/>
              </a:spcBef>
            </a:pPr>
            <a:r>
              <a:rPr lang="en-US" dirty="0"/>
              <a:t>Ensures execution of </a:t>
            </a:r>
            <a:r>
              <a:rPr lang="en-US" dirty="0" smtClean="0"/>
              <a:t>a given </a:t>
            </a:r>
            <a:r>
              <a:rPr lang="en-US" dirty="0"/>
              <a:t>block in all cases</a:t>
            </a:r>
          </a:p>
          <a:p>
            <a:pPr lvl="1"/>
            <a:r>
              <a:rPr lang="en-US" dirty="0"/>
              <a:t>When exception is raised or not in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US" dirty="0"/>
              <a:t> block</a:t>
            </a:r>
          </a:p>
          <a:p>
            <a:r>
              <a:rPr lang="en-US" dirty="0"/>
              <a:t>Used for execution of cleaning-up code, e.g. releasing resources</a:t>
            </a:r>
            <a:endParaRPr lang="bg-BG" dirty="0"/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The Try-finally Statement</a:t>
            </a:r>
            <a:endParaRPr lang="bg-BG" dirty="0"/>
          </a:p>
        </p:txBody>
      </p:sp>
      <p:sp>
        <p:nvSpPr>
          <p:cNvPr id="644100" name="Rectangle 4"/>
          <p:cNvSpPr>
            <a:spLocks noChangeArrowheads="1"/>
          </p:cNvSpPr>
          <p:nvPr/>
        </p:nvSpPr>
        <p:spPr bwMode="auto">
          <a:xfrm>
            <a:off x="609600" y="1752601"/>
            <a:ext cx="8305800" cy="25421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try {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Do some work that can cause an exception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finally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This block will always execute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00439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onsolas" pitchFamily="49" charset="0"/>
                <a:cs typeface="Consolas" pitchFamily="49" charset="0"/>
              </a:rPr>
              <a:t>Try-finally – Example</a:t>
            </a:r>
            <a:endParaRPr lang="bg-BG" dirty="0"/>
          </a:p>
        </p:txBody>
      </p:sp>
      <p:sp>
        <p:nvSpPr>
          <p:cNvPr id="646147" name="Rectangle 3"/>
          <p:cNvSpPr>
            <a:spLocks noChangeArrowheads="1"/>
          </p:cNvSpPr>
          <p:nvPr/>
        </p:nvSpPr>
        <p:spPr bwMode="auto">
          <a:xfrm>
            <a:off x="1344215" y="1264835"/>
            <a:ext cx="9503571" cy="53886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static void TestTryFinally()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Console.WriteLine("Code executed before try-finally.");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try {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string str = Console.ReadLine();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int.Parse(str);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Console.WriteLine("Parsing was successful.");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Exit from the current method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0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catch (FormatException) {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Console.WriteLine("Parsing failed!");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finally {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Console.WriteLine("This cleanup code is always executed.");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Console.WriteLine("This code is after the try-finally block.");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63808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C37A23-52F0-47B8-B324-BA42E207C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Exceptions Work?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69BC9C-1637-4C90-B722-9D988D36E86B}"/>
              </a:ext>
            </a:extLst>
          </p:cNvPr>
          <p:cNvSpPr/>
          <p:nvPr/>
        </p:nvSpPr>
        <p:spPr bwMode="auto">
          <a:xfrm>
            <a:off x="1697574" y="2350784"/>
            <a:ext cx="1981200" cy="6858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7BD5F5F-D787-44BA-B44A-1656C6477033}"/>
              </a:ext>
            </a:extLst>
          </p:cNvPr>
          <p:cNvSpPr/>
          <p:nvPr/>
        </p:nvSpPr>
        <p:spPr bwMode="auto">
          <a:xfrm>
            <a:off x="5788830" y="2280208"/>
            <a:ext cx="4724400" cy="8382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Run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</a:rPr>
              <a:t>this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</a:rPr>
              <a:t>code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8E150FF-7AB0-4A5B-A16E-42547CD4E503}"/>
              </a:ext>
            </a:extLst>
          </p:cNvPr>
          <p:cNvSpPr/>
          <p:nvPr/>
        </p:nvSpPr>
        <p:spPr>
          <a:xfrm>
            <a:off x="4753229" y="2297031"/>
            <a:ext cx="381000" cy="838200"/>
          </a:xfrm>
          <a:prstGeom prst="leftBrace">
            <a:avLst/>
          </a:prstGeom>
          <a:ln w="857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0854B51-A589-46F9-B3FE-7F4BE768E141}"/>
              </a:ext>
            </a:extLst>
          </p:cNvPr>
          <p:cNvSpPr/>
          <p:nvPr/>
        </p:nvSpPr>
        <p:spPr bwMode="auto">
          <a:xfrm>
            <a:off x="1697574" y="3690726"/>
            <a:ext cx="1981200" cy="6858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catch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023E5AE-A144-462D-BAFB-989C2EEDE05F}"/>
              </a:ext>
            </a:extLst>
          </p:cNvPr>
          <p:cNvSpPr/>
          <p:nvPr/>
        </p:nvSpPr>
        <p:spPr bwMode="auto">
          <a:xfrm>
            <a:off x="5788830" y="3614526"/>
            <a:ext cx="4724400" cy="8382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Execute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</a:rPr>
              <a:t>this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</a:rPr>
              <a:t>code when there is an exception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6D56FFA-6D42-4E57-9AF1-A792852E071E}"/>
              </a:ext>
            </a:extLst>
          </p:cNvPr>
          <p:cNvSpPr/>
          <p:nvPr/>
        </p:nvSpPr>
        <p:spPr bwMode="auto">
          <a:xfrm>
            <a:off x="1697574" y="5025045"/>
            <a:ext cx="1981200" cy="6858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finally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3CF82C2-396E-439A-9E3D-BCA338504CCE}"/>
              </a:ext>
            </a:extLst>
          </p:cNvPr>
          <p:cNvSpPr/>
          <p:nvPr/>
        </p:nvSpPr>
        <p:spPr bwMode="auto">
          <a:xfrm>
            <a:off x="5795159" y="4948845"/>
            <a:ext cx="4724400" cy="8382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Always run this code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EDF56447-7D9F-48E7-8818-EAD9946C6951}"/>
              </a:ext>
            </a:extLst>
          </p:cNvPr>
          <p:cNvSpPr/>
          <p:nvPr/>
        </p:nvSpPr>
        <p:spPr>
          <a:xfrm>
            <a:off x="4753229" y="3614526"/>
            <a:ext cx="381000" cy="838200"/>
          </a:xfrm>
          <a:prstGeom prst="leftBrace">
            <a:avLst/>
          </a:prstGeom>
          <a:ln w="857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8A496470-A997-4DF3-B1E1-BC8610878B45}"/>
              </a:ext>
            </a:extLst>
          </p:cNvPr>
          <p:cNvSpPr/>
          <p:nvPr/>
        </p:nvSpPr>
        <p:spPr>
          <a:xfrm>
            <a:off x="4755730" y="4948845"/>
            <a:ext cx="381000" cy="838200"/>
          </a:xfrm>
          <a:prstGeom prst="leftBrace">
            <a:avLst/>
          </a:prstGeom>
          <a:ln w="857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243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Throwing Exceptions</a:t>
            </a:r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554" y="1295401"/>
            <a:ext cx="2742895" cy="274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2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400" dirty="0"/>
              <a:t>Exceptions are thrown (raised) by the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keyword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Used to notify the calling code in case of an error or unusual </a:t>
            </a:r>
            <a:br>
              <a:rPr lang="en-US" sz="3200" dirty="0"/>
            </a:br>
            <a:r>
              <a:rPr lang="en-US" sz="3200" dirty="0"/>
              <a:t>situation</a:t>
            </a:r>
          </a:p>
          <a:p>
            <a:pPr>
              <a:lnSpc>
                <a:spcPct val="100000"/>
              </a:lnSpc>
            </a:pPr>
            <a:r>
              <a:rPr lang="en-US" dirty="0"/>
              <a:t>When an exception is thrown: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program execution stops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exception travels over the stack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Until a matching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block is reached to handle it</a:t>
            </a:r>
          </a:p>
          <a:p>
            <a:pPr>
              <a:lnSpc>
                <a:spcPct val="100000"/>
              </a:lnSpc>
            </a:pPr>
            <a:r>
              <a:rPr lang="en-US" dirty="0"/>
              <a:t>Unhandled exceptions display an error message</a:t>
            </a: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Throwing Exceptions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005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0B887-951E-406B-B904-1D03A1FDB6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en-US" dirty="0"/>
              <a:t>What are Exceptions?</a:t>
            </a:r>
            <a:endParaRPr lang="bg-BG" dirty="0"/>
          </a:p>
          <a:p>
            <a:pPr marL="932996" lvl="1" indent="-457200"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System.Exception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Class</a:t>
            </a:r>
          </a:p>
          <a:p>
            <a:pPr marL="932996" lvl="1" indent="-457200">
              <a:lnSpc>
                <a:spcPct val="100000"/>
              </a:lnSpc>
            </a:pPr>
            <a:r>
              <a:rPr lang="en-US" dirty="0"/>
              <a:t>Types of Exceptions and their Hierarchy</a:t>
            </a:r>
            <a:endParaRPr lang="ru-RU" dirty="0"/>
          </a:p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en-US" dirty="0"/>
              <a:t>Handling Exceptions</a:t>
            </a:r>
            <a:endParaRPr lang="bg-BG" dirty="0"/>
          </a:p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en-US" dirty="0"/>
              <a:t>Raising </a:t>
            </a:r>
            <a:r>
              <a:rPr lang="ru-RU" dirty="0"/>
              <a:t>(</a:t>
            </a:r>
            <a:r>
              <a:rPr lang="en-US" dirty="0"/>
              <a:t>Throwing</a:t>
            </a:r>
            <a:r>
              <a:rPr lang="ru-RU" dirty="0"/>
              <a:t>)</a:t>
            </a:r>
            <a:r>
              <a:rPr lang="en-US" dirty="0"/>
              <a:t> Exceptions</a:t>
            </a:r>
            <a:endParaRPr lang="ru-RU" dirty="0"/>
          </a:p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en-US" dirty="0"/>
              <a:t>Best Practices</a:t>
            </a:r>
          </a:p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en-US" dirty="0"/>
              <a:t>Creating Custom Exceptions</a:t>
            </a: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CC8383-C6A7-42DF-9D8D-3257FEDC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24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30000"/>
              </a:spcBef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Throwing</a:t>
            </a:r>
            <a:r>
              <a:rPr lang="en-US" sz="3000" dirty="0"/>
              <a:t> an exception with an error message:</a:t>
            </a:r>
          </a:p>
          <a:p>
            <a:pPr>
              <a:spcBef>
                <a:spcPct val="30000"/>
              </a:spcBef>
            </a:pPr>
            <a:endParaRPr lang="bg-BG" sz="3000" dirty="0"/>
          </a:p>
          <a:p>
            <a:pPr>
              <a:spcBef>
                <a:spcPct val="0"/>
              </a:spcBef>
            </a:pPr>
            <a:r>
              <a:rPr lang="en-US" sz="3000" dirty="0"/>
              <a:t>Exceptions can accept message and cause:</a:t>
            </a:r>
          </a:p>
          <a:p>
            <a:pPr>
              <a:spcBef>
                <a:spcPct val="0"/>
              </a:spcBef>
            </a:pPr>
            <a:endParaRPr lang="en-US" sz="3000" dirty="0"/>
          </a:p>
          <a:p>
            <a:pPr>
              <a:spcBef>
                <a:spcPct val="0"/>
              </a:spcBef>
            </a:pPr>
            <a:endParaRPr lang="en-US" sz="3000" dirty="0"/>
          </a:p>
          <a:p>
            <a:pPr>
              <a:spcBef>
                <a:spcPct val="0"/>
              </a:spcBef>
            </a:pPr>
            <a:endParaRPr lang="en-US" sz="3000" dirty="0"/>
          </a:p>
          <a:p>
            <a:pPr>
              <a:spcBef>
                <a:spcPct val="0"/>
              </a:spcBef>
            </a:pPr>
            <a:endParaRPr lang="en-US" sz="3000" dirty="0"/>
          </a:p>
          <a:p>
            <a:pPr>
              <a:spcBef>
                <a:spcPct val="0"/>
              </a:spcBef>
            </a:pPr>
            <a:endParaRPr lang="en-US" sz="5000" dirty="0"/>
          </a:p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Note</a:t>
            </a:r>
            <a:r>
              <a:rPr lang="bg-BG" sz="3000" b="1" dirty="0"/>
              <a:t>:</a:t>
            </a:r>
            <a:r>
              <a:rPr lang="en-US" sz="3000" b="1" dirty="0"/>
              <a:t> </a:t>
            </a:r>
            <a:r>
              <a:rPr lang="en-US" sz="3000" dirty="0"/>
              <a:t>if the original exception is not passed, the initial cause of the exception is lost</a:t>
            </a:r>
            <a:endParaRPr lang="bg-BG" sz="3000" dirty="0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Throw Keyword</a:t>
            </a:r>
            <a:endParaRPr lang="bg-BG" dirty="0"/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838200" y="1711731"/>
            <a:ext cx="8991600" cy="6054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new ArgumentException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("Invalid amount!");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2819401"/>
            <a:ext cx="10515600" cy="25421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try {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…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catch (SqlException sqlEx) {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new InvalidOperationException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("Cannot save invoice.", sqlEx); 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98878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01" y="106680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Caught exceptions can be re-thrown again:</a:t>
            </a:r>
          </a:p>
        </p:txBody>
      </p:sp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Re-Throwing Exceptions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62000" y="1794900"/>
            <a:ext cx="7721574" cy="29295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try {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Int32.Parse(str);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catch (FormatException fe) {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Console.WriteLine("Parse failed!");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fe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Re-throw the caught exception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2581" y="5073372"/>
            <a:ext cx="8295219" cy="1380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catch (FormatException) {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Re-throws the last caught exception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43970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smtClean="0"/>
              <a:t>Throwing Exceptions – Example</a:t>
            </a:r>
            <a:endParaRPr lang="bg-BG" sz="3800" dirty="0"/>
          </a:p>
        </p:txBody>
      </p:sp>
      <p:sp>
        <p:nvSpPr>
          <p:cNvPr id="566275" name="Rectangle 3"/>
          <p:cNvSpPr>
            <a:spLocks noChangeArrowheads="1"/>
          </p:cNvSpPr>
          <p:nvPr/>
        </p:nvSpPr>
        <p:spPr bwMode="auto">
          <a:xfrm>
            <a:off x="1752600" y="1371600"/>
            <a:ext cx="8686800" cy="5065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indent="-456778" defTabSz="1218438" latinLnBrk="1">
              <a:lnSpc>
                <a:spcPct val="105000"/>
              </a:lnSpc>
            </a:pPr>
            <a:r>
              <a:rPr lang="bg-BG" sz="2000" b="1" noProof="1">
                <a:latin typeface="Consolas" pitchFamily="49" charset="0"/>
                <a:cs typeface="Consolas" pitchFamily="49" charset="0"/>
              </a:rPr>
              <a:t>public static double Sqrt(double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alue)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alue &lt; 0)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throw new System.ArgumentOutOfRangeException(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"value",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"Sqrt for negative numbers is undefined!");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return Math.Sqrt(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alue);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bg-BG" sz="20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bg-BG" sz="2000" b="1" noProof="1">
                <a:latin typeface="Consolas" pitchFamily="49" charset="0"/>
                <a:cs typeface="Consolas" pitchFamily="49" charset="0"/>
              </a:rPr>
              <a:t>static void Main()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try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Sqrt(-1);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catch (ArgumentOutOfRangeException ex)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Console.Error.WriteLine("Error: " + ex.Message);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throw;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bg-BG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54833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Best Practices</a:t>
            </a:r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01" y="1371600"/>
            <a:ext cx="2362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48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atch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blocks should: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B</a:t>
            </a:r>
            <a:r>
              <a:rPr lang="en-US" dirty="0" smtClean="0"/>
              <a:t>egin </a:t>
            </a:r>
            <a:r>
              <a:rPr lang="en-US" dirty="0"/>
              <a:t>with the exceptions lowest in the hierarchy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C</a:t>
            </a:r>
            <a:r>
              <a:rPr lang="en-US" dirty="0" smtClean="0"/>
              <a:t>ontinue </a:t>
            </a:r>
            <a:r>
              <a:rPr lang="en-US" dirty="0"/>
              <a:t>with the more general exceptions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O</a:t>
            </a:r>
            <a:r>
              <a:rPr lang="en-US" dirty="0" smtClean="0"/>
              <a:t>therwise </a:t>
            </a:r>
            <a:r>
              <a:rPr lang="en-US" dirty="0"/>
              <a:t>a compilation error will occur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Each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block should handle only these exceptions which it </a:t>
            </a:r>
            <a:br>
              <a:rPr lang="en-US" dirty="0"/>
            </a:br>
            <a:r>
              <a:rPr lang="en-US" dirty="0"/>
              <a:t>expects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If a method is not competent to handle an exception, it should leave it unhandled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 smtClean="0"/>
              <a:t>Handling all exceptions disregarding their </a:t>
            </a:r>
            <a:r>
              <a:rPr lang="en-US" dirty="0"/>
              <a:t>type is a popular </a:t>
            </a:r>
            <a:r>
              <a:rPr lang="en-US" b="1" dirty="0">
                <a:solidFill>
                  <a:schemeClr val="bg1"/>
                </a:solidFill>
              </a:rPr>
              <a:t>bad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practice</a:t>
            </a:r>
            <a:r>
              <a:rPr lang="en-US" dirty="0"/>
              <a:t> (</a:t>
            </a:r>
            <a:r>
              <a:rPr lang="en-US" dirty="0" smtClean="0"/>
              <a:t>anti-pattern</a:t>
            </a:r>
            <a:r>
              <a:rPr lang="en-US" dirty="0"/>
              <a:t>)!</a:t>
            </a:r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Using Catch Block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86458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When an invalid parameter value is passed to a method: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ArgumentException</a:t>
            </a:r>
            <a:r>
              <a:rPr lang="en-US" sz="3000" dirty="0"/>
              <a:t>,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ArgumentNullException</a:t>
            </a:r>
            <a:r>
              <a:rPr lang="en-US" sz="3000" dirty="0"/>
              <a:t>, </a:t>
            </a:r>
            <a:br>
              <a:rPr lang="en-US" sz="3000" dirty="0"/>
            </a:b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ArgumentOutOfRangeException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When requested operation is not supported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NotSupportedException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When a method is still not implemented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NotImplementedException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If no suitable standard exception class is available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Create own exception class (inherit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Exception</a:t>
            </a:r>
            <a:r>
              <a:rPr lang="en-US" sz="3000" dirty="0"/>
              <a:t>)</a:t>
            </a:r>
            <a:endParaRPr lang="en-US" sz="30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Choosing the Exception </a:t>
            </a:r>
            <a:r>
              <a:rPr lang="en-US" dirty="0"/>
              <a:t>Type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352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When raising an </a:t>
            </a:r>
            <a:r>
              <a:rPr lang="en-US" dirty="0" smtClean="0"/>
              <a:t>exception, </a:t>
            </a:r>
            <a:r>
              <a:rPr lang="en-US" dirty="0"/>
              <a:t>always pass to the </a:t>
            </a:r>
            <a:r>
              <a:rPr lang="en-US" dirty="0" smtClean="0"/>
              <a:t>constructor a </a:t>
            </a:r>
            <a:r>
              <a:rPr lang="en-US" b="1" dirty="0">
                <a:solidFill>
                  <a:schemeClr val="bg1"/>
                </a:solidFill>
              </a:rPr>
              <a:t>good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     </a:t>
            </a:r>
            <a:r>
              <a:rPr lang="en-US" b="1" dirty="0">
                <a:solidFill>
                  <a:schemeClr val="bg1"/>
                </a:solidFill>
              </a:rPr>
              <a:t>explanation message</a:t>
            </a:r>
            <a:endParaRPr lang="bg-BG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When throwing an exception always pass a good description of the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problem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exception message should explain what causes the problem and how to solve it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Good: "</a:t>
            </a:r>
            <a:r>
              <a:rPr lang="en-US" i="1" dirty="0"/>
              <a:t>Size should be integer in range [1…15]</a:t>
            </a:r>
            <a:r>
              <a:rPr lang="en-US" dirty="0"/>
              <a:t>"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Good: "</a:t>
            </a:r>
            <a:r>
              <a:rPr lang="en-US" i="1" dirty="0"/>
              <a:t>Invalid state. First call Initialize()</a:t>
            </a:r>
            <a:r>
              <a:rPr lang="en-US" dirty="0"/>
              <a:t>"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Bad: "</a:t>
            </a:r>
            <a:r>
              <a:rPr lang="en-US" i="1" dirty="0"/>
              <a:t>Unexpected error</a:t>
            </a:r>
            <a:r>
              <a:rPr lang="en-US" dirty="0"/>
              <a:t>"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Bad: "</a:t>
            </a:r>
            <a:r>
              <a:rPr lang="en-US" i="1" dirty="0"/>
              <a:t>Invalid argument</a:t>
            </a:r>
            <a:r>
              <a:rPr lang="en-US" dirty="0"/>
              <a:t>"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Exceptions – Best Practices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570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Exceptions can decrease the application performance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Throw exceptions only in situations which are really exceptional and should be handled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Do not throw exceptions in the normal program control flow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CLR could throw exceptions at any time with no way to </a:t>
            </a:r>
            <a:br>
              <a:rPr lang="en-US" dirty="0"/>
            </a:br>
            <a:r>
              <a:rPr lang="en-US" dirty="0"/>
              <a:t>predict them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E.g. </a:t>
            </a:r>
            <a:r>
              <a:rPr lang="bg-BG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System.OutOfMemoryException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Exceptions – Best Practices (2)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9541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 exceptions inherit an exception class</a:t>
            </a:r>
            <a:br>
              <a:rPr lang="en-US" dirty="0"/>
            </a:br>
            <a:r>
              <a:rPr lang="en-US" dirty="0"/>
              <a:t>(commonly </a:t>
            </a:r>
            <a:r>
              <a:rPr lang="en-US" dirty="0" smtClean="0"/>
              <a:t>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System.Exception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Thrown </a:t>
            </a:r>
            <a:r>
              <a:rPr lang="en-US" dirty="0"/>
              <a:t>just like any other exception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Custom Exceptions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8298" y="2719258"/>
            <a:ext cx="9239250" cy="21548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TankException :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Exception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TankException(string msg)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  :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base(msg)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 … }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28300" y="5867401"/>
            <a:ext cx="9239249" cy="6054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throw new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TankException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("Not enough fuel to travel");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167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7086" y="1607188"/>
            <a:ext cx="11811941" cy="519971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indent="-456778" defTabSz="1218072">
              <a:lnSpc>
                <a:spcPct val="100000"/>
              </a:lnSpc>
              <a:buClr>
                <a:srgbClr val="FFFFFF"/>
              </a:buClr>
              <a:defRPr/>
            </a:pPr>
            <a:endParaRPr lang="en-US" sz="2799" dirty="0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00690" y="1752601"/>
            <a:ext cx="7331546" cy="4277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063" indent="-457063">
              <a:buFont typeface="Wingdings" panose="05000000000000000000" pitchFamily="2" charset="2"/>
              <a:buChar char="§"/>
            </a:pPr>
            <a:r>
              <a:rPr lang="en-US" sz="3199" dirty="0">
                <a:solidFill>
                  <a:schemeClr val="bg2"/>
                </a:solidFill>
              </a:rPr>
              <a:t>Exceptions provide a </a:t>
            </a:r>
            <a:r>
              <a:rPr lang="en-US" sz="31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flexible</a:t>
            </a:r>
            <a:r>
              <a:rPr lang="en-US" sz="3199" dirty="0">
                <a:solidFill>
                  <a:schemeClr val="bg2"/>
                </a:solidFill>
              </a:rPr>
              <a:t> error handling mechanism</a:t>
            </a:r>
          </a:p>
          <a:p>
            <a:pPr marL="457063" indent="-457063">
              <a:buFont typeface="Wingdings" panose="05000000000000000000" pitchFamily="2" charset="2"/>
              <a:buChar char="§"/>
            </a:pPr>
            <a:r>
              <a:rPr lang="en-US" sz="3199" dirty="0">
                <a:solidFill>
                  <a:schemeClr val="bg2"/>
                </a:solidFill>
              </a:rPr>
              <a:t>Unhandled exceptions cause error messages</a:t>
            </a:r>
          </a:p>
          <a:p>
            <a:pPr marL="457063" indent="-457063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1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Try-finally</a:t>
            </a:r>
            <a:r>
              <a:rPr lang="en-US" sz="3199" dirty="0">
                <a:solidFill>
                  <a:schemeClr val="bg2"/>
                </a:solidFill>
              </a:rPr>
              <a:t> ensures a given code block is always executed</a:t>
            </a:r>
          </a:p>
          <a:p>
            <a:pPr marL="914263" lvl="1" indent="-457063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199" dirty="0">
                <a:solidFill>
                  <a:schemeClr val="bg2"/>
                </a:solidFill>
              </a:rPr>
              <a:t>Even when an exception is thrown</a:t>
            </a:r>
          </a:p>
          <a:p>
            <a:pPr marL="457063" indent="-457063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3199" b="1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877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noProof="1"/>
              <a:t>csharp-advanced</a:t>
            </a:r>
            <a:endParaRPr lang="en-US" sz="11500" noProof="1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450" y="4534687"/>
            <a:ext cx="5662933" cy="8627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2625" y="4534687"/>
            <a:ext cx="3958020" cy="8627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572" y="2475772"/>
            <a:ext cx="5787806" cy="8627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2628" y="2475772"/>
            <a:ext cx="3854361" cy="8627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753" y="1446315"/>
            <a:ext cx="2445627" cy="8627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2625" y="1446315"/>
            <a:ext cx="4181434" cy="8627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462" y="1446315"/>
            <a:ext cx="2710891" cy="8627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193" y="3505230"/>
            <a:ext cx="2517034" cy="8627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2625" y="3505230"/>
            <a:ext cx="4536926" cy="8627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098" y="3505230"/>
            <a:ext cx="1747282" cy="8627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5602" y="5564143"/>
            <a:ext cx="2870802" cy="8627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5711" y="5653161"/>
            <a:ext cx="6469504" cy="77368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077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5487" y="1712115"/>
            <a:ext cx="8221031" cy="4146956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787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The Paradigm of Exceptions in OOP</a:t>
            </a:r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654" y="1295401"/>
            <a:ext cx="2666695" cy="2666695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What Are Exceptions?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4849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F9AF6A-C40B-4369-AF05-597457846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Simplify code construction and maintenance</a:t>
            </a:r>
            <a:endParaRPr lang="bg-BG" dirty="0"/>
          </a:p>
          <a:p>
            <a:r>
              <a:rPr lang="en-US" dirty="0"/>
              <a:t>Allow the problematic situations to be processed </a:t>
            </a:r>
            <a:br>
              <a:rPr lang="en-US" dirty="0"/>
            </a:br>
            <a:r>
              <a:rPr lang="en-US" dirty="0"/>
              <a:t>at multiple levels</a:t>
            </a:r>
          </a:p>
          <a:p>
            <a:r>
              <a:rPr lang="en-US" dirty="0"/>
              <a:t>Exception objects have detailed information about </a:t>
            </a:r>
            <a:br>
              <a:rPr lang="en-US" dirty="0"/>
            </a:br>
            <a:r>
              <a:rPr lang="en-US" dirty="0"/>
              <a:t>the error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5EB54C-81C6-49E6-9276-55A7C993A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Are Exceptions?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176C2-B4E7-4B5A-9579-E07D5368AADE}"/>
              </a:ext>
            </a:extLst>
          </p:cNvPr>
          <p:cNvSpPr txBox="1"/>
          <p:nvPr/>
        </p:nvSpPr>
        <p:spPr>
          <a:xfrm>
            <a:off x="2066560" y="4267201"/>
            <a:ext cx="9936298" cy="1166061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i="1" dirty="0"/>
              <a:t>There are two ways to write error-free programs; only the third one works. (Alan J. Perlis)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341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355077-C3A7-4C4F-B4C0-E001741CA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9668240" cy="527604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Exceptions in</a:t>
            </a:r>
            <a:r>
              <a:rPr lang="ru-RU" dirty="0"/>
              <a:t> </a:t>
            </a:r>
            <a:r>
              <a:rPr lang="en-US" dirty="0"/>
              <a:t>C# are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endParaRPr lang="ru-RU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The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System.Exception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/>
              <a:t>class is </a:t>
            </a:r>
            <a:r>
              <a:rPr lang="en-US" dirty="0" smtClean="0"/>
              <a:t>a base </a:t>
            </a:r>
            <a:r>
              <a:rPr lang="en-US" dirty="0"/>
              <a:t>for all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exceptions in CLR</a:t>
            </a:r>
            <a:endParaRPr lang="ru-RU" dirty="0"/>
          </a:p>
          <a:p>
            <a:pPr lvl="1">
              <a:lnSpc>
                <a:spcPct val="100000"/>
              </a:lnSpc>
            </a:pPr>
            <a:r>
              <a:rPr lang="en-US" dirty="0"/>
              <a:t>Contains information for the cause of the error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smtClean="0"/>
              <a:t>- </a:t>
            </a:r>
            <a:r>
              <a:rPr lang="en-US" dirty="0" smtClean="0"/>
              <a:t>a text </a:t>
            </a:r>
            <a:r>
              <a:rPr lang="en-US" dirty="0"/>
              <a:t>description of the exception</a:t>
            </a:r>
            <a:endParaRPr lang="ru-RU" dirty="0"/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StackTrace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smtClean="0"/>
              <a:t>-</a:t>
            </a:r>
            <a:r>
              <a:rPr lang="en-US" dirty="0" smtClean="0"/>
              <a:t> </a:t>
            </a:r>
            <a:r>
              <a:rPr lang="en-US" dirty="0"/>
              <a:t>the snapshot of the stack at the </a:t>
            </a:r>
          </a:p>
          <a:p>
            <a:pPr marL="1218072" lvl="2" indent="0">
              <a:lnSpc>
                <a:spcPct val="100000"/>
              </a:lnSpc>
              <a:buNone/>
            </a:pPr>
            <a:r>
              <a:rPr lang="en-US" dirty="0"/>
              <a:t>    moment of exception throwing</a:t>
            </a:r>
            <a:endParaRPr lang="ru-RU" dirty="0"/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InnerException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smtClean="0"/>
              <a:t>- </a:t>
            </a:r>
            <a:r>
              <a:rPr lang="en-US" dirty="0"/>
              <a:t>exception </a:t>
            </a:r>
            <a:r>
              <a:rPr lang="en-US" dirty="0" smtClean="0"/>
              <a:t>that caused </a:t>
            </a:r>
            <a:r>
              <a:rPr lang="en-US" dirty="0"/>
              <a:t>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current </a:t>
            </a:r>
            <a:r>
              <a:rPr lang="en-US" dirty="0"/>
              <a:t>exception </a:t>
            </a:r>
            <a:r>
              <a:rPr lang="ru-RU" dirty="0"/>
              <a:t>(</a:t>
            </a:r>
            <a:r>
              <a:rPr lang="en-US" dirty="0"/>
              <a:t>if any</a:t>
            </a:r>
            <a:r>
              <a:rPr lang="ru-RU" dirty="0"/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B3C419-8E3D-4E37-BB46-E1AC57C54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System.Exception</a:t>
            </a:r>
            <a:r>
              <a:rPr lang="en-US" dirty="0"/>
              <a:t> Class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038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646167-D529-4ABD-BE9B-C022E6CE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Hierarchy in .NET</a:t>
            </a: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5421000" y="1314000"/>
            <a:ext cx="3085295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pPr algn="ctr"/>
            <a:r>
              <a:rPr lang="en-US" noProof="1" smtClean="0"/>
              <a:t>System.Exception</a:t>
            </a:r>
            <a:endParaRPr lang="en-US" noProof="1"/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7277947" y="2442359"/>
            <a:ext cx="2535693" cy="58183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000" noProof="1" smtClean="0"/>
              <a:t>CustomException</a:t>
            </a:r>
            <a:endParaRPr lang="en-US" sz="2000" noProof="1"/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6197202" y="3726696"/>
            <a:ext cx="3616438" cy="58183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000" noProof="1" smtClean="0"/>
              <a:t>System.FormatException</a:t>
            </a:r>
            <a:endParaRPr lang="en-US" sz="2000" noProof="1"/>
          </a:p>
        </p:txBody>
      </p:sp>
      <p:sp>
        <p:nvSpPr>
          <p:cNvPr id="12" name="Text Box 20"/>
          <p:cNvSpPr txBox="1">
            <a:spLocks noChangeArrowheads="1"/>
          </p:cNvSpPr>
          <p:nvPr/>
        </p:nvSpPr>
        <p:spPr bwMode="auto">
          <a:xfrm>
            <a:off x="6815953" y="5651113"/>
            <a:ext cx="3819811" cy="58183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000" noProof="1" smtClean="0"/>
              <a:t>System.OverflowException</a:t>
            </a:r>
            <a:endParaRPr lang="en-US" sz="2000" noProof="1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3426324" y="2442360"/>
            <a:ext cx="3453499" cy="58183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000" noProof="1" smtClean="0"/>
              <a:t>System.SystemException</a:t>
            </a:r>
            <a:endParaRPr lang="en-US" sz="2000" noProof="1"/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2512160" y="3556437"/>
            <a:ext cx="3187933" cy="922350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000" noProof="1" smtClean="0"/>
              <a:t>System.NullReferenceException</a:t>
            </a:r>
            <a:endParaRPr lang="en-US" sz="2000" noProof="1"/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3584654" y="4686849"/>
            <a:ext cx="4285540" cy="58183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000" noProof="1" smtClean="0"/>
              <a:t>System.ArithmeticException</a:t>
            </a:r>
            <a:endParaRPr lang="en-US" sz="2000" noProof="1"/>
          </a:p>
        </p:txBody>
      </p:sp>
      <p:sp>
        <p:nvSpPr>
          <p:cNvPr id="17" name="Down Arrow 16"/>
          <p:cNvSpPr/>
          <p:nvPr/>
        </p:nvSpPr>
        <p:spPr bwMode="auto">
          <a:xfrm rot="10800000">
            <a:off x="4863223" y="3119009"/>
            <a:ext cx="188121" cy="3983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Down Arrow 19"/>
          <p:cNvSpPr/>
          <p:nvPr/>
        </p:nvSpPr>
        <p:spPr bwMode="auto">
          <a:xfrm rot="10800000">
            <a:off x="6433348" y="3119008"/>
            <a:ext cx="193814" cy="471418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Down Arrow 20"/>
          <p:cNvSpPr/>
          <p:nvPr/>
        </p:nvSpPr>
        <p:spPr bwMode="auto">
          <a:xfrm rot="10800000">
            <a:off x="5840227" y="2003801"/>
            <a:ext cx="188121" cy="3983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Down Arrow 21"/>
          <p:cNvSpPr/>
          <p:nvPr/>
        </p:nvSpPr>
        <p:spPr bwMode="auto">
          <a:xfrm rot="10800000">
            <a:off x="7586330" y="2003800"/>
            <a:ext cx="188121" cy="3983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Down Arrow 22"/>
          <p:cNvSpPr/>
          <p:nvPr/>
        </p:nvSpPr>
        <p:spPr bwMode="auto">
          <a:xfrm rot="10800000">
            <a:off x="5616440" y="5307578"/>
            <a:ext cx="170376" cy="304836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 Box 18">
            <a:extLst>
              <a:ext uri="{FF2B5EF4-FFF2-40B4-BE49-F238E27FC236}">
                <a16:creationId xmlns:a16="http://schemas.microsoft.com/office/drawing/2014/main" id="{F1FBBD53-705F-4B80-9EE4-804A425BA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3647" y="5651114"/>
            <a:ext cx="4405640" cy="58183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000" noProof="1" smtClean="0"/>
              <a:t>System.DividedByZeroException</a:t>
            </a:r>
            <a:endParaRPr lang="en-US" sz="2000" noProof="1"/>
          </a:p>
        </p:txBody>
      </p:sp>
      <p:sp>
        <p:nvSpPr>
          <p:cNvPr id="5" name="Right Arrow 4"/>
          <p:cNvSpPr/>
          <p:nvPr/>
        </p:nvSpPr>
        <p:spPr bwMode="auto">
          <a:xfrm rot="16200000">
            <a:off x="5244078" y="3732778"/>
            <a:ext cx="1409139" cy="1816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Down Arrow 26"/>
          <p:cNvSpPr/>
          <p:nvPr/>
        </p:nvSpPr>
        <p:spPr bwMode="auto">
          <a:xfrm rot="10800000">
            <a:off x="7198271" y="5303602"/>
            <a:ext cx="170376" cy="304836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r>
              <a:rPr lang="en-US" noProof="0" dirty="0" smtClean="0"/>
              <a:t>7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9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5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.NET exceptions inherit from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System.Exception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The system exceptions inherit from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System.SystemException</a:t>
            </a:r>
            <a:endParaRPr lang="bg-BG" sz="3200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System.ArgumentException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System.FormatException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System.NullReferenceException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System.OutOfMemoryException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System.StackOverflowException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User-defined exceptions should inherit from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System.Exception</a:t>
            </a:r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Exceptions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65707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Catching and Processing Errors</a:t>
            </a:r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454" y="1606065"/>
            <a:ext cx="2057095" cy="2057095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Handling Exceptions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075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3278</TotalTime>
  <Words>1619</Words>
  <Application>Microsoft Office PowerPoint</Application>
  <PresentationFormat>Widescreen</PresentationFormat>
  <Paragraphs>365</Paragraphs>
  <Slides>34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Exception Handling</vt:lpstr>
      <vt:lpstr>Table of Contents</vt:lpstr>
      <vt:lpstr>Have a Question?</vt:lpstr>
      <vt:lpstr>The Paradigm of Exceptions in OOP</vt:lpstr>
      <vt:lpstr>What Are Exceptions?</vt:lpstr>
      <vt:lpstr>The System.Exception Class</vt:lpstr>
      <vt:lpstr>Exception Hierarchy in .NET</vt:lpstr>
      <vt:lpstr>Types of Exceptions</vt:lpstr>
      <vt:lpstr>Catching and Processing Errors</vt:lpstr>
      <vt:lpstr>Handling Exceptions</vt:lpstr>
      <vt:lpstr>Multiple Catch Blocks – Example</vt:lpstr>
      <vt:lpstr>Handling Exceptions</vt:lpstr>
      <vt:lpstr>Find the Mistake!</vt:lpstr>
      <vt:lpstr>Handling All Exceptions</vt:lpstr>
      <vt:lpstr>The Try-finally Statement</vt:lpstr>
      <vt:lpstr>Try-finally – Example</vt:lpstr>
      <vt:lpstr>How Do Exceptions Work?</vt:lpstr>
      <vt:lpstr>Throwing Exceptions</vt:lpstr>
      <vt:lpstr>Throwing Exceptions</vt:lpstr>
      <vt:lpstr>Using Throw Keyword</vt:lpstr>
      <vt:lpstr>Re-Throwing Exceptions</vt:lpstr>
      <vt:lpstr>Throwing Exceptions – Example</vt:lpstr>
      <vt:lpstr>Best Practices</vt:lpstr>
      <vt:lpstr>Using Catch Block</vt:lpstr>
      <vt:lpstr>Choosing the Exception Type</vt:lpstr>
      <vt:lpstr>Exceptions – Best Practices</vt:lpstr>
      <vt:lpstr>Exceptions – Best Practices (2)</vt:lpstr>
      <vt:lpstr>Creating Custom Exceptions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OOP - Exception Handling</dc:title>
  <dc:subject>C# OOP Basics – Practical Training Course @ SoftUni</dc:subject>
  <dc:creator>Software University</dc:creator>
  <cp:keywords>C# OOP Basics; C#;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Peter Arnaudov</cp:lastModifiedBy>
  <cp:revision>6</cp:revision>
  <dcterms:created xsi:type="dcterms:W3CDTF">2018-05-23T13:08:44Z</dcterms:created>
  <dcterms:modified xsi:type="dcterms:W3CDTF">2019-11-22T12:25:37Z</dcterms:modified>
  <cp:category>programming; education; software engineering; software development</cp:category>
</cp:coreProperties>
</file>