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494" r:id="rId2"/>
    <p:sldId id="488" r:id="rId3"/>
    <p:sldId id="495" r:id="rId4"/>
    <p:sldId id="496" r:id="rId5"/>
    <p:sldId id="451" r:id="rId6"/>
    <p:sldId id="498" r:id="rId7"/>
    <p:sldId id="520" r:id="rId8"/>
    <p:sldId id="523" r:id="rId9"/>
    <p:sldId id="497" r:id="rId10"/>
    <p:sldId id="499" r:id="rId11"/>
    <p:sldId id="500" r:id="rId12"/>
    <p:sldId id="521" r:id="rId13"/>
    <p:sldId id="522" r:id="rId14"/>
    <p:sldId id="503" r:id="rId15"/>
    <p:sldId id="504" r:id="rId16"/>
    <p:sldId id="560" r:id="rId17"/>
    <p:sldId id="583" r:id="rId18"/>
    <p:sldId id="509" r:id="rId19"/>
    <p:sldId id="589" r:id="rId20"/>
    <p:sldId id="590" r:id="rId21"/>
    <p:sldId id="582" r:id="rId22"/>
    <p:sldId id="586" r:id="rId23"/>
    <p:sldId id="587" r:id="rId24"/>
    <p:sldId id="524" r:id="rId25"/>
    <p:sldId id="525" r:id="rId26"/>
    <p:sldId id="529" r:id="rId27"/>
    <p:sldId id="530" r:id="rId28"/>
    <p:sldId id="531" r:id="rId29"/>
    <p:sldId id="535" r:id="rId30"/>
    <p:sldId id="532" r:id="rId31"/>
    <p:sldId id="533" r:id="rId32"/>
    <p:sldId id="534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07" r:id="rId53"/>
    <p:sldId id="555" r:id="rId54"/>
    <p:sldId id="588" r:id="rId55"/>
    <p:sldId id="576" r:id="rId56"/>
    <p:sldId id="558" r:id="rId57"/>
    <p:sldId id="55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88"/>
            <p14:sldId id="495"/>
          </p14:sldIdLst>
        </p14:section>
        <p14:section name="Problem Definition" id="{DE145E72-6F2E-4C7D-AB67-ED53E5ADFDA7}">
          <p14:sldIdLst>
            <p14:sldId id="496"/>
            <p14:sldId id="451"/>
          </p14:sldIdLst>
        </p14:section>
        <p14:section name="Stages" id="{B76F65E8-006F-43C7-BCE8-A7FA921B1498}">
          <p14:sldIdLst>
            <p14:sldId id="498"/>
            <p14:sldId id="520"/>
            <p14:sldId id="523"/>
            <p14:sldId id="497"/>
            <p14:sldId id="499"/>
            <p14:sldId id="500"/>
            <p14:sldId id="521"/>
            <p14:sldId id="522"/>
          </p14:sldIdLst>
        </p14:section>
        <p14:section name="Examples" id="{61C88E03-FE4C-45F0-AC75-B5A9BBA94E55}">
          <p14:sldIdLst>
            <p14:sldId id="503"/>
            <p14:sldId id="504"/>
            <p14:sldId id="560"/>
            <p14:sldId id="583"/>
          </p14:sldIdLst>
        </p14:section>
        <p14:section name="Solutions" id="{6B4E8F98-CE80-4A39-A6B0-42AEDDEC18CF}">
          <p14:sldIdLst>
            <p14:sldId id="509"/>
            <p14:sldId id="589"/>
            <p14:sldId id="590"/>
            <p14:sldId id="582"/>
            <p14:sldId id="586"/>
            <p14:sldId id="587"/>
          </p14:sldIdLst>
        </p14:section>
        <p14:section name="Solving" id="{3BC88115-A21B-473A-B35B-90CE9897BA36}">
          <p14:sldIdLst>
            <p14:sldId id="524"/>
            <p14:sldId id="525"/>
            <p14:sldId id="529"/>
            <p14:sldId id="530"/>
            <p14:sldId id="531"/>
          </p14:sldIdLst>
        </p14:section>
        <p14:section name="Invent Ideas" id="{05E6DC0A-C1CA-4613-B1FC-406A82B41D7C}">
          <p14:sldIdLst>
            <p14:sldId id="535"/>
            <p14:sldId id="532"/>
            <p14:sldId id="533"/>
            <p14:sldId id="534"/>
          </p14:sldIdLst>
        </p14:section>
        <p14:section name="Divide and Conquer" id="{F29FCBF8-3480-4D14-BD9A-19D69A0C1BE5}">
          <p14:sldIdLst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Check-Up Your Ideas" id="{FC6A63BD-DAC0-497D-A0B8-1577CE076FA9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Implementation" id="{DBA8D11E-B788-41C2-B9D0-BFAB9AB66BE1}">
          <p14:sldIdLst>
            <p14:sldId id="548"/>
            <p14:sldId id="549"/>
            <p14:sldId id="550"/>
          </p14:sldIdLst>
        </p14:section>
        <p14:section name="Testing the Code" id="{40E9AF61-A66E-41A3-AE19-8EE067E3755A}">
          <p14:sldIdLst>
            <p14:sldId id="551"/>
            <p14:sldId id="552"/>
            <p14:sldId id="553"/>
            <p14:sldId id="554"/>
          </p14:sldIdLst>
        </p14:section>
        <p14:section name="Conclusion" id="{8554963B-D37E-49D9-ABEF-2A63D4DB23C8}">
          <p14:sldIdLst>
            <p14:sldId id="507"/>
            <p14:sldId id="555"/>
            <p14:sldId id="588"/>
            <p14:sldId id="576"/>
            <p14:sldId id="558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  <p:cmAuthor id="2" name="Atanaska Kiricheva" initials="AK" lastIdx="1" clrIdx="1">
    <p:extLst>
      <p:ext uri="{19B8F6BF-5375-455C-9EA6-DF929625EA0E}">
        <p15:presenceInfo xmlns:p15="http://schemas.microsoft.com/office/powerpoint/2012/main" userId="a2d157a25b0692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27A"/>
    <a:srgbClr val="043B64"/>
    <a:srgbClr val="040776"/>
    <a:srgbClr val="E0E3E9"/>
    <a:srgbClr val="4347F9"/>
    <a:srgbClr val="234465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20" autoAdjust="0"/>
  </p:normalViewPr>
  <p:slideViewPr>
    <p:cSldViewPr snapToGrid="0" showGuides="1">
      <p:cViewPr varScale="1">
        <p:scale>
          <a:sx n="82" d="100"/>
          <a:sy n="82" d="100"/>
        </p:scale>
        <p:origin x="4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6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5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193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6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9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2.png"/><Relationship Id="rId26" Type="http://schemas.openxmlformats.org/officeDocument/2006/relationships/image" Target="../media/image75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6.jpeg"/><Relationship Id="rId7" Type="http://schemas.openxmlformats.org/officeDocument/2006/relationships/image" Target="../media/image7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9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Problems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48801" y="6340279"/>
            <a:ext cx="2145139" cy="351754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81" y="2672192"/>
            <a:ext cx="3916371" cy="253412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E55AFD2-FFC2-46D0-AB73-4D2E11FAA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2107809"/>
            <a:ext cx="2317879" cy="26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666605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Observation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Fact-finding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Developing a </a:t>
            </a:r>
            <a:r>
              <a:rPr lang="en-US" b="1" dirty="0">
                <a:solidFill>
                  <a:schemeClr val="bg1"/>
                </a:solidFill>
              </a:rPr>
              <a:t>clear picture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of the problem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Problem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00201"/>
            <a:ext cx="3645055" cy="40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61905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a range of </a:t>
            </a:r>
            <a:r>
              <a:rPr lang="en-US" b="1" dirty="0">
                <a:solidFill>
                  <a:schemeClr val="bg1"/>
                </a:solidFill>
              </a:rPr>
              <a:t>possible courses of action</a:t>
            </a:r>
            <a:r>
              <a:rPr lang="en-US" dirty="0"/>
              <a:t> and trying to evaluate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Analyzing the different </a:t>
            </a:r>
            <a:r>
              <a:rPr lang="en-US" b="1" dirty="0">
                <a:solidFill>
                  <a:schemeClr val="bg1"/>
                </a:solidFill>
              </a:rPr>
              <a:t>possible solutions </a:t>
            </a:r>
            <a:r>
              <a:rPr lang="en-US" dirty="0"/>
              <a:t>and choosing the     best one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Decisions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481" y="3505200"/>
            <a:ext cx="2527137" cy="3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C6061E9-1B34-40BF-ADBB-7FA810F12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524000"/>
            <a:ext cx="5904059" cy="4873191"/>
          </a:xfrm>
        </p:spPr>
        <p:txBody>
          <a:bodyPr/>
          <a:lstStyle/>
          <a:p>
            <a:r>
              <a:rPr lang="en-GB" dirty="0"/>
              <a:t>Connect all the nine dots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using only 4 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93ED6-41D2-4D8F-962F-81E478D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Nine Dots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4346-F135-4BB6-8690-91EA53872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61BCE-72BF-4AFC-842B-C04716D7D32F}"/>
              </a:ext>
            </a:extLst>
          </p:cNvPr>
          <p:cNvSpPr/>
          <p:nvPr/>
        </p:nvSpPr>
        <p:spPr bwMode="auto">
          <a:xfrm>
            <a:off x="723900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3CFE3-FF44-40D8-A176-AB5A6C133C5D}"/>
              </a:ext>
            </a:extLst>
          </p:cNvPr>
          <p:cNvSpPr/>
          <p:nvPr/>
        </p:nvSpPr>
        <p:spPr bwMode="auto">
          <a:xfrm>
            <a:off x="724701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FAD98-6664-443D-8EE3-1BF837762BFB}"/>
              </a:ext>
            </a:extLst>
          </p:cNvPr>
          <p:cNvSpPr/>
          <p:nvPr/>
        </p:nvSpPr>
        <p:spPr bwMode="auto">
          <a:xfrm>
            <a:off x="723900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B295E8-C922-45FA-9708-34E9D9372042}"/>
              </a:ext>
            </a:extLst>
          </p:cNvPr>
          <p:cNvSpPr/>
          <p:nvPr/>
        </p:nvSpPr>
        <p:spPr bwMode="auto">
          <a:xfrm>
            <a:off x="905979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171DA4-996A-4625-A800-4BDF938608DF}"/>
              </a:ext>
            </a:extLst>
          </p:cNvPr>
          <p:cNvSpPr/>
          <p:nvPr/>
        </p:nvSpPr>
        <p:spPr bwMode="auto">
          <a:xfrm>
            <a:off x="906780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89CABB-8FB4-4A93-92A1-ACC0945AA163}"/>
              </a:ext>
            </a:extLst>
          </p:cNvPr>
          <p:cNvSpPr/>
          <p:nvPr/>
        </p:nvSpPr>
        <p:spPr bwMode="auto">
          <a:xfrm>
            <a:off x="905979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627176-6D17-4F31-8736-F9FFDB345C58}"/>
              </a:ext>
            </a:extLst>
          </p:cNvPr>
          <p:cNvSpPr/>
          <p:nvPr/>
        </p:nvSpPr>
        <p:spPr bwMode="auto">
          <a:xfrm>
            <a:off x="1088058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DFC37-EF46-42DB-8BF1-ADCF1FC1CA07}"/>
              </a:ext>
            </a:extLst>
          </p:cNvPr>
          <p:cNvSpPr/>
          <p:nvPr/>
        </p:nvSpPr>
        <p:spPr bwMode="auto">
          <a:xfrm>
            <a:off x="1088859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A41F71-F307-4E5E-9DE5-C590B912D488}"/>
              </a:ext>
            </a:extLst>
          </p:cNvPr>
          <p:cNvSpPr/>
          <p:nvPr/>
        </p:nvSpPr>
        <p:spPr bwMode="auto">
          <a:xfrm>
            <a:off x="1088058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73D629-CA6D-40BA-8D67-1A4A87D8378D}"/>
              </a:ext>
            </a:extLst>
          </p:cNvPr>
          <p:cNvSpPr/>
          <p:nvPr/>
        </p:nvSpPr>
        <p:spPr bwMode="auto">
          <a:xfrm>
            <a:off x="6934200" y="1600200"/>
            <a:ext cx="4630788" cy="426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C6B5D-EF88-4D99-8FD2-5482A612C69E}"/>
              </a:ext>
            </a:extLst>
          </p:cNvPr>
          <p:cNvCxnSpPr/>
          <p:nvPr/>
        </p:nvCxnSpPr>
        <p:spPr>
          <a:xfrm flipV="1">
            <a:off x="7437580" y="2057400"/>
            <a:ext cx="0" cy="327660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70696-B685-46AC-9A85-12A7127578D1}"/>
              </a:ext>
            </a:extLst>
          </p:cNvPr>
          <p:cNvCxnSpPr>
            <a:cxnSpLocks/>
          </p:cNvCxnSpPr>
          <p:nvPr/>
        </p:nvCxnSpPr>
        <p:spPr>
          <a:xfrm flipH="1">
            <a:off x="7437511" y="2093053"/>
            <a:ext cx="3694689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DC741-CF1F-432F-8141-D1A6E954BB0D}"/>
              </a:ext>
            </a:extLst>
          </p:cNvPr>
          <p:cNvCxnSpPr/>
          <p:nvPr/>
        </p:nvCxnSpPr>
        <p:spPr>
          <a:xfrm flipV="1">
            <a:off x="11079020" y="2057400"/>
            <a:ext cx="0" cy="327660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9CFF0-5409-42F1-9499-043B25900580}"/>
              </a:ext>
            </a:extLst>
          </p:cNvPr>
          <p:cNvCxnSpPr>
            <a:cxnSpLocks/>
          </p:cNvCxnSpPr>
          <p:nvPr/>
        </p:nvCxnSpPr>
        <p:spPr>
          <a:xfrm flipH="1">
            <a:off x="7429501" y="5311544"/>
            <a:ext cx="3694689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C6061E9-1B34-40BF-ADBB-7FA810F12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360" y="1281938"/>
            <a:ext cx="5904059" cy="4873191"/>
          </a:xfrm>
        </p:spPr>
        <p:txBody>
          <a:bodyPr/>
          <a:lstStyle/>
          <a:p>
            <a:r>
              <a:rPr lang="en-GB" dirty="0"/>
              <a:t>Let's </a:t>
            </a:r>
            <a:r>
              <a:rPr lang="en-GB" b="1" dirty="0">
                <a:solidFill>
                  <a:schemeClr val="bg1"/>
                </a:solidFill>
              </a:rPr>
              <a:t>think outside the box</a:t>
            </a:r>
            <a:r>
              <a:rPr lang="en-GB" dirty="0"/>
              <a:t>!</a:t>
            </a:r>
            <a:endParaRPr lang="en-US" dirty="0"/>
          </a:p>
          <a:p>
            <a:r>
              <a:rPr lang="en-GB" dirty="0"/>
              <a:t>What has changed?</a:t>
            </a:r>
          </a:p>
          <a:p>
            <a:r>
              <a:rPr lang="en-GB" dirty="0"/>
              <a:t>Our point of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93ED6-41D2-4D8F-962F-81E478D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Nine Dots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4346-F135-4BB6-8690-91EA53872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61BCE-72BF-4AFC-842B-C04716D7D32F}"/>
              </a:ext>
            </a:extLst>
          </p:cNvPr>
          <p:cNvSpPr/>
          <p:nvPr/>
        </p:nvSpPr>
        <p:spPr bwMode="auto">
          <a:xfrm>
            <a:off x="6250386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3CFE3-FF44-40D8-A176-AB5A6C133C5D}"/>
              </a:ext>
            </a:extLst>
          </p:cNvPr>
          <p:cNvSpPr/>
          <p:nvPr/>
        </p:nvSpPr>
        <p:spPr bwMode="auto">
          <a:xfrm>
            <a:off x="6260343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FAD98-6664-443D-8EE3-1BF837762BFB}"/>
              </a:ext>
            </a:extLst>
          </p:cNvPr>
          <p:cNvSpPr/>
          <p:nvPr/>
        </p:nvSpPr>
        <p:spPr bwMode="auto">
          <a:xfrm>
            <a:off x="6216915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B295E8-C922-45FA-9708-34E9D9372042}"/>
              </a:ext>
            </a:extLst>
          </p:cNvPr>
          <p:cNvSpPr/>
          <p:nvPr/>
        </p:nvSpPr>
        <p:spPr bwMode="auto">
          <a:xfrm>
            <a:off x="7848600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171DA4-996A-4625-A800-4BDF938608DF}"/>
              </a:ext>
            </a:extLst>
          </p:cNvPr>
          <p:cNvSpPr/>
          <p:nvPr/>
        </p:nvSpPr>
        <p:spPr bwMode="auto">
          <a:xfrm>
            <a:off x="7858557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89CABB-8FB4-4A93-92A1-ACC0945AA163}"/>
              </a:ext>
            </a:extLst>
          </p:cNvPr>
          <p:cNvSpPr/>
          <p:nvPr/>
        </p:nvSpPr>
        <p:spPr bwMode="auto">
          <a:xfrm>
            <a:off x="7815129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627176-6D17-4F31-8736-F9FFDB345C58}"/>
              </a:ext>
            </a:extLst>
          </p:cNvPr>
          <p:cNvSpPr/>
          <p:nvPr/>
        </p:nvSpPr>
        <p:spPr bwMode="auto">
          <a:xfrm>
            <a:off x="9408426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DFC37-EF46-42DB-8BF1-ADCF1FC1CA07}"/>
              </a:ext>
            </a:extLst>
          </p:cNvPr>
          <p:cNvSpPr/>
          <p:nvPr/>
        </p:nvSpPr>
        <p:spPr bwMode="auto">
          <a:xfrm>
            <a:off x="9418383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A41F71-F307-4E5E-9DE5-C590B912D488}"/>
              </a:ext>
            </a:extLst>
          </p:cNvPr>
          <p:cNvSpPr/>
          <p:nvPr/>
        </p:nvSpPr>
        <p:spPr bwMode="auto">
          <a:xfrm>
            <a:off x="9408426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C6B5D-EF88-4D99-8FD2-5482A612C69E}"/>
              </a:ext>
            </a:extLst>
          </p:cNvPr>
          <p:cNvCxnSpPr>
            <a:cxnSpLocks/>
          </p:cNvCxnSpPr>
          <p:nvPr/>
        </p:nvCxnSpPr>
        <p:spPr>
          <a:xfrm flipH="1" flipV="1">
            <a:off x="6478843" y="2050639"/>
            <a:ext cx="3177721" cy="2971797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70696-B685-46AC-9A85-12A7127578D1}"/>
              </a:ext>
            </a:extLst>
          </p:cNvPr>
          <p:cNvCxnSpPr>
            <a:cxnSpLocks/>
          </p:cNvCxnSpPr>
          <p:nvPr/>
        </p:nvCxnSpPr>
        <p:spPr>
          <a:xfrm flipH="1">
            <a:off x="6478843" y="2050639"/>
            <a:ext cx="1" cy="4318847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DC741-CF1F-432F-8141-D1A6E954BB0D}"/>
              </a:ext>
            </a:extLst>
          </p:cNvPr>
          <p:cNvCxnSpPr>
            <a:cxnSpLocks/>
          </p:cNvCxnSpPr>
          <p:nvPr/>
        </p:nvCxnSpPr>
        <p:spPr>
          <a:xfrm flipV="1">
            <a:off x="6520322" y="1972854"/>
            <a:ext cx="4759118" cy="439663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9CFF0-5409-42F1-9499-043B25900580}"/>
              </a:ext>
            </a:extLst>
          </p:cNvPr>
          <p:cNvCxnSpPr>
            <a:cxnSpLocks/>
          </p:cNvCxnSpPr>
          <p:nvPr/>
        </p:nvCxnSpPr>
        <p:spPr>
          <a:xfrm flipH="1" flipV="1">
            <a:off x="6402642" y="1974436"/>
            <a:ext cx="4876798" cy="21655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Solving Problems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6" y="1223998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86318"/>
              </p:ext>
            </p:extLst>
          </p:nvPr>
        </p:nvGraphicFramePr>
        <p:xfrm>
          <a:off x="2798362" y="1245394"/>
          <a:ext cx="6598065" cy="515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6173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6526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807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9495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58471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11607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812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73793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2531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237469" y="2281881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765925" y="1584325"/>
            <a:ext cx="2197100" cy="695325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-Shape 5"/>
          <p:cNvSpPr/>
          <p:nvPr/>
        </p:nvSpPr>
        <p:spPr bwMode="auto">
          <a:xfrm flipH="1">
            <a:off x="6763262" y="2622549"/>
            <a:ext cx="2199761" cy="689061"/>
          </a:xfrm>
          <a:prstGeom prst="corner">
            <a:avLst>
              <a:gd name="adj1" fmla="val 51847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-Shape 7"/>
          <p:cNvSpPr/>
          <p:nvPr/>
        </p:nvSpPr>
        <p:spPr bwMode="auto">
          <a:xfrm rot="10800000" flipH="1">
            <a:off x="6763262" y="2281193"/>
            <a:ext cx="2199761" cy="662032"/>
          </a:xfrm>
          <a:prstGeom prst="corner">
            <a:avLst>
              <a:gd name="adj1" fmla="val 50869"/>
              <a:gd name="adj2" fmla="val 131434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1"/>
          <p:cNvSpPr/>
          <p:nvPr/>
        </p:nvSpPr>
        <p:spPr bwMode="auto">
          <a:xfrm>
            <a:off x="5437228" y="4340600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/>
          <p:nvPr/>
        </p:nvSpPr>
        <p:spPr bwMode="auto">
          <a:xfrm>
            <a:off x="3234803" y="5360579"/>
            <a:ext cx="2197100" cy="695325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-Shape 12"/>
          <p:cNvSpPr/>
          <p:nvPr/>
        </p:nvSpPr>
        <p:spPr bwMode="auto">
          <a:xfrm rot="10800000" flipH="1">
            <a:off x="5431903" y="5381543"/>
            <a:ext cx="2199761" cy="662032"/>
          </a:xfrm>
          <a:prstGeom prst="corner">
            <a:avLst>
              <a:gd name="adj1" fmla="val 52308"/>
              <a:gd name="adj2" fmla="val 132873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-Shape 11"/>
          <p:cNvSpPr/>
          <p:nvPr/>
        </p:nvSpPr>
        <p:spPr bwMode="auto">
          <a:xfrm flipH="1">
            <a:off x="6763261" y="5365728"/>
            <a:ext cx="2199761" cy="689061"/>
          </a:xfrm>
          <a:prstGeom prst="corner">
            <a:avLst>
              <a:gd name="adj1" fmla="val 47700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9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007 -0.3011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28828 -0.55023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-2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1095 -0.45139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00039 -0.4007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You are mixing cement and the recipe calls for five gallons of water</a:t>
            </a:r>
          </a:p>
          <a:p>
            <a:pPr marL="457200" indent="-457200"/>
            <a:r>
              <a:rPr lang="en-US" sz="3200" dirty="0"/>
              <a:t>You have a garden hose giving you all the water you need </a:t>
            </a:r>
          </a:p>
          <a:p>
            <a:r>
              <a:rPr lang="en-US" sz="3200" dirty="0"/>
              <a:t>The problem is that you only have a four-gallon bucket and </a:t>
            </a:r>
            <a:br>
              <a:rPr lang="en-US" sz="3200" dirty="0"/>
            </a:br>
            <a:r>
              <a:rPr lang="en-US" sz="3200" dirty="0"/>
              <a:t>a seven-gallon bucket and neither has graduation marks</a:t>
            </a:r>
          </a:p>
          <a:p>
            <a:pPr marL="457200" indent="-457200"/>
            <a:r>
              <a:rPr lang="en-US" sz="3200" dirty="0"/>
              <a:t>Find a method to measure five gallons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Gallons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4B6EC-0D94-4D1A-A39F-670C5DBDAD3C}"/>
              </a:ext>
            </a:extLst>
          </p:cNvPr>
          <p:cNvGrpSpPr/>
          <p:nvPr/>
        </p:nvGrpSpPr>
        <p:grpSpPr>
          <a:xfrm>
            <a:off x="6096000" y="4429319"/>
            <a:ext cx="1967872" cy="1967872"/>
            <a:chOff x="6096000" y="4429319"/>
            <a:chExt cx="1967872" cy="19678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710563-5564-4E32-B9D2-FAE23EAC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429319"/>
              <a:ext cx="1967872" cy="196787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B41C1F-ADD2-43C3-A0ED-64EC5E6308BF}"/>
                </a:ext>
              </a:extLst>
            </p:cNvPr>
            <p:cNvSpPr txBox="1"/>
            <p:nvPr/>
          </p:nvSpPr>
          <p:spPr>
            <a:xfrm>
              <a:off x="6495474" y="5413255"/>
              <a:ext cx="1168924" cy="6019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64772D-2BA6-4A5D-B99B-D7B29DA9452F}"/>
              </a:ext>
            </a:extLst>
          </p:cNvPr>
          <p:cNvGrpSpPr/>
          <p:nvPr/>
        </p:nvGrpSpPr>
        <p:grpSpPr>
          <a:xfrm>
            <a:off x="8514815" y="4072492"/>
            <a:ext cx="2324701" cy="2324701"/>
            <a:chOff x="8514815" y="4072492"/>
            <a:chExt cx="2324701" cy="23247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96773-0006-48B6-A4B4-606DA2711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4815" y="4072492"/>
              <a:ext cx="2324701" cy="23247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4E2AE3-CB6B-497A-8185-3C415F29A122}"/>
                </a:ext>
              </a:extLst>
            </p:cNvPr>
            <p:cNvSpPr txBox="1"/>
            <p:nvPr/>
          </p:nvSpPr>
          <p:spPr>
            <a:xfrm>
              <a:off x="9050318" y="5234842"/>
              <a:ext cx="1292268" cy="665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7 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3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You have 10 stacks of 10 gold coins</a:t>
            </a:r>
          </a:p>
          <a:p>
            <a:pPr fontAlgn="base"/>
            <a:r>
              <a:rPr lang="en-US" sz="3200" dirty="0"/>
              <a:t>All the coins in one of these stacks are counterfeit, </a:t>
            </a:r>
            <a:br>
              <a:rPr lang="en-US" sz="3200" dirty="0"/>
            </a:br>
            <a:r>
              <a:rPr lang="en-US" sz="3200" dirty="0"/>
              <a:t>all the other coins are not</a:t>
            </a:r>
          </a:p>
          <a:p>
            <a:pPr fontAlgn="base"/>
            <a:r>
              <a:rPr lang="en-US" sz="3200" dirty="0"/>
              <a:t>A real coin weighs 10 grams</a:t>
            </a:r>
          </a:p>
          <a:p>
            <a:pPr fontAlgn="base"/>
            <a:r>
              <a:rPr lang="en-US" sz="3200" dirty="0"/>
              <a:t>A counterfeit coin weighs 11 grams</a:t>
            </a:r>
          </a:p>
          <a:p>
            <a:pPr fontAlgn="base"/>
            <a:r>
              <a:rPr lang="en-US" sz="3200" dirty="0"/>
              <a:t>You can use an extremely </a:t>
            </a:r>
            <a:br>
              <a:rPr lang="en-US" sz="3200" dirty="0"/>
            </a:br>
            <a:r>
              <a:rPr lang="en-US" sz="3200" dirty="0"/>
              <a:t>accurate digital weighing machine only once</a:t>
            </a:r>
          </a:p>
          <a:p>
            <a:pPr fontAlgn="base"/>
            <a:r>
              <a:rPr lang="en-US" sz="3200" dirty="0"/>
              <a:t>How do you determine which set of </a:t>
            </a:r>
            <a:br>
              <a:rPr lang="en-US" sz="3200" dirty="0"/>
            </a:br>
            <a:r>
              <a:rPr lang="en-US" sz="3200" dirty="0"/>
              <a:t>10 coins is faulty?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picture containing cake, cup, gambling house, table&#10;&#10;Description automatically generated">
            <a:extLst>
              <a:ext uri="{FF2B5EF4-FFF2-40B4-BE49-F238E27FC236}">
                <a16:creationId xmlns:a16="http://schemas.microsoft.com/office/drawing/2014/main" id="{63AE9487-7275-4430-B493-A36E13C15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04" y="2608888"/>
            <a:ext cx="3766699" cy="24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98362" y="1245394"/>
          <a:ext cx="6598065" cy="515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6173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6526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807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9495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58471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11607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812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73793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2531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1"/>
          <p:cNvSpPr/>
          <p:nvPr/>
        </p:nvSpPr>
        <p:spPr bwMode="auto">
          <a:xfrm>
            <a:off x="5437228" y="4340600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/>
          <p:nvPr/>
        </p:nvSpPr>
        <p:spPr bwMode="auto">
          <a:xfrm>
            <a:off x="3234803" y="5381543"/>
            <a:ext cx="2197100" cy="674361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-Shape 12"/>
          <p:cNvSpPr/>
          <p:nvPr/>
        </p:nvSpPr>
        <p:spPr bwMode="auto">
          <a:xfrm rot="10800000" flipH="1">
            <a:off x="5431903" y="5381543"/>
            <a:ext cx="2199761" cy="662032"/>
          </a:xfrm>
          <a:prstGeom prst="corner">
            <a:avLst>
              <a:gd name="adj1" fmla="val 52308"/>
              <a:gd name="adj2" fmla="val 132873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-Shape 11"/>
          <p:cNvSpPr/>
          <p:nvPr/>
        </p:nvSpPr>
        <p:spPr bwMode="auto">
          <a:xfrm flipH="1">
            <a:off x="6763261" y="5365728"/>
            <a:ext cx="2199761" cy="689061"/>
          </a:xfrm>
          <a:prstGeom prst="corner">
            <a:avLst>
              <a:gd name="adj1" fmla="val 47700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7469" y="1584325"/>
            <a:ext cx="5725556" cy="1727286"/>
            <a:chOff x="3237469" y="1584325"/>
            <a:chExt cx="5725556" cy="1727286"/>
          </a:xfrm>
        </p:grpSpPr>
        <p:sp>
          <p:nvSpPr>
            <p:cNvPr id="2" name="Rectangle 1"/>
            <p:cNvSpPr/>
            <p:nvPr/>
          </p:nvSpPr>
          <p:spPr bwMode="auto">
            <a:xfrm>
              <a:off x="3237469" y="2281881"/>
              <a:ext cx="3525795" cy="1029730"/>
            </a:xfrm>
            <a:custGeom>
              <a:avLst/>
              <a:gdLst>
                <a:gd name="connsiteX0" fmla="*/ 0 w 3525795"/>
                <a:gd name="connsiteY0" fmla="*/ 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  <a:gd name="connsiteX4" fmla="*/ 0 w 3525795"/>
                <a:gd name="connsiteY4" fmla="*/ 0 h 1029730"/>
                <a:gd name="connsiteX0" fmla="*/ 0 w 3525795"/>
                <a:gd name="connsiteY0" fmla="*/ 102973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5795" h="1029730">
                  <a:moveTo>
                    <a:pt x="0" y="1029730"/>
                  </a:moveTo>
                  <a:lnTo>
                    <a:pt x="3525795" y="0"/>
                  </a:lnTo>
                  <a:lnTo>
                    <a:pt x="3525795" y="1029730"/>
                  </a:lnTo>
                  <a:lnTo>
                    <a:pt x="0" y="102973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765925" y="1584325"/>
              <a:ext cx="2197100" cy="695325"/>
            </a:xfrm>
            <a:custGeom>
              <a:avLst/>
              <a:gdLst>
                <a:gd name="connsiteX0" fmla="*/ 0 w 2197100"/>
                <a:gd name="connsiteY0" fmla="*/ 0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  <a:gd name="connsiteX4" fmla="*/ 0 w 2197100"/>
                <a:gd name="connsiteY4" fmla="*/ 0 h 695325"/>
                <a:gd name="connsiteX0" fmla="*/ 0 w 2197100"/>
                <a:gd name="connsiteY0" fmla="*/ 695325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100" h="695325">
                  <a:moveTo>
                    <a:pt x="0" y="695325"/>
                  </a:moveTo>
                  <a:lnTo>
                    <a:pt x="2197100" y="0"/>
                  </a:lnTo>
                  <a:lnTo>
                    <a:pt x="2197100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L-Shape 5"/>
            <p:cNvSpPr/>
            <p:nvPr/>
          </p:nvSpPr>
          <p:spPr bwMode="auto">
            <a:xfrm flipH="1">
              <a:off x="6763262" y="2622549"/>
              <a:ext cx="2199761" cy="689061"/>
            </a:xfrm>
            <a:prstGeom prst="corner">
              <a:avLst>
                <a:gd name="adj1" fmla="val 51847"/>
                <a:gd name="adj2" fmla="val 193300"/>
              </a:avLst>
            </a:prstGeom>
            <a:solidFill>
              <a:srgbClr val="92D05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-Shape 7"/>
            <p:cNvSpPr/>
            <p:nvPr/>
          </p:nvSpPr>
          <p:spPr bwMode="auto">
            <a:xfrm rot="10800000" flipH="1">
              <a:off x="6763262" y="2281193"/>
              <a:ext cx="2199761" cy="662032"/>
            </a:xfrm>
            <a:prstGeom prst="corner">
              <a:avLst>
                <a:gd name="adj1" fmla="val 50869"/>
                <a:gd name="adj2" fmla="val 131434"/>
              </a:avLst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8645"/>
              </p:ext>
            </p:extLst>
          </p:nvPr>
        </p:nvGraphicFramePr>
        <p:xfrm>
          <a:off x="2798362" y="4335398"/>
          <a:ext cx="6598065" cy="206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1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4.16667E-7 0.4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1"/>
          <p:cNvSpPr/>
          <p:nvPr/>
        </p:nvSpPr>
        <p:spPr bwMode="auto">
          <a:xfrm>
            <a:off x="5437228" y="4340600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/>
          <p:nvPr/>
        </p:nvSpPr>
        <p:spPr bwMode="auto">
          <a:xfrm>
            <a:off x="3234803" y="5381543"/>
            <a:ext cx="2197100" cy="674361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-Shape 12"/>
          <p:cNvSpPr/>
          <p:nvPr/>
        </p:nvSpPr>
        <p:spPr bwMode="auto">
          <a:xfrm rot="10800000" flipH="1">
            <a:off x="5431903" y="5381543"/>
            <a:ext cx="2199761" cy="662032"/>
          </a:xfrm>
          <a:prstGeom prst="corner">
            <a:avLst>
              <a:gd name="adj1" fmla="val 52308"/>
              <a:gd name="adj2" fmla="val 132873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-Shape 11"/>
          <p:cNvSpPr/>
          <p:nvPr/>
        </p:nvSpPr>
        <p:spPr bwMode="auto">
          <a:xfrm flipH="1">
            <a:off x="6763261" y="5365728"/>
            <a:ext cx="2199761" cy="689061"/>
          </a:xfrm>
          <a:prstGeom prst="corner">
            <a:avLst>
              <a:gd name="adj1" fmla="val 47700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7469" y="4335398"/>
            <a:ext cx="5725556" cy="1727286"/>
            <a:chOff x="3237469" y="1584325"/>
            <a:chExt cx="5725556" cy="1727286"/>
          </a:xfrm>
        </p:grpSpPr>
        <p:sp>
          <p:nvSpPr>
            <p:cNvPr id="2" name="Rectangle 1"/>
            <p:cNvSpPr/>
            <p:nvPr/>
          </p:nvSpPr>
          <p:spPr bwMode="auto">
            <a:xfrm>
              <a:off x="3237469" y="2281881"/>
              <a:ext cx="3525795" cy="1029730"/>
            </a:xfrm>
            <a:custGeom>
              <a:avLst/>
              <a:gdLst>
                <a:gd name="connsiteX0" fmla="*/ 0 w 3525795"/>
                <a:gd name="connsiteY0" fmla="*/ 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  <a:gd name="connsiteX4" fmla="*/ 0 w 3525795"/>
                <a:gd name="connsiteY4" fmla="*/ 0 h 1029730"/>
                <a:gd name="connsiteX0" fmla="*/ 0 w 3525795"/>
                <a:gd name="connsiteY0" fmla="*/ 102973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5795" h="1029730">
                  <a:moveTo>
                    <a:pt x="0" y="1029730"/>
                  </a:moveTo>
                  <a:lnTo>
                    <a:pt x="3525795" y="0"/>
                  </a:lnTo>
                  <a:lnTo>
                    <a:pt x="3525795" y="1029730"/>
                  </a:lnTo>
                  <a:lnTo>
                    <a:pt x="0" y="102973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765925" y="1584325"/>
              <a:ext cx="2197100" cy="695325"/>
            </a:xfrm>
            <a:custGeom>
              <a:avLst/>
              <a:gdLst>
                <a:gd name="connsiteX0" fmla="*/ 0 w 2197100"/>
                <a:gd name="connsiteY0" fmla="*/ 0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  <a:gd name="connsiteX4" fmla="*/ 0 w 2197100"/>
                <a:gd name="connsiteY4" fmla="*/ 0 h 695325"/>
                <a:gd name="connsiteX0" fmla="*/ 0 w 2197100"/>
                <a:gd name="connsiteY0" fmla="*/ 695325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100" h="695325">
                  <a:moveTo>
                    <a:pt x="0" y="695325"/>
                  </a:moveTo>
                  <a:lnTo>
                    <a:pt x="2197100" y="0"/>
                  </a:lnTo>
                  <a:lnTo>
                    <a:pt x="2197100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L-Shape 5"/>
            <p:cNvSpPr/>
            <p:nvPr/>
          </p:nvSpPr>
          <p:spPr bwMode="auto">
            <a:xfrm flipH="1">
              <a:off x="6763262" y="2622549"/>
              <a:ext cx="2199761" cy="689061"/>
            </a:xfrm>
            <a:prstGeom prst="corner">
              <a:avLst>
                <a:gd name="adj1" fmla="val 51847"/>
                <a:gd name="adj2" fmla="val 193300"/>
              </a:avLst>
            </a:prstGeom>
            <a:solidFill>
              <a:srgbClr val="92D05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-Shape 7"/>
            <p:cNvSpPr/>
            <p:nvPr/>
          </p:nvSpPr>
          <p:spPr bwMode="auto">
            <a:xfrm rot="10800000" flipH="1">
              <a:off x="6763262" y="2281193"/>
              <a:ext cx="2199761" cy="662032"/>
            </a:xfrm>
            <a:prstGeom prst="corner">
              <a:avLst>
                <a:gd name="adj1" fmla="val 50869"/>
                <a:gd name="adj2" fmla="val 131434"/>
              </a:avLst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798362" y="4335398"/>
          <a:ext cx="6598065" cy="206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</a:tbl>
          </a:graphicData>
        </a:graphic>
      </p:graphicFrame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11660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gradient of the teal hypotenuse is different than the </a:t>
            </a:r>
            <a:br>
              <a:rPr lang="en-US" dirty="0"/>
            </a:br>
            <a:r>
              <a:rPr lang="en-US" dirty="0"/>
              <a:t>gradient of the red hypotenuse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66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4ACC0EBF-1F06-4F82-9974-96241E808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5099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4-gallon bucket into the 7-gallon bucket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Pour the 3 gallons from the 4-gallon bucket </a:t>
            </a:r>
            <a:br>
              <a:rPr lang="en-US" dirty="0"/>
            </a:br>
            <a:r>
              <a:rPr lang="en-US" dirty="0"/>
              <a:t>into the 7-gallon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7-gallon bucket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Pour the 1 gallon from the 4-gallon bucket into the 7-gallon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4-gallon bucket into the 7-gallon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We have solved the problem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Gallons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DA5F36-BC95-4352-8F17-3B00E6C42560}"/>
              </a:ext>
            </a:extLst>
          </p:cNvPr>
          <p:cNvGrpSpPr/>
          <p:nvPr/>
        </p:nvGrpSpPr>
        <p:grpSpPr>
          <a:xfrm>
            <a:off x="7980930" y="2394782"/>
            <a:ext cx="1327324" cy="1292717"/>
            <a:chOff x="468818" y="1489923"/>
            <a:chExt cx="1327324" cy="1292717"/>
          </a:xfrm>
        </p:grpSpPr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D0849528-1F71-4020-81A4-F8873C84CFA4}"/>
                </a:ext>
              </a:extLst>
            </p:cNvPr>
            <p:cNvSpPr/>
            <p:nvPr/>
          </p:nvSpPr>
          <p:spPr bwMode="auto">
            <a:xfrm>
              <a:off x="489857" y="1489923"/>
              <a:ext cx="1306285" cy="1292717"/>
            </a:xfrm>
            <a:prstGeom prst="can">
              <a:avLst/>
            </a:prstGeom>
            <a:noFill/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C1D995-3230-4A96-9F1A-DE2B9ED72502}"/>
                </a:ext>
              </a:extLst>
            </p:cNvPr>
            <p:cNvSpPr txBox="1"/>
            <p:nvPr/>
          </p:nvSpPr>
          <p:spPr>
            <a:xfrm>
              <a:off x="468818" y="189856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0 gal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BDAA0C-4516-4D11-B5ED-98B1CC0DBC2A}"/>
              </a:ext>
            </a:extLst>
          </p:cNvPr>
          <p:cNvGrpSpPr/>
          <p:nvPr/>
        </p:nvGrpSpPr>
        <p:grpSpPr>
          <a:xfrm>
            <a:off x="9974857" y="1763187"/>
            <a:ext cx="1312168" cy="1924312"/>
            <a:chOff x="2213341" y="1504688"/>
            <a:chExt cx="1312168" cy="1924312"/>
          </a:xfrm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0A77C612-B921-4CD3-AA8A-36B8D5ECA219}"/>
                </a:ext>
              </a:extLst>
            </p:cNvPr>
            <p:cNvSpPr/>
            <p:nvPr/>
          </p:nvSpPr>
          <p:spPr bwMode="auto">
            <a:xfrm>
              <a:off x="2219224" y="1504688"/>
              <a:ext cx="1306285" cy="1924312"/>
            </a:xfrm>
            <a:prstGeom prst="can">
              <a:avLst/>
            </a:prstGeom>
            <a:noFill/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82B1EB-8C6E-4B4F-ACD9-D1E1555337D7}"/>
                </a:ext>
              </a:extLst>
            </p:cNvPr>
            <p:cNvSpPr txBox="1"/>
            <p:nvPr/>
          </p:nvSpPr>
          <p:spPr>
            <a:xfrm>
              <a:off x="2213341" y="2237729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0 gal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BBC1BA-D51E-4050-9917-1F646F2D8688}"/>
              </a:ext>
            </a:extLst>
          </p:cNvPr>
          <p:cNvGrpSpPr/>
          <p:nvPr/>
        </p:nvGrpSpPr>
        <p:grpSpPr>
          <a:xfrm>
            <a:off x="8001969" y="2394782"/>
            <a:ext cx="1310556" cy="1292717"/>
            <a:chOff x="4789715" y="2144411"/>
            <a:chExt cx="1310556" cy="1292717"/>
          </a:xfrm>
        </p:grpSpPr>
        <p:sp>
          <p:nvSpPr>
            <p:cNvPr id="81" name="Cylinder 80">
              <a:extLst>
                <a:ext uri="{FF2B5EF4-FFF2-40B4-BE49-F238E27FC236}">
                  <a16:creationId xmlns:a16="http://schemas.microsoft.com/office/drawing/2014/main" id="{9D7F5BFA-26E5-4E1E-BD74-796AE3FEBCB2}"/>
                </a:ext>
              </a:extLst>
            </p:cNvPr>
            <p:cNvSpPr/>
            <p:nvPr/>
          </p:nvSpPr>
          <p:spPr bwMode="auto">
            <a:xfrm>
              <a:off x="4789715" y="2144411"/>
              <a:ext cx="1306285" cy="1292717"/>
            </a:xfrm>
            <a:prstGeom prst="can">
              <a:avLst>
                <a:gd name="adj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B135E-E456-4A7E-839D-CA05315D8AE3}"/>
                </a:ext>
              </a:extLst>
            </p:cNvPr>
            <p:cNvSpPr txBox="1"/>
            <p:nvPr/>
          </p:nvSpPr>
          <p:spPr>
            <a:xfrm>
              <a:off x="4793987" y="2593673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7CEA44E-7F6C-4C82-B6C5-B9D6D41FCD96}"/>
              </a:ext>
            </a:extLst>
          </p:cNvPr>
          <p:cNvGrpSpPr/>
          <p:nvPr/>
        </p:nvGrpSpPr>
        <p:grpSpPr>
          <a:xfrm>
            <a:off x="9974857" y="1755380"/>
            <a:ext cx="1311384" cy="1924312"/>
            <a:chOff x="10347216" y="1504688"/>
            <a:chExt cx="1311384" cy="192431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B98DCD7-00F6-469A-9E50-9AF504063522}"/>
                </a:ext>
              </a:extLst>
            </p:cNvPr>
            <p:cNvGrpSpPr/>
            <p:nvPr/>
          </p:nvGrpSpPr>
          <p:grpSpPr>
            <a:xfrm>
              <a:off x="10352315" y="1504688"/>
              <a:ext cx="1306285" cy="1924312"/>
              <a:chOff x="7021059" y="1857081"/>
              <a:chExt cx="1306285" cy="1924312"/>
            </a:xfrm>
          </p:grpSpPr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36FB77A0-6968-4AD5-AA80-2B954454EBAC}"/>
                  </a:ext>
                </a:extLst>
              </p:cNvPr>
              <p:cNvSpPr/>
              <p:nvPr/>
            </p:nvSpPr>
            <p:spPr bwMode="auto">
              <a:xfrm>
                <a:off x="7021059" y="2488675"/>
                <a:ext cx="1306285" cy="1292718"/>
              </a:xfrm>
              <a:prstGeom prst="ca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" name="Cylinder 89">
                <a:extLst>
                  <a:ext uri="{FF2B5EF4-FFF2-40B4-BE49-F238E27FC236}">
                    <a16:creationId xmlns:a16="http://schemas.microsoft.com/office/drawing/2014/main" id="{71472800-B00C-44CF-BBFB-6825F1D9ED0E}"/>
                  </a:ext>
                </a:extLst>
              </p:cNvPr>
              <p:cNvSpPr/>
              <p:nvPr/>
            </p:nvSpPr>
            <p:spPr bwMode="auto">
              <a:xfrm>
                <a:off x="7021059" y="1857081"/>
                <a:ext cx="1306285" cy="962156"/>
              </a:xfrm>
              <a:prstGeom prst="can">
                <a:avLst>
                  <a:gd name="adj" fmla="val 34341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34328B-101F-4D83-85C2-A706FB10F4C3}"/>
                </a:ext>
              </a:extLst>
            </p:cNvPr>
            <p:cNvSpPr txBox="1"/>
            <p:nvPr/>
          </p:nvSpPr>
          <p:spPr>
            <a:xfrm>
              <a:off x="10347216" y="2573125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8B1BC35-8467-43C3-8597-59CD2DEA26E1}"/>
              </a:ext>
            </a:extLst>
          </p:cNvPr>
          <p:cNvGrpSpPr/>
          <p:nvPr/>
        </p:nvGrpSpPr>
        <p:grpSpPr>
          <a:xfrm>
            <a:off x="7998561" y="2394782"/>
            <a:ext cx="1309693" cy="1292880"/>
            <a:chOff x="4203119" y="4700154"/>
            <a:chExt cx="1309693" cy="129288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100B739-0982-47EC-946A-9AA7100F350E}"/>
                </a:ext>
              </a:extLst>
            </p:cNvPr>
            <p:cNvGrpSpPr/>
            <p:nvPr/>
          </p:nvGrpSpPr>
          <p:grpSpPr>
            <a:xfrm>
              <a:off x="4203119" y="4700154"/>
              <a:ext cx="1306285" cy="1292880"/>
              <a:chOff x="3407001" y="4567684"/>
              <a:chExt cx="1306285" cy="1292880"/>
            </a:xfrm>
          </p:grpSpPr>
          <p:sp>
            <p:nvSpPr>
              <p:cNvPr id="102" name="Cylinder 101">
                <a:extLst>
                  <a:ext uri="{FF2B5EF4-FFF2-40B4-BE49-F238E27FC236}">
                    <a16:creationId xmlns:a16="http://schemas.microsoft.com/office/drawing/2014/main" id="{873F4F06-81BC-4086-B4A9-37AF6D9FD6A5}"/>
                  </a:ext>
                </a:extLst>
              </p:cNvPr>
              <p:cNvSpPr/>
              <p:nvPr/>
            </p:nvSpPr>
            <p:spPr bwMode="auto">
              <a:xfrm>
                <a:off x="3407001" y="5279571"/>
                <a:ext cx="1306285" cy="580993"/>
              </a:xfrm>
              <a:prstGeom prst="can">
                <a:avLst>
                  <a:gd name="adj" fmla="val 500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Cylinder 102">
                <a:extLst>
                  <a:ext uri="{FF2B5EF4-FFF2-40B4-BE49-F238E27FC236}">
                    <a16:creationId xmlns:a16="http://schemas.microsoft.com/office/drawing/2014/main" id="{B91AC9B0-6105-459A-8DEC-109E6E03DE18}"/>
                  </a:ext>
                </a:extLst>
              </p:cNvPr>
              <p:cNvSpPr/>
              <p:nvPr/>
            </p:nvSpPr>
            <p:spPr bwMode="auto">
              <a:xfrm>
                <a:off x="3407001" y="4567684"/>
                <a:ext cx="1306285" cy="1002383"/>
              </a:xfrm>
              <a:prstGeom prst="can">
                <a:avLst>
                  <a:gd name="adj" fmla="val 33083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1AFBA0F-F856-485E-8719-6D1A0A7ADD35}"/>
                </a:ext>
              </a:extLst>
            </p:cNvPr>
            <p:cNvSpPr txBox="1"/>
            <p:nvPr/>
          </p:nvSpPr>
          <p:spPr>
            <a:xfrm>
              <a:off x="4206528" y="4945998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 gal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671BB35-F400-4B1B-A98A-19B4D6291DDE}"/>
              </a:ext>
            </a:extLst>
          </p:cNvPr>
          <p:cNvGrpSpPr/>
          <p:nvPr/>
        </p:nvGrpSpPr>
        <p:grpSpPr>
          <a:xfrm>
            <a:off x="9970353" y="1770994"/>
            <a:ext cx="1310788" cy="1924312"/>
            <a:chOff x="5932487" y="4068722"/>
            <a:chExt cx="1310788" cy="1924312"/>
          </a:xfrm>
        </p:grpSpPr>
        <p:sp>
          <p:nvSpPr>
            <p:cNvPr id="105" name="Cylinder 104">
              <a:extLst>
                <a:ext uri="{FF2B5EF4-FFF2-40B4-BE49-F238E27FC236}">
                  <a16:creationId xmlns:a16="http://schemas.microsoft.com/office/drawing/2014/main" id="{7A257B5A-A6EA-43DE-A4DC-AF36F24EF906}"/>
                </a:ext>
              </a:extLst>
            </p:cNvPr>
            <p:cNvSpPr/>
            <p:nvPr/>
          </p:nvSpPr>
          <p:spPr bwMode="auto">
            <a:xfrm>
              <a:off x="5932487" y="4068722"/>
              <a:ext cx="1306285" cy="1924312"/>
            </a:xfrm>
            <a:prstGeom prst="can">
              <a:avLst>
                <a:gd name="adj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7F1585-BE34-4CF1-AAD9-98B407692AF5}"/>
                </a:ext>
              </a:extLst>
            </p:cNvPr>
            <p:cNvSpPr txBox="1"/>
            <p:nvPr/>
          </p:nvSpPr>
          <p:spPr>
            <a:xfrm>
              <a:off x="5936991" y="4782035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7 gal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A6B0C9D-CB12-45CD-909C-4EEB3942C16F}"/>
              </a:ext>
            </a:extLst>
          </p:cNvPr>
          <p:cNvGrpSpPr/>
          <p:nvPr/>
        </p:nvGrpSpPr>
        <p:grpSpPr>
          <a:xfrm>
            <a:off x="9971795" y="1770994"/>
            <a:ext cx="1314446" cy="1924312"/>
            <a:chOff x="2266953" y="1260207"/>
            <a:chExt cx="1314446" cy="192431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35534D-7994-4A28-86A4-EB290EF236DD}"/>
                </a:ext>
              </a:extLst>
            </p:cNvPr>
            <p:cNvGrpSpPr/>
            <p:nvPr/>
          </p:nvGrpSpPr>
          <p:grpSpPr>
            <a:xfrm>
              <a:off x="2275114" y="1260207"/>
              <a:ext cx="1306285" cy="1924312"/>
              <a:chOff x="5694462" y="1958908"/>
              <a:chExt cx="1306285" cy="1924312"/>
            </a:xfrm>
          </p:grpSpPr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E2605B62-69EE-4782-A16A-DF962D61355B}"/>
                  </a:ext>
                </a:extLst>
              </p:cNvPr>
              <p:cNvSpPr/>
              <p:nvPr/>
            </p:nvSpPr>
            <p:spPr bwMode="auto">
              <a:xfrm>
                <a:off x="5694462" y="3302227"/>
                <a:ext cx="1306285" cy="580993"/>
              </a:xfrm>
              <a:prstGeom prst="can">
                <a:avLst>
                  <a:gd name="adj" fmla="val 500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4856FAA7-4AD3-4633-B781-8849AF9F7E57}"/>
                  </a:ext>
                </a:extLst>
              </p:cNvPr>
              <p:cNvSpPr/>
              <p:nvPr/>
            </p:nvSpPr>
            <p:spPr bwMode="auto">
              <a:xfrm>
                <a:off x="5694462" y="1958908"/>
                <a:ext cx="1306285" cy="1633815"/>
              </a:xfrm>
              <a:prstGeom prst="can">
                <a:avLst/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C4F313E-EA3D-4462-8CA8-6C9B8F4A74ED}"/>
                </a:ext>
              </a:extLst>
            </p:cNvPr>
            <p:cNvSpPr txBox="1"/>
            <p:nvPr/>
          </p:nvSpPr>
          <p:spPr>
            <a:xfrm>
              <a:off x="2266953" y="187196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 gal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F0EA96-F35C-4C29-8483-D3AB7815E3C8}"/>
              </a:ext>
            </a:extLst>
          </p:cNvPr>
          <p:cNvGrpSpPr/>
          <p:nvPr/>
        </p:nvGrpSpPr>
        <p:grpSpPr>
          <a:xfrm>
            <a:off x="9973416" y="1770994"/>
            <a:ext cx="1311681" cy="1924312"/>
            <a:chOff x="10145486" y="1260205"/>
            <a:chExt cx="1311681" cy="192431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D8A829A-8A2A-4427-82BE-56A045D108BF}"/>
                </a:ext>
              </a:extLst>
            </p:cNvPr>
            <p:cNvGrpSpPr/>
            <p:nvPr/>
          </p:nvGrpSpPr>
          <p:grpSpPr>
            <a:xfrm>
              <a:off x="10145486" y="1260205"/>
              <a:ext cx="1306285" cy="1924312"/>
              <a:chOff x="5638800" y="4092915"/>
              <a:chExt cx="1306285" cy="1924312"/>
            </a:xfrm>
          </p:grpSpPr>
          <p:sp>
            <p:nvSpPr>
              <p:cNvPr id="115" name="Cylinder 114">
                <a:extLst>
                  <a:ext uri="{FF2B5EF4-FFF2-40B4-BE49-F238E27FC236}">
                    <a16:creationId xmlns:a16="http://schemas.microsoft.com/office/drawing/2014/main" id="{E6FDC86A-8651-44E8-8228-0035D453AC56}"/>
                  </a:ext>
                </a:extLst>
              </p:cNvPr>
              <p:cNvSpPr/>
              <p:nvPr/>
            </p:nvSpPr>
            <p:spPr bwMode="auto">
              <a:xfrm>
                <a:off x="5638800" y="4434013"/>
                <a:ext cx="1306285" cy="1583214"/>
              </a:xfrm>
              <a:prstGeom prst="can">
                <a:avLst>
                  <a:gd name="adj" fmla="val 236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Cylinder 115">
                <a:extLst>
                  <a:ext uri="{FF2B5EF4-FFF2-40B4-BE49-F238E27FC236}">
                    <a16:creationId xmlns:a16="http://schemas.microsoft.com/office/drawing/2014/main" id="{863D2D0A-B3FB-4B8B-8BB8-826F267BBAC7}"/>
                  </a:ext>
                </a:extLst>
              </p:cNvPr>
              <p:cNvSpPr/>
              <p:nvPr/>
            </p:nvSpPr>
            <p:spPr bwMode="auto">
              <a:xfrm>
                <a:off x="5638800" y="4092915"/>
                <a:ext cx="1306285" cy="646358"/>
              </a:xfrm>
              <a:prstGeom prst="can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CCCACF-C051-47FD-9FAC-6635A9043789}"/>
                </a:ext>
              </a:extLst>
            </p:cNvPr>
            <p:cNvSpPr txBox="1"/>
            <p:nvPr/>
          </p:nvSpPr>
          <p:spPr>
            <a:xfrm>
              <a:off x="10150883" y="214554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5 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3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2654422"/>
            <a:ext cx="11881591" cy="410282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take one coin from pile #1, two coins from pile #2, three coins </a:t>
            </a:r>
            <a:br>
              <a:rPr lang="en-US" sz="3200" dirty="0"/>
            </a:br>
            <a:r>
              <a:rPr lang="en-US" sz="3200" dirty="0"/>
              <a:t>from pile #3 and so on until we have 10 coins from pile #10</a:t>
            </a:r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This gives us 55 coins which if they were all pure would give us 550g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 (1)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74B5DD-1F5D-4377-8E69-85704AF4956F}"/>
              </a:ext>
            </a:extLst>
          </p:cNvPr>
          <p:cNvGrpSpPr/>
          <p:nvPr/>
        </p:nvGrpSpPr>
        <p:grpSpPr>
          <a:xfrm>
            <a:off x="754600" y="1209319"/>
            <a:ext cx="10699342" cy="1344236"/>
            <a:chOff x="754600" y="1360245"/>
            <a:chExt cx="10699342" cy="13442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1A67EC-6987-4F82-990A-8C3C2D725A60}"/>
                </a:ext>
              </a:extLst>
            </p:cNvPr>
            <p:cNvGrpSpPr/>
            <p:nvPr/>
          </p:nvGrpSpPr>
          <p:grpSpPr>
            <a:xfrm>
              <a:off x="754600" y="1372749"/>
              <a:ext cx="778543" cy="1325480"/>
              <a:chOff x="3191256" y="1861783"/>
              <a:chExt cx="1141726" cy="1942277"/>
            </a:xfrm>
          </p:grpSpPr>
          <p:pic>
            <p:nvPicPr>
              <p:cNvPr id="10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CC730A8-B115-4A6C-B045-CE9957EB9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937D8D6-E85B-4A3F-8EF8-A7FAA9510B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919F5EA-BE92-4150-A040-8BD5535583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3088791-39A2-40F3-B3FD-16E3C5EE2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C48F128-28A8-4AD3-AA6C-3C5BC376E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0094F99-411F-42F5-BF46-025C25955D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A2E8445-79DA-461F-B873-2D88F02B1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B825C57-1F72-4F58-9325-2077ABDF0D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3250945-CA66-4B5D-8695-98017ABC8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A7659F-83C0-42FA-85E4-F8752B30E7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F2524B-8083-48FC-A342-99FE9868C853}"/>
                </a:ext>
              </a:extLst>
            </p:cNvPr>
            <p:cNvGrpSpPr/>
            <p:nvPr/>
          </p:nvGrpSpPr>
          <p:grpSpPr>
            <a:xfrm>
              <a:off x="1856911" y="1379001"/>
              <a:ext cx="778543" cy="1325480"/>
              <a:chOff x="3191256" y="1861783"/>
              <a:chExt cx="1141726" cy="1942277"/>
            </a:xfrm>
          </p:grpSpPr>
          <p:pic>
            <p:nvPicPr>
              <p:cNvPr id="9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EC142C7-6241-4BE9-AB3F-3F78CA14D6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E0003A7-07C2-48A3-8774-5B9CC74EFB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705D1B-5BBF-4243-B21A-10CEDC0BD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388031-9FBA-4275-B830-A324FE1A41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BC1CEA1-BAF5-44D9-BD64-5727D4DF3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4B2564-6965-4EE5-B9EC-72EDECDC50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74D8ECF-C890-43DC-ADDD-1BC7C4B775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4DA1C59-E057-4865-A2F2-FE50BA1B8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C7FF2D5-4480-4408-8557-904FFFDE78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1919E0-C5B4-4312-B5B9-788E27B43B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55F48A-4B91-4785-9E18-425BA156C5F5}"/>
                </a:ext>
              </a:extLst>
            </p:cNvPr>
            <p:cNvGrpSpPr/>
            <p:nvPr/>
          </p:nvGrpSpPr>
          <p:grpSpPr>
            <a:xfrm>
              <a:off x="2959222" y="1366497"/>
              <a:ext cx="778543" cy="1325480"/>
              <a:chOff x="3191256" y="1861783"/>
              <a:chExt cx="1141726" cy="1942277"/>
            </a:xfrm>
          </p:grpSpPr>
          <p:pic>
            <p:nvPicPr>
              <p:cNvPr id="8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9E755E-7244-462C-B1C7-ADB73336F5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29F7BC5-CF08-4083-BC6F-BA5D035B71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2EE914A-CADF-4C34-93B6-96CA6473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D5226E7-7681-41ED-A6B8-5C2EF2321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AB04467-A55C-44A3-9F71-6EF2EC143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CF99492-6A3E-4FA7-B21F-0798D82903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156BAE5-A93D-49B5-99EA-02500900F6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CB3A138-7541-4C5E-ADD0-69615D37F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2B056DF-B809-4FD1-815F-78E7A50450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1DF5DB4-BD61-4665-905D-73E3CE260E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BB076B-0436-4681-B57F-FD0BFBA231EF}"/>
                </a:ext>
              </a:extLst>
            </p:cNvPr>
            <p:cNvGrpSpPr/>
            <p:nvPr/>
          </p:nvGrpSpPr>
          <p:grpSpPr>
            <a:xfrm>
              <a:off x="4061533" y="1372749"/>
              <a:ext cx="778543" cy="1325480"/>
              <a:chOff x="3191256" y="1861783"/>
              <a:chExt cx="1141726" cy="1942277"/>
            </a:xfrm>
          </p:grpSpPr>
          <p:pic>
            <p:nvPicPr>
              <p:cNvPr id="7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5780BAC-DFAA-490B-B74E-E94B1CC89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C979AD-F170-4042-BA82-FAAF2632DB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5C00C1C-6F42-4653-9557-725931902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B9E1CA3-B218-40BF-B5CE-6753AFBC00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494FCC-1BB5-44E7-AA08-E405087C4B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0E26753-0092-453B-AD64-D088DADE27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AFF3DD0-5F84-4F46-B485-ECCB696C9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84D17FD-5378-4E6C-9D7F-1E40AA59BC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5A9AD94-F795-4EFD-8E53-9496B79B6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8DB133C-EE35-41E3-B8EB-3087199218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38819B-3851-418A-AD8B-60291192DC4B}"/>
                </a:ext>
              </a:extLst>
            </p:cNvPr>
            <p:cNvGrpSpPr/>
            <p:nvPr/>
          </p:nvGrpSpPr>
          <p:grpSpPr>
            <a:xfrm>
              <a:off x="5163844" y="1366497"/>
              <a:ext cx="778543" cy="1325480"/>
              <a:chOff x="3191256" y="1861783"/>
              <a:chExt cx="1141726" cy="1942277"/>
            </a:xfrm>
          </p:grpSpPr>
          <p:pic>
            <p:nvPicPr>
              <p:cNvPr id="6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360874-DD53-480B-9E73-2BF8CF2E3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DC079A-CAB1-46B4-AD6C-922A42316D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FC2BC1D-B092-4CDC-8F80-66C656C4E5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7B1F13-4998-4EBC-ABD3-AED55C57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397753-89CA-4AD6-B5BF-E809CAB234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01FD17D-49BD-4BE2-8899-1B9675809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87AC27F-B3A7-4B7D-BD7C-1D694E0975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DFFC035-7042-4738-BB67-A8252D7087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B69159E-5AA7-4AC9-8B80-83F3F364E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D36E91C-1B74-482C-A373-3AA1BDE660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C75F92-8C29-40F4-8F06-A5433ABBBD28}"/>
                </a:ext>
              </a:extLst>
            </p:cNvPr>
            <p:cNvGrpSpPr/>
            <p:nvPr/>
          </p:nvGrpSpPr>
          <p:grpSpPr>
            <a:xfrm>
              <a:off x="6266155" y="1372749"/>
              <a:ext cx="778543" cy="1325480"/>
              <a:chOff x="3191256" y="1861783"/>
              <a:chExt cx="1141726" cy="1942277"/>
            </a:xfrm>
          </p:grpSpPr>
          <p:pic>
            <p:nvPicPr>
              <p:cNvPr id="5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9FD2D1-ABB9-4E2D-B861-9E41BAE62B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62F4922-D9D0-4BF8-B609-048985FCB0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E4928F-7C75-4EC1-92D5-3719D0FC47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A947A94-00FE-4978-B296-B042050359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DC54D7-80C1-408C-AB27-0C3DBDB644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90DC682-F902-40E5-9BF8-E10C24C35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DA6AD20-284A-490C-B570-4C7AD8D375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CC3409-0963-46ED-9747-25E9830FC8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211E01D-0693-4CD4-83DC-C0C45F3707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74EDB6-394D-47BC-A63E-CE0F4895BD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788CE5-070D-4143-B0F4-B1065E3AEDD1}"/>
                </a:ext>
              </a:extLst>
            </p:cNvPr>
            <p:cNvGrpSpPr/>
            <p:nvPr/>
          </p:nvGrpSpPr>
          <p:grpSpPr>
            <a:xfrm>
              <a:off x="7368466" y="1360245"/>
              <a:ext cx="778543" cy="1325480"/>
              <a:chOff x="3191256" y="1861783"/>
              <a:chExt cx="1141726" cy="1942277"/>
            </a:xfrm>
          </p:grpSpPr>
          <p:pic>
            <p:nvPicPr>
              <p:cNvPr id="4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B17ABDB-FD62-414D-87BA-F516FE818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256F4A3-A39A-45F7-B203-B011365A89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3E0E7AC-E7FD-4F01-90DD-CF1FA185E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474AF99-51CA-45E5-9D46-5B54A38C63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987E147-4A53-4FFD-AB78-CAF6A4A42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206D1A6-CD56-4B0A-A25B-6A5E149D5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57D6247-C82D-4C8B-92D0-7F17BBD4C3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56B76EF-E569-44FF-B86B-4274AA7F89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601F8E3-5FA3-4DB5-A440-4AC64FC02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88305F6-C3E5-477A-9B81-258AECF905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C86BCA-1A52-495D-A042-628F1696A51C}"/>
                </a:ext>
              </a:extLst>
            </p:cNvPr>
            <p:cNvGrpSpPr/>
            <p:nvPr/>
          </p:nvGrpSpPr>
          <p:grpSpPr>
            <a:xfrm>
              <a:off x="8470777" y="1366497"/>
              <a:ext cx="778543" cy="1325480"/>
              <a:chOff x="3191256" y="1861783"/>
              <a:chExt cx="1141726" cy="1942277"/>
            </a:xfrm>
          </p:grpSpPr>
          <p:pic>
            <p:nvPicPr>
              <p:cNvPr id="3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941DE5C-B5F4-43E4-A8E7-288A7A51BB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AB7FD66-2A3F-4181-9CAB-45BCA41CE9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4AB31C0-D6DC-4A16-BCCF-7C6187570D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CBA11B2-6A6A-429B-B576-7C883836BF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AE9BBAC-824F-470C-A971-D906CA82DB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7811AAC-E52A-491D-97F9-82B0A72DA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B41D404-A2F9-4E6A-AA38-EF6A052200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73F528A-2A69-44AE-A0A6-4D7389F9E1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0E04CD-9133-4989-A48D-7A07937D25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E7889F3-9217-490E-857D-017A7012B0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E06D78-8F74-4CD2-9BAA-E76DACD34883}"/>
                </a:ext>
              </a:extLst>
            </p:cNvPr>
            <p:cNvGrpSpPr/>
            <p:nvPr/>
          </p:nvGrpSpPr>
          <p:grpSpPr>
            <a:xfrm>
              <a:off x="9573088" y="1360245"/>
              <a:ext cx="778543" cy="1325480"/>
              <a:chOff x="3191256" y="1861783"/>
              <a:chExt cx="1141726" cy="1942277"/>
            </a:xfrm>
          </p:grpSpPr>
          <p:pic>
            <p:nvPicPr>
              <p:cNvPr id="2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EFB1580-475A-4F08-8DE0-F2810DEE4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F3E5194-D66C-411D-9465-89ED06E01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D9D5746-475C-4610-8451-44FB2D785F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902218F-15A5-4352-9860-F34F3DA0C3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10AA167-3EC5-4552-8492-1DB1875B85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D10CBF5-807A-4B8A-89B1-AF0026BAC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EFF52B0-993D-4A21-AB1A-70B92DF2B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A16FE15-E99A-487F-8A10-F0A22BC983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9BDF639-E874-455F-A449-F2393D8FD7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A0BEC2B-40AF-4EA7-AB6E-9D17C1118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588E2C-4140-4924-BC42-E919CFA2042D}"/>
                </a:ext>
              </a:extLst>
            </p:cNvPr>
            <p:cNvGrpSpPr/>
            <p:nvPr/>
          </p:nvGrpSpPr>
          <p:grpSpPr>
            <a:xfrm>
              <a:off x="10675399" y="1366497"/>
              <a:ext cx="778543" cy="1325480"/>
              <a:chOff x="3191256" y="1861783"/>
              <a:chExt cx="1141726" cy="1942277"/>
            </a:xfrm>
          </p:grpSpPr>
          <p:pic>
            <p:nvPicPr>
              <p:cNvPr id="1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E2BFFA-FE45-4E8D-933B-C30C6844C9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2FC70FE-A148-443C-8C71-5224747626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7C614A3-840D-46EA-AFD6-E73300B65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C3C66C1-B884-465F-B523-FC77F6D26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E97BDE-826D-41C2-9C71-00386225B2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7771C08-B97A-4877-990E-E0F85009D2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776C172-9DBB-4A6C-8226-0261763AA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7FCD1D8-994E-416F-8983-BACEE0762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B9BD9F-0722-4E02-98BB-B85A29864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5BE665-6B53-4957-BDED-FC4436EE3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7D3C9C9-AD2D-4A5C-8D5C-832AF9337864}"/>
              </a:ext>
            </a:extLst>
          </p:cNvPr>
          <p:cNvGrpSpPr/>
          <p:nvPr/>
        </p:nvGrpSpPr>
        <p:grpSpPr>
          <a:xfrm>
            <a:off x="754599" y="3727642"/>
            <a:ext cx="10699343" cy="1336127"/>
            <a:chOff x="754599" y="3976217"/>
            <a:chExt cx="10699343" cy="133612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9B7290F-28FF-4754-8FC8-014636D68A0C}"/>
                </a:ext>
              </a:extLst>
            </p:cNvPr>
            <p:cNvGrpSpPr/>
            <p:nvPr/>
          </p:nvGrpSpPr>
          <p:grpSpPr>
            <a:xfrm>
              <a:off x="8470777" y="4176670"/>
              <a:ext cx="778543" cy="1135674"/>
              <a:chOff x="8470777" y="3152448"/>
              <a:chExt cx="778543" cy="1135674"/>
            </a:xfrm>
          </p:grpSpPr>
          <p:pic>
            <p:nvPicPr>
              <p:cNvPr id="17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D3907D-965F-4EB4-B1CE-C55CB25001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82144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9791CF-9349-4706-B401-46291FF908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72653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A8E9490-296B-42BC-BE47-884ADA78B3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63163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BA3B454-7224-4A08-855B-AD044329A4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53673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E51BBF3-C4EE-4F98-9E8D-33B06245E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44182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CDD2A68-FC57-4E9D-A586-B575191E3D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34225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A5B5002-D631-47EB-AA0C-FE5EA0D7BE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24735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5C121CF-7356-42BA-A605-0E0B9CC99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15244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471B665-341F-454E-9332-C021DBA8E77D}"/>
                </a:ext>
              </a:extLst>
            </p:cNvPr>
            <p:cNvGrpSpPr/>
            <p:nvPr/>
          </p:nvGrpSpPr>
          <p:grpSpPr>
            <a:xfrm>
              <a:off x="1856910" y="4747492"/>
              <a:ext cx="778543" cy="561585"/>
              <a:chOff x="1822173" y="3334924"/>
              <a:chExt cx="778543" cy="561585"/>
            </a:xfrm>
          </p:grpSpPr>
          <p:pic>
            <p:nvPicPr>
              <p:cNvPr id="17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23B4E7E-843E-42BF-B435-492DB50C7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2173" y="342982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A31912-AA38-44B5-8773-A4CD7F4134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2173" y="333492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0" name="Picture 2" descr="Ð ÐµÐ·ÑÐ»ÑÐ°Ñ Ñ Ð¸Ð·Ð¾Ð±ÑÐ°Ð¶ÐµÐ½Ð¸Ðµ Ð·Ð° coin png">
              <a:extLst>
                <a:ext uri="{FF2B5EF4-FFF2-40B4-BE49-F238E27FC236}">
                  <a16:creationId xmlns:a16="http://schemas.microsoft.com/office/drawing/2014/main" id="{FC159863-A8A9-46FF-A65E-7CA6A839D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99" y="4842395"/>
              <a:ext cx="778543" cy="466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B395149-6821-442B-80AE-9A0EE3AB0BB2}"/>
                </a:ext>
              </a:extLst>
            </p:cNvPr>
            <p:cNvGrpSpPr/>
            <p:nvPr/>
          </p:nvGrpSpPr>
          <p:grpSpPr>
            <a:xfrm>
              <a:off x="2959222" y="4652589"/>
              <a:ext cx="778543" cy="656488"/>
              <a:chOff x="2889747" y="3222910"/>
              <a:chExt cx="778543" cy="656488"/>
            </a:xfrm>
          </p:grpSpPr>
          <p:pic>
            <p:nvPicPr>
              <p:cNvPr id="16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3193D4C-324D-41D2-810E-24E2071836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412716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BCD51CA-245A-46B3-B747-F0D36B28EA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317813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13FC333-BE22-4409-B68B-A38255145F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22291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AB47FCF-9F7C-4BDC-BC86-7BE57A51E529}"/>
                </a:ext>
              </a:extLst>
            </p:cNvPr>
            <p:cNvGrpSpPr/>
            <p:nvPr/>
          </p:nvGrpSpPr>
          <p:grpSpPr>
            <a:xfrm>
              <a:off x="4061533" y="4554701"/>
              <a:ext cx="778543" cy="756062"/>
              <a:chOff x="4088203" y="3152448"/>
              <a:chExt cx="778543" cy="756062"/>
            </a:xfrm>
          </p:grpSpPr>
          <p:pic>
            <p:nvPicPr>
              <p:cNvPr id="16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10AA98E-DDAF-4EF8-89CD-02ED209AA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44182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A0CFA6D-5D52-4B49-AD9F-1BFDED1080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34225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3612BFF-F6F5-42A0-A09C-493BAEBFF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24735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FDC71C3-8C46-43F9-BF78-3DB849F7AD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15244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BBCAC58-A652-4E0B-9FCE-C0F37070294D}"/>
                </a:ext>
              </a:extLst>
            </p:cNvPr>
            <p:cNvGrpSpPr/>
            <p:nvPr/>
          </p:nvGrpSpPr>
          <p:grpSpPr>
            <a:xfrm>
              <a:off x="5163844" y="4458112"/>
              <a:ext cx="778543" cy="850965"/>
              <a:chOff x="5169804" y="3560904"/>
              <a:chExt cx="778543" cy="850965"/>
            </a:xfrm>
          </p:grpSpPr>
          <p:pic>
            <p:nvPicPr>
              <p:cNvPr id="16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CB2B158-1532-437E-ADDF-F7F937B76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94518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0C92E64-F4D8-4806-A1D8-9C2CE19E14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85028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6CFB8C3-F77F-499D-BD46-953AAD0E7D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75071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F4E336A-CAEE-4508-A0E8-371780F037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65580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B24BB66-0EF3-4BFD-B137-66A9B7F99D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56090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FC92E0A-D648-4F9F-A2C3-ADF76EB70C8D}"/>
                </a:ext>
              </a:extLst>
            </p:cNvPr>
            <p:cNvGrpSpPr/>
            <p:nvPr/>
          </p:nvGrpSpPr>
          <p:grpSpPr>
            <a:xfrm>
              <a:off x="6266154" y="4363209"/>
              <a:ext cx="778543" cy="945868"/>
              <a:chOff x="6251405" y="3385789"/>
              <a:chExt cx="778543" cy="945868"/>
            </a:xfrm>
          </p:grpSpPr>
          <p:pic>
            <p:nvPicPr>
              <p:cNvPr id="15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B3723F1-1743-48BE-8350-876852934C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86497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ADF3FC6-C53C-4BF8-8114-7835B3C157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770072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54EF219-ECD7-48BB-90D1-8AE6CEBD3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675169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49916B7-515A-4500-B829-082E52551C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57559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578F673-6D9D-4AAE-8EBB-DDC95FFDDE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480692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70DC639-BBF3-4AB8-931E-98761B0E9E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385789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3E2CF84-1D35-4FA4-BCCC-739F0968E78D}"/>
                </a:ext>
              </a:extLst>
            </p:cNvPr>
            <p:cNvGrpSpPr/>
            <p:nvPr/>
          </p:nvGrpSpPr>
          <p:grpSpPr>
            <a:xfrm>
              <a:off x="7368465" y="4267179"/>
              <a:ext cx="778543" cy="1040771"/>
              <a:chOff x="7368466" y="3169975"/>
              <a:chExt cx="778543" cy="1040771"/>
            </a:xfrm>
          </p:grpSpPr>
          <p:pic>
            <p:nvPicPr>
              <p:cNvPr id="14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8C3DBDE-AEAC-43F9-9012-F2ED4C85A6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74406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E8D4181-7324-4EDA-8CF2-E6C434DF3B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64916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B78E21-C761-413B-A2FF-733FFCF6B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55425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4AC3F31-1F4C-4108-806C-2F848DD0F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45935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6AFD33E-DA24-449B-B80F-F270294AA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35978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E5CE95B-6AEE-43D3-A033-B425777F4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26487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1BB42FD-2A2F-4E11-9DEB-01F07949D0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16997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3317A46-57CC-4796-9D4B-238198523EE5}"/>
                </a:ext>
              </a:extLst>
            </p:cNvPr>
            <p:cNvGrpSpPr/>
            <p:nvPr/>
          </p:nvGrpSpPr>
          <p:grpSpPr>
            <a:xfrm>
              <a:off x="10675399" y="3976217"/>
              <a:ext cx="778543" cy="1325480"/>
              <a:chOff x="3191256" y="1861783"/>
              <a:chExt cx="1141726" cy="1942277"/>
            </a:xfrm>
          </p:grpSpPr>
          <p:pic>
            <p:nvPicPr>
              <p:cNvPr id="13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77AB7E2-6687-423B-89B6-45D2BE46E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F9AE71F-74EE-410A-8F14-D5C81E0408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3F9F50B-9894-465B-B284-4308C479EE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5ECE18F-8B4B-4930-9A70-2F6B28B9B3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C929A90-4093-4E93-8F59-F7806B70D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6048B43-5D13-4D98-8654-E710740039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6A3FEB0-E0CE-4F93-A19A-63487C5EBA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64592B4-660B-40E4-A120-37550D314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E6C4A8D-2302-4B9F-994A-210B6AE9F0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A150F6-13C3-49A6-B602-EB34B2F1A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8875983-DBD6-4D84-82D2-BA27A1B71CA7}"/>
                </a:ext>
              </a:extLst>
            </p:cNvPr>
            <p:cNvGrpSpPr/>
            <p:nvPr/>
          </p:nvGrpSpPr>
          <p:grpSpPr>
            <a:xfrm>
              <a:off x="9573087" y="4077372"/>
              <a:ext cx="778543" cy="1230577"/>
              <a:chOff x="9591284" y="3216658"/>
              <a:chExt cx="778543" cy="1230577"/>
            </a:xfrm>
          </p:grpSpPr>
          <p:pic>
            <p:nvPicPr>
              <p:cNvPr id="12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72C791-E8C4-44E5-867F-E3BFE723C8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980553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236F165-DDB0-4BF7-8539-C83885205C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88565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726A69-AA7A-461B-8E57-307481F487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79074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A3FF9B-3B22-4FF2-A580-2772BB22B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69584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59BFCB-5EEB-4ACC-A5BE-A6A4FCED7A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59627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A20AAEC-89EE-4ED0-9DCB-418C066AA4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50136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E73B592-0E48-4270-A58F-2E7F20F20D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40646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E3D059-A894-4640-AA4B-52A0673E50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31156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B171282-354C-41BA-9398-C0E37F8646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21665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171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However, some of them will be fake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Let's say we place them all on the scale, for our one and only </a:t>
            </a:r>
            <a:br>
              <a:rPr lang="en-US" sz="3200" dirty="0"/>
            </a:br>
            <a:r>
              <a:rPr lang="en-US" sz="3200" dirty="0"/>
              <a:t>weighing, and it reads 553g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only possible way this could have happened is if we placed </a:t>
            </a:r>
            <a:br>
              <a:rPr lang="en-US" sz="3200" dirty="0"/>
            </a:br>
            <a:r>
              <a:rPr lang="en-US" sz="3200" dirty="0"/>
              <a:t>3 counterfeit coins on the balance, and that means that </a:t>
            </a:r>
            <a:br>
              <a:rPr lang="en-US" sz="3200" dirty="0"/>
            </a:br>
            <a:r>
              <a:rPr lang="en-US" sz="3200" dirty="0"/>
              <a:t>pile #3 is counterfeit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40402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Solving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From Chaotic to Methodological Approach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Analyze the Problems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Consider you are at a computer programming exam or contest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have 5 problems to solve in 6 hours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read carefully all problems and try to estimate how </a:t>
            </a:r>
            <a:br>
              <a:rPr lang="bg-BG" dirty="0"/>
            </a:br>
            <a:r>
              <a:rPr lang="en-US" dirty="0"/>
              <a:t>complex each of them is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the requirements, don't invent them!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Start solving the </a:t>
            </a:r>
            <a:r>
              <a:rPr lang="en-US" b="1" dirty="0">
                <a:solidFill>
                  <a:schemeClr val="bg1"/>
                </a:solidFill>
              </a:rPr>
              <a:t>easiest</a:t>
            </a:r>
            <a:r>
              <a:rPr lang="bg-BG" b="1" dirty="0">
                <a:solidFill>
                  <a:schemeClr val="bg1"/>
                </a:solidFill>
              </a:rPr>
              <a:t> / </a:t>
            </a:r>
            <a:r>
              <a:rPr lang="en-US" b="1" dirty="0">
                <a:solidFill>
                  <a:schemeClr val="bg1"/>
                </a:solidFill>
              </a:rPr>
              <a:t>fastest to solve problem first</a:t>
            </a:r>
            <a:r>
              <a:rPr lang="en-US" dirty="0"/>
              <a:t>!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Leave the most complex / slow to solve problem last!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Approach the next problem when the previous is well tested</a:t>
            </a:r>
          </a:p>
        </p:txBody>
      </p:sp>
    </p:spTree>
    <p:extLst>
      <p:ext uri="{BB962C8B-B14F-4D97-AF65-F5344CB8AC3E}">
        <p14:creationId xmlns:p14="http://schemas.microsoft.com/office/powerpoint/2010/main" val="13385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Sheet of Paper and a Pen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Never start solving a problem without a sheet of paper + a pen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You need to </a:t>
            </a:r>
            <a:r>
              <a:rPr lang="en-US" b="1" dirty="0">
                <a:solidFill>
                  <a:schemeClr val="bg1"/>
                </a:solidFill>
              </a:rPr>
              <a:t>sketch your ideas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Paper and pen is the best visualization tool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Allows your brain to think efficiently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Paper works faster than keyboard / screen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Other visualization tools could also work well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2399D0F-99EB-460A-A771-4B8D4F564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76" y="1839985"/>
            <a:ext cx="2937288" cy="29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Squared Paper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489AC7-EBC6-4382-9F1B-B65CACD85F44}"/>
              </a:ext>
            </a:extLst>
          </p:cNvPr>
          <p:cNvSpPr txBox="1">
            <a:spLocks/>
          </p:cNvSpPr>
          <p:nvPr/>
        </p:nvSpPr>
        <p:spPr>
          <a:xfrm>
            <a:off x="4620836" y="1180748"/>
            <a:ext cx="6437399" cy="5067652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Squared paper works </a:t>
            </a:r>
            <a:r>
              <a:rPr lang="en-US" b="1" dirty="0">
                <a:solidFill>
                  <a:schemeClr val="bg1"/>
                </a:solidFill>
              </a:rPr>
              <a:t>best for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algorithmic problems</a:t>
            </a:r>
          </a:p>
          <a:p>
            <a:pPr lvl="1"/>
            <a:r>
              <a:rPr lang="en-US" dirty="0"/>
              <a:t>Easy to draw a table</a:t>
            </a:r>
          </a:p>
          <a:p>
            <a:pPr lvl="1"/>
            <a:r>
              <a:rPr lang="en-US" dirty="0"/>
              <a:t>Easy to draw a coordinate </a:t>
            </a:r>
            <a:br>
              <a:rPr lang="en-US" dirty="0"/>
            </a:br>
            <a:r>
              <a:rPr lang="en-US" dirty="0"/>
              <a:t>system with objects at it</a:t>
            </a:r>
          </a:p>
          <a:p>
            <a:pPr lvl="1"/>
            <a:r>
              <a:rPr lang="en-US" dirty="0"/>
              <a:t>Easy to calculate distances</a:t>
            </a:r>
            <a:endParaRPr lang="bg-BG" dirty="0"/>
          </a:p>
          <a:p>
            <a:pPr lvl="1"/>
            <a:r>
              <a:rPr lang="en-US" dirty="0"/>
              <a:t>Easy to sketch a problem and </a:t>
            </a:r>
            <a:br>
              <a:rPr lang="en-US" dirty="0"/>
            </a:br>
            <a:r>
              <a:rPr lang="en-US" dirty="0"/>
              <a:t>solution idea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6ACD0-58E1-425D-A340-5CD11558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4" b="1208"/>
          <a:stretch/>
        </p:blipFill>
        <p:spPr>
          <a:xfrm>
            <a:off x="191942" y="1180747"/>
            <a:ext cx="4227659" cy="5282222"/>
          </a:xfrm>
          <a:prstGeom prst="roundRect">
            <a:avLst>
              <a:gd name="adj" fmla="val 2782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591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and Pen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"Cards Shuffle" problem</a:t>
            </a:r>
          </a:p>
          <a:p>
            <a:pPr lvl="1"/>
            <a:r>
              <a:rPr lang="en-US" dirty="0"/>
              <a:t>We can sketch it to start thinking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ideas immediately come, e.g.</a:t>
            </a:r>
          </a:p>
          <a:p>
            <a:pPr lvl="2"/>
            <a:r>
              <a:rPr lang="en-US" dirty="0"/>
              <a:t>Split the deck into two parts and </a:t>
            </a:r>
            <a:r>
              <a:rPr lang="en-US"/>
              <a:t>swap them </a:t>
            </a:r>
            <a:r>
              <a:rPr lang="en-US" dirty="0"/>
              <a:t>multiple times</a:t>
            </a:r>
          </a:p>
          <a:p>
            <a:pPr lvl="2"/>
            <a:r>
              <a:rPr lang="en-US" dirty="0"/>
              <a:t>Swap 2 random cards a random number of times</a:t>
            </a:r>
          </a:p>
          <a:p>
            <a:pPr lvl="2"/>
            <a:r>
              <a:rPr lang="en-US" dirty="0"/>
              <a:t>Swap each card with a random card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8EFC3EB-B32B-411E-975E-105251FA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94126" y="2487863"/>
            <a:ext cx="7424352" cy="1580283"/>
          </a:xfrm>
          <a:prstGeom prst="roundRect">
            <a:avLst>
              <a:gd name="adj" fmla="val 295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7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Invent Ideas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Think-up, Invent Ideas and Check Them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02FC5D8-49FA-4A85-A152-2954AAD82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9" y="1473317"/>
            <a:ext cx="2332652" cy="23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449" y="1436915"/>
            <a:ext cx="8180332" cy="4795935"/>
          </a:xfrm>
        </p:spPr>
        <p:txBody>
          <a:bodyPr/>
          <a:lstStyle/>
          <a:p>
            <a:r>
              <a:rPr lang="en-US" dirty="0"/>
              <a:t>What Is a Problem?</a:t>
            </a:r>
          </a:p>
          <a:p>
            <a:r>
              <a:rPr lang="en-US" dirty="0"/>
              <a:t>Stages of Problem Solving</a:t>
            </a:r>
          </a:p>
          <a:p>
            <a:r>
              <a:rPr lang="en-US" dirty="0"/>
              <a:t>Complexity of a Problem</a:t>
            </a:r>
          </a:p>
          <a:p>
            <a:r>
              <a:rPr lang="en-US" dirty="0"/>
              <a:t>Example Problems</a:t>
            </a:r>
            <a:endParaRPr lang="bg-BG" dirty="0"/>
          </a:p>
          <a:p>
            <a:r>
              <a:rPr lang="en-US" dirty="0"/>
              <a:t>From Chaotic to Methodological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take an </a:t>
            </a:r>
            <a:r>
              <a:rPr lang="en-US" b="1" dirty="0">
                <a:solidFill>
                  <a:schemeClr val="bg1"/>
                </a:solidFill>
              </a:rPr>
              <a:t>example of the problem</a:t>
            </a:r>
          </a:p>
          <a:p>
            <a:pPr lvl="1"/>
            <a:r>
              <a:rPr lang="en-US" dirty="0"/>
              <a:t>Sketch it on the sheet of paper</a:t>
            </a:r>
          </a:p>
          <a:p>
            <a:r>
              <a:rPr lang="en-US" dirty="0"/>
              <a:t>Next try to invent some idea that works for your example</a:t>
            </a:r>
          </a:p>
          <a:p>
            <a:r>
              <a:rPr lang="en-US" dirty="0"/>
              <a:t>Check if your idea will work for other examples</a:t>
            </a:r>
          </a:p>
          <a:p>
            <a:pPr lvl="1"/>
            <a:r>
              <a:rPr lang="en-US" dirty="0"/>
              <a:t>Try to find a case that breaks your idea</a:t>
            </a:r>
          </a:p>
          <a:p>
            <a:pPr lvl="1"/>
            <a:r>
              <a:rPr lang="en-US" dirty="0"/>
              <a:t>Try challenging examples and unusual cases</a:t>
            </a:r>
          </a:p>
          <a:p>
            <a:r>
              <a:rPr lang="en-US" dirty="0"/>
              <a:t>If you find your idea incorrect, try to fix it</a:t>
            </a:r>
          </a:p>
          <a:p>
            <a:pPr lvl="1"/>
            <a:r>
              <a:rPr lang="en-US" dirty="0"/>
              <a:t>Or just invent a new idea</a:t>
            </a:r>
          </a:p>
        </p:txBody>
      </p:sp>
    </p:spTree>
    <p:extLst>
      <p:ext uri="{BB962C8B-B14F-4D97-AF65-F5344CB8AC3E}">
        <p14:creationId xmlns:p14="http://schemas.microsoft.com/office/powerpoint/2010/main" val="9592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 #1: random number of times split the deck into left and</a:t>
            </a:r>
            <a:r>
              <a:rPr lang="bg-BG" dirty="0"/>
              <a:t>    </a:t>
            </a:r>
            <a:r>
              <a:rPr lang="en-US" dirty="0"/>
              <a:t> right part and swap them</a:t>
            </a:r>
          </a:p>
          <a:p>
            <a:pPr lvl="1"/>
            <a:r>
              <a:rPr lang="en-US" dirty="0"/>
              <a:t>How to represent the cards?</a:t>
            </a:r>
          </a:p>
          <a:p>
            <a:pPr lvl="1"/>
            <a:r>
              <a:rPr lang="en-US" dirty="0"/>
              <a:t>How to choose a random split point?</a:t>
            </a:r>
          </a:p>
          <a:p>
            <a:pPr lvl="1"/>
            <a:r>
              <a:rPr lang="en-US" dirty="0"/>
              <a:t>How to perform the exchange?</a:t>
            </a:r>
          </a:p>
          <a:p>
            <a:r>
              <a:rPr lang="en-US" dirty="0"/>
              <a:t>Idea #2: swap each card with a random card</a:t>
            </a:r>
          </a:p>
          <a:p>
            <a:pPr lvl="1"/>
            <a:r>
              <a:rPr lang="en-US" dirty="0"/>
              <a:t>How many times to repeat this?</a:t>
            </a:r>
          </a:p>
          <a:p>
            <a:pPr lvl="1"/>
            <a:r>
              <a:rPr lang="en-US" dirty="0"/>
              <a:t>Is this fast enough?</a:t>
            </a:r>
          </a:p>
        </p:txBody>
      </p:sp>
    </p:spTree>
    <p:extLst>
      <p:ext uri="{BB962C8B-B14F-4D97-AF65-F5344CB8AC3E}">
        <p14:creationId xmlns:p14="http://schemas.microsoft.com/office/powerpoint/2010/main" val="20846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 #3: swap 2 random cards a random number of times</a:t>
            </a:r>
          </a:p>
          <a:p>
            <a:pPr lvl="1"/>
            <a:r>
              <a:rPr lang="en-US" dirty="0"/>
              <a:t>How to choose two random cards?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#4: choose a random card and insert it in front of the deck</a:t>
            </a:r>
          </a:p>
          <a:p>
            <a:pPr lvl="1"/>
            <a:r>
              <a:rPr lang="en-US" dirty="0"/>
              <a:t>How to choose random card?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#5: do you have another idea?</a:t>
            </a:r>
          </a:p>
        </p:txBody>
      </p:sp>
    </p:spTree>
    <p:extLst>
      <p:ext uri="{BB962C8B-B14F-4D97-AF65-F5344CB8AC3E}">
        <p14:creationId xmlns:p14="http://schemas.microsoft.com/office/powerpoint/2010/main" val="16029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Decompose Problems into Manageable Pieces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DB215E4-76FE-4399-B974-3A6C3656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91" y="1385091"/>
            <a:ext cx="2490618" cy="24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Problem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Work decomposition </a:t>
            </a:r>
            <a:r>
              <a:rPr lang="en-US" dirty="0"/>
              <a:t>is natural in engineering</a:t>
            </a:r>
          </a:p>
          <a:p>
            <a:pPr lvl="1"/>
            <a:r>
              <a:rPr lang="en-US" dirty="0"/>
              <a:t>It happens every day in the industry</a:t>
            </a:r>
          </a:p>
          <a:p>
            <a:pPr lvl="1"/>
            <a:r>
              <a:rPr lang="en-US" dirty="0"/>
              <a:t>Projects are decomposed into subprojects</a:t>
            </a:r>
          </a:p>
          <a:p>
            <a:r>
              <a:rPr lang="en-US" dirty="0"/>
              <a:t>Complex problems could be decomposed into several smaller</a:t>
            </a:r>
            <a:r>
              <a:rPr lang="bg-BG" dirty="0"/>
              <a:t>  </a:t>
            </a:r>
            <a:r>
              <a:rPr lang="en-US" dirty="0"/>
              <a:t> sub-problems</a:t>
            </a:r>
          </a:p>
          <a:p>
            <a:pPr lvl="1"/>
            <a:r>
              <a:rPr lang="en-US" dirty="0"/>
              <a:t>Technique known as </a:t>
            </a:r>
            <a:r>
              <a:rPr lang="en-US" b="1" dirty="0">
                <a:solidFill>
                  <a:schemeClr val="bg1"/>
                </a:solidFill>
              </a:rPr>
              <a:t>"Divide and Conquer"</a:t>
            </a:r>
          </a:p>
          <a:p>
            <a:pPr lvl="1"/>
            <a:r>
              <a:rPr lang="en-US" dirty="0"/>
              <a:t>Small problems could easily be solved</a:t>
            </a:r>
          </a:p>
          <a:p>
            <a:pPr lvl="1"/>
            <a:r>
              <a:rPr lang="en-US" dirty="0"/>
              <a:t>Smaller sub-problems could be further decomposed as well</a:t>
            </a:r>
          </a:p>
        </p:txBody>
      </p:sp>
    </p:spTree>
    <p:extLst>
      <p:ext uri="{BB962C8B-B14F-4D97-AF65-F5344CB8AC3E}">
        <p14:creationId xmlns:p14="http://schemas.microsoft.com/office/powerpoint/2010/main" val="8674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try idea #1:</a:t>
            </a:r>
          </a:p>
          <a:p>
            <a:pPr lvl="1"/>
            <a:r>
              <a:rPr lang="en-US" dirty="0"/>
              <a:t>Split the deck into left and right part and swap them </a:t>
            </a:r>
            <a:r>
              <a:rPr lang="bg-BG" dirty="0"/>
              <a:t>                    </a:t>
            </a:r>
            <a:r>
              <a:rPr lang="en-US" dirty="0"/>
              <a:t>(many times)</a:t>
            </a:r>
          </a:p>
          <a:p>
            <a:r>
              <a:rPr lang="en-US" dirty="0"/>
              <a:t>Divide and conquer</a:t>
            </a:r>
          </a:p>
          <a:p>
            <a:pPr lvl="1"/>
            <a:r>
              <a:rPr lang="en-US" dirty="0"/>
              <a:t>Sub-problem #1 (single exchange) – split the deck into two</a:t>
            </a:r>
            <a:r>
              <a:rPr lang="bg-BG" dirty="0"/>
              <a:t>         </a:t>
            </a:r>
            <a:r>
              <a:rPr lang="en-US" dirty="0"/>
              <a:t> random parts and exchange them</a:t>
            </a:r>
          </a:p>
          <a:p>
            <a:pPr lvl="1"/>
            <a:r>
              <a:rPr lang="en-US" dirty="0"/>
              <a:t>Sub-problem #2 – choosing a random split point</a:t>
            </a:r>
          </a:p>
          <a:p>
            <a:pPr lvl="1"/>
            <a:r>
              <a:rPr lang="en-US" dirty="0"/>
              <a:t>Sub-problem #3 – combining single exchanges</a:t>
            </a:r>
          </a:p>
          <a:p>
            <a:pPr lvl="2"/>
            <a:r>
              <a:rPr lang="en-US" dirty="0"/>
              <a:t>How many times to perform "single exchange"?</a:t>
            </a:r>
          </a:p>
        </p:txBody>
      </p:sp>
    </p:spTree>
    <p:extLst>
      <p:ext uri="{BB962C8B-B14F-4D97-AF65-F5344CB8AC3E}">
        <p14:creationId xmlns:p14="http://schemas.microsoft.com/office/powerpoint/2010/main" val="27796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#1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the deck into two parts at random split point</a:t>
            </a:r>
          </a:p>
          <a:p>
            <a:pPr lvl="1"/>
            <a:r>
              <a:rPr lang="en-US" dirty="0"/>
              <a:t>And exchange these 2 parts</a:t>
            </a:r>
          </a:p>
          <a:p>
            <a:r>
              <a:rPr lang="en-US" dirty="0"/>
              <a:t>We visualize this by paper and pen: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6601AD4-2ACA-4F99-A62F-EBE47B31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04319" y="3352800"/>
            <a:ext cx="5180186" cy="3102982"/>
          </a:xfrm>
          <a:prstGeom prst="roundRect">
            <a:avLst>
              <a:gd name="adj" fmla="val 3889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</a:t>
            </a:r>
            <a:r>
              <a:rPr lang="bg-BG" dirty="0"/>
              <a:t>2</a:t>
            </a:r>
            <a:r>
              <a:rPr lang="en-US" dirty="0"/>
              <a:t>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923799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Choosing a random split point</a:t>
            </a:r>
          </a:p>
          <a:p>
            <a:pPr lvl="1"/>
            <a:r>
              <a:rPr lang="en-US" dirty="0"/>
              <a:t>Need to understand the concept of pseudo-random numbers </a:t>
            </a:r>
            <a:r>
              <a:rPr lang="bg-BG" dirty="0"/>
              <a:t>     </a:t>
            </a:r>
            <a:r>
              <a:rPr lang="en-US" dirty="0"/>
              <a:t>and how to use it</a:t>
            </a:r>
          </a:p>
          <a:p>
            <a:pPr lvl="1"/>
            <a:r>
              <a:rPr lang="en-US" dirty="0"/>
              <a:t>In Internet lots of examples are available, some of them incorrect</a:t>
            </a:r>
          </a:p>
          <a:p>
            <a:r>
              <a:rPr lang="en-US" sz="3400" dirty="0"/>
              <a:t>The class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System.Random</a:t>
            </a:r>
            <a:r>
              <a:rPr lang="en-US" sz="3400" dirty="0"/>
              <a:t> can do the job</a:t>
            </a:r>
          </a:p>
          <a:p>
            <a:r>
              <a:rPr lang="en-US" sz="3400" dirty="0"/>
              <a:t>Important detail is that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3400" dirty="0"/>
              <a:t> class should be</a:t>
            </a:r>
            <a:br>
              <a:rPr lang="bg-BG" sz="3400" dirty="0"/>
            </a:br>
            <a:r>
              <a:rPr lang="en-US" sz="3400" dirty="0"/>
              <a:t>instantiated only once</a:t>
            </a:r>
          </a:p>
          <a:p>
            <a:pPr lvl="1"/>
            <a:r>
              <a:rPr lang="en-US" dirty="0"/>
              <a:t>Not at each 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13264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</a:t>
            </a:r>
            <a:r>
              <a:rPr lang="bg-BG" dirty="0"/>
              <a:t>3</a:t>
            </a:r>
            <a:r>
              <a:rPr lang="en-US" dirty="0"/>
              <a:t>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Combining a sequence of single exchanges to solve </a:t>
            </a:r>
            <a:br>
              <a:rPr lang="en-US" dirty="0"/>
            </a:br>
            <a:r>
              <a:rPr lang="en-US" dirty="0"/>
              <a:t>the initial problem</a:t>
            </a:r>
          </a:p>
          <a:p>
            <a:pPr lvl="1"/>
            <a:r>
              <a:rPr lang="en-US" dirty="0"/>
              <a:t>How many times to perform single exchanges to reliably</a:t>
            </a:r>
            <a:r>
              <a:rPr lang="bg-BG" dirty="0"/>
              <a:t>            </a:t>
            </a:r>
            <a:r>
              <a:rPr lang="en-US" dirty="0"/>
              <a:t> randomize the deck?</a:t>
            </a:r>
          </a:p>
          <a:p>
            <a:pPr lvl="1"/>
            <a:r>
              <a:rPr lang="en-US" dirty="0"/>
              <a:t>N times (where N is the number of the cards) seems enough</a:t>
            </a:r>
          </a:p>
          <a:p>
            <a:r>
              <a:rPr lang="en-US" dirty="0"/>
              <a:t>We have an algorithm:</a:t>
            </a:r>
          </a:p>
          <a:p>
            <a:pPr lvl="1"/>
            <a:r>
              <a:rPr lang="en-US" dirty="0"/>
              <a:t>N times split at random position and exchange the left and right parts of the deck</a:t>
            </a:r>
          </a:p>
        </p:txBody>
      </p:sp>
    </p:spTree>
    <p:extLst>
      <p:ext uri="{BB962C8B-B14F-4D97-AF65-F5344CB8AC3E}">
        <p14:creationId xmlns:p14="http://schemas.microsoft.com/office/powerpoint/2010/main" val="41621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Don't Go Ahead Before Checking Your Ideas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224CC-9BF9-4F69-950F-356FA2B69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38" y="1469066"/>
            <a:ext cx="2385723" cy="23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Problem?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Current and Desired State Diff</a:t>
            </a:r>
            <a:endParaRPr lang="bg-BG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38D58AA-8106-46B1-B5FE-1DC717A6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30" y="1520891"/>
            <a:ext cx="2350388" cy="23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Check-up your ideas </a:t>
            </a:r>
            <a:r>
              <a:rPr lang="en-US" b="1" dirty="0">
                <a:solidFill>
                  <a:schemeClr val="bg1"/>
                </a:solidFill>
              </a:rPr>
              <a:t>with examples</a:t>
            </a:r>
          </a:p>
          <a:p>
            <a:pPr lvl="1"/>
            <a:r>
              <a:rPr lang="en-US" dirty="0"/>
              <a:t>It is better to find a problem before the idea is implemented</a:t>
            </a:r>
          </a:p>
          <a:p>
            <a:pPr lvl="1"/>
            <a:r>
              <a:rPr lang="en-US" dirty="0"/>
              <a:t>When the code is written, changing your ideas radically costs a </a:t>
            </a:r>
            <a:r>
              <a:rPr lang="bg-BG" dirty="0"/>
              <a:t> </a:t>
            </a:r>
            <a:r>
              <a:rPr lang="en-US" dirty="0"/>
              <a:t>lot of time and effort</a:t>
            </a:r>
          </a:p>
          <a:p>
            <a:r>
              <a:rPr lang="en-US" dirty="0"/>
              <a:t>Carefully select examples for check-up</a:t>
            </a:r>
          </a:p>
          <a:p>
            <a:pPr lvl="1"/>
            <a:r>
              <a:rPr lang="en-US" dirty="0"/>
              <a:t>Examples should be simple enough to be checked </a:t>
            </a:r>
            <a:br>
              <a:rPr lang="bg-BG" dirty="0"/>
            </a:br>
            <a:r>
              <a:rPr lang="en-US" dirty="0"/>
              <a:t>by hand in a minute</a:t>
            </a:r>
          </a:p>
          <a:p>
            <a:pPr lvl="1"/>
            <a:r>
              <a:rPr lang="en-US" dirty="0"/>
              <a:t>Examples should be complex enough to cover the most general case, not just an isolated case</a:t>
            </a:r>
          </a:p>
        </p:txBody>
      </p:sp>
    </p:spTree>
    <p:extLst>
      <p:ext uri="{BB962C8B-B14F-4D97-AF65-F5344CB8AC3E}">
        <p14:creationId xmlns:p14="http://schemas.microsoft.com/office/powerpoint/2010/main" val="503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Let's check the idea: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After 3 random splits and swaps we obtain the start 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</a:t>
            </a:r>
            <a:r>
              <a:rPr lang="en-US" dirty="0">
                <a:sym typeface="Wingdings" pitchFamily="2" charset="2"/>
              </a:rPr>
              <a:t>eems like a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serious problem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  <p:pic>
        <p:nvPicPr>
          <p:cNvPr id="6" name="Picture 2" descr="Cards-Shifting">
            <a:extLst>
              <a:ext uri="{FF2B5EF4-FFF2-40B4-BE49-F238E27FC236}">
                <a16:creationId xmlns:a16="http://schemas.microsoft.com/office/drawing/2014/main" id="{0BC88F34-C87D-4A1E-998C-42AD1275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84" t="-5955" r="-3664" b="-5211"/>
          <a:stretch>
            <a:fillRect/>
          </a:stretch>
        </p:blipFill>
        <p:spPr bwMode="auto">
          <a:xfrm>
            <a:off x="3425824" y="1876391"/>
            <a:ext cx="5337176" cy="3188668"/>
          </a:xfrm>
          <a:prstGeom prst="roundRect">
            <a:avLst>
              <a:gd name="adj" fmla="val 83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04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 If Needed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to do when you find your idea is not working in all cases?</a:t>
            </a:r>
          </a:p>
          <a:p>
            <a:pPr lvl="1"/>
            <a:r>
              <a:rPr lang="en-US" sz="3200" dirty="0"/>
              <a:t>Try to fix your idea</a:t>
            </a:r>
          </a:p>
          <a:p>
            <a:pPr lvl="2"/>
            <a:r>
              <a:rPr lang="en-US" sz="3200" dirty="0"/>
              <a:t>Sometimes a small change could fix the problem</a:t>
            </a:r>
          </a:p>
          <a:p>
            <a:pPr lvl="1"/>
            <a:r>
              <a:rPr lang="en-US" sz="3200" dirty="0"/>
              <a:t>Invent </a:t>
            </a:r>
            <a:r>
              <a:rPr lang="en-US" sz="3200" b="1" dirty="0">
                <a:solidFill>
                  <a:schemeClr val="bg1"/>
                </a:solidFill>
              </a:rPr>
              <a:t>new idea</a:t>
            </a:r>
            <a:r>
              <a:rPr lang="en-US" sz="3200" dirty="0"/>
              <a:t> and carefully check it</a:t>
            </a:r>
          </a:p>
          <a:p>
            <a:r>
              <a:rPr lang="en-US" sz="3200" dirty="0"/>
              <a:t>Iterate</a:t>
            </a:r>
          </a:p>
          <a:p>
            <a:pPr lvl="1"/>
            <a:r>
              <a:rPr lang="en-US" sz="3200" dirty="0"/>
              <a:t>Usually your first idea is not the best</a:t>
            </a:r>
          </a:p>
          <a:p>
            <a:pPr lvl="1"/>
            <a:r>
              <a:rPr lang="en-US" sz="3200" dirty="0"/>
              <a:t>Invent ideas, check them, try various cases, find problems, </a:t>
            </a:r>
            <a:br>
              <a:rPr lang="en-US" sz="3200" dirty="0"/>
            </a:br>
            <a:r>
              <a:rPr lang="en-US" sz="3200" dirty="0"/>
              <a:t>fix them, invent better ideas, etc.</a:t>
            </a:r>
          </a:p>
        </p:txBody>
      </p:sp>
    </p:spTree>
    <p:extLst>
      <p:ext uri="{BB962C8B-B14F-4D97-AF65-F5344CB8AC3E}">
        <p14:creationId xmlns:p14="http://schemas.microsoft.com/office/powerpoint/2010/main" val="176930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Ideas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 a few new ideas:</a:t>
            </a:r>
          </a:p>
          <a:p>
            <a:pPr lvl="1"/>
            <a:r>
              <a:rPr lang="en-US" dirty="0"/>
              <a:t>New idea #1 – multiple times select 2 random cards and </a:t>
            </a:r>
            <a:r>
              <a:rPr lang="bg-BG" dirty="0"/>
              <a:t>           </a:t>
            </a:r>
            <a:r>
              <a:rPr lang="en-US" dirty="0"/>
              <a:t>exchange them</a:t>
            </a:r>
          </a:p>
          <a:p>
            <a:pPr lvl="1"/>
            <a:r>
              <a:rPr lang="en-US" dirty="0"/>
              <a:t>New idea #2 – multiple times select a random card and</a:t>
            </a:r>
            <a:r>
              <a:rPr lang="bg-BG" dirty="0"/>
              <a:t>             </a:t>
            </a:r>
            <a:r>
              <a:rPr lang="en-US" dirty="0"/>
              <a:t> exchange it with the first card</a:t>
            </a:r>
          </a:p>
          <a:p>
            <a:pPr lvl="1"/>
            <a:r>
              <a:rPr lang="en-US" dirty="0"/>
              <a:t>New idea #3 – multiple times select a random card and move it to an external list</a:t>
            </a:r>
          </a:p>
          <a:p>
            <a:r>
              <a:rPr lang="en-US" dirty="0"/>
              <a:t>Let's check the new idea #2</a:t>
            </a:r>
          </a:p>
          <a:p>
            <a:pPr lvl="1"/>
            <a:r>
              <a:rPr lang="en-US" dirty="0"/>
              <a:t>Is it correct?</a:t>
            </a:r>
          </a:p>
        </p:txBody>
      </p:sp>
    </p:spTree>
    <p:extLst>
      <p:ext uri="{BB962C8B-B14F-4D97-AF65-F5344CB8AC3E}">
        <p14:creationId xmlns:p14="http://schemas.microsoft.com/office/powerpoint/2010/main" val="42075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the New Idea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2" descr="Cards-Mixing">
            <a:extLst>
              <a:ext uri="{FF2B5EF4-FFF2-40B4-BE49-F238E27FC236}">
                <a16:creationId xmlns:a16="http://schemas.microsoft.com/office/drawing/2014/main" id="{B2121642-45C6-4E6E-831B-E59F7E06A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43" t="-1455" r="-2858" b="-3314"/>
          <a:stretch>
            <a:fillRect/>
          </a:stretch>
        </p:blipFill>
        <p:spPr bwMode="auto">
          <a:xfrm>
            <a:off x="3352800" y="1295400"/>
            <a:ext cx="5105400" cy="5058888"/>
          </a:xfrm>
          <a:prstGeom prst="roundRect">
            <a:avLst>
              <a:gd name="adj" fmla="val 114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61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Coding and Testing Step-By-Step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084CD-05D8-4B15-B40F-7322322D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10" y="1653072"/>
            <a:ext cx="2223179" cy="22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Coding: Checklist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Never start coding before you find a correct idea that will meet the requirements</a:t>
            </a:r>
          </a:p>
          <a:p>
            <a:pPr lvl="1"/>
            <a:r>
              <a:rPr lang="en-US" dirty="0"/>
              <a:t>What shall you write before you have a correct idea?</a:t>
            </a:r>
          </a:p>
          <a:p>
            <a:r>
              <a:rPr lang="en-US" dirty="0"/>
              <a:t>Checklist to follow before start of coding:</a:t>
            </a:r>
          </a:p>
          <a:p>
            <a:pPr lvl="1"/>
            <a:r>
              <a:rPr lang="en-US" dirty="0"/>
              <a:t>Ensure you understand the requirements well</a:t>
            </a:r>
          </a:p>
          <a:p>
            <a:pPr lvl="1"/>
            <a:r>
              <a:rPr lang="en-US" dirty="0"/>
              <a:t>Ensure you have come up a good idea</a:t>
            </a:r>
          </a:p>
          <a:p>
            <a:pPr lvl="1"/>
            <a:r>
              <a:rPr lang="en-US" dirty="0"/>
              <a:t>Ensure your idea is correct</a:t>
            </a:r>
          </a:p>
          <a:p>
            <a:pPr lvl="1"/>
            <a:r>
              <a:rPr lang="en-US" dirty="0"/>
              <a:t>Ensure you know what data structures to use</a:t>
            </a:r>
          </a:p>
          <a:p>
            <a:pPr lvl="1"/>
            <a:r>
              <a:rPr lang="en-US" dirty="0"/>
              <a:t>Ensure the performance will be sufficient</a:t>
            </a:r>
          </a:p>
        </p:txBody>
      </p:sp>
    </p:spTree>
    <p:extLst>
      <p:ext uri="{BB962C8B-B14F-4D97-AF65-F5344CB8AC3E}">
        <p14:creationId xmlns:p14="http://schemas.microsoft.com/office/powerpoint/2010/main" val="26714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Your Algorithm Step-By-Step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"Step-by-step" approach</a:t>
            </a:r>
            <a:r>
              <a:rPr lang="en-US" dirty="0"/>
              <a:t> is always better than </a:t>
            </a:r>
            <a:r>
              <a:rPr lang="bg-BG" dirty="0"/>
              <a:t>                             </a:t>
            </a:r>
            <a:r>
              <a:rPr lang="en-US" dirty="0"/>
              <a:t>"build all, then test"</a:t>
            </a:r>
          </a:p>
          <a:p>
            <a:pPr lvl="1"/>
            <a:r>
              <a:rPr lang="en-US" dirty="0"/>
              <a:t>Implement a piece of your program and test it</a:t>
            </a:r>
          </a:p>
          <a:p>
            <a:pPr lvl="1"/>
            <a:r>
              <a:rPr lang="en-US" dirty="0"/>
              <a:t>Then implement another piece of the program and test it</a:t>
            </a:r>
          </a:p>
          <a:p>
            <a:pPr lvl="1"/>
            <a:r>
              <a:rPr lang="en-US" dirty="0"/>
              <a:t>Finally put together all pieces and test it</a:t>
            </a:r>
          </a:p>
          <a:p>
            <a:r>
              <a:rPr lang="en-US" dirty="0"/>
              <a:t>Small increments (steps) reveal errors early</a:t>
            </a:r>
          </a:p>
          <a:p>
            <a:pPr lvl="1"/>
            <a:r>
              <a:rPr lang="en-US" dirty="0"/>
              <a:t>"Big bang" integration takes more time</a:t>
            </a:r>
          </a:p>
        </p:txBody>
      </p:sp>
    </p:spTree>
    <p:extLst>
      <p:ext uri="{BB962C8B-B14F-4D97-AF65-F5344CB8AC3E}">
        <p14:creationId xmlns:p14="http://schemas.microsoft.com/office/powerpoint/2010/main" val="4726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 the Code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6F015-1C57-4E45-A770-92DDF96B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76" y="1534381"/>
            <a:ext cx="2253848" cy="22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Always test thoroughly your solution</a:t>
            </a:r>
          </a:p>
          <a:p>
            <a:pPr lvl="1"/>
            <a:r>
              <a:rPr lang="en-US" dirty="0"/>
              <a:t>Invest in testing!</a:t>
            </a:r>
          </a:p>
          <a:p>
            <a:pPr lvl="1"/>
            <a:r>
              <a:rPr lang="en-US" dirty="0"/>
              <a:t>One 90-100% solved problem could be better than 2 or 3 </a:t>
            </a:r>
            <a:r>
              <a:rPr lang="bg-BG" dirty="0"/>
              <a:t>          </a:t>
            </a:r>
            <a:r>
              <a:rPr lang="en-US" dirty="0"/>
              <a:t>partially solved</a:t>
            </a:r>
          </a:p>
          <a:p>
            <a:pPr lvl="1"/>
            <a:r>
              <a:rPr lang="en-US" dirty="0"/>
              <a:t>Testing an existing problem takes less time than solving another problem from scratch</a:t>
            </a:r>
          </a:p>
        </p:txBody>
      </p:sp>
    </p:spTree>
    <p:extLst>
      <p:ext uri="{BB962C8B-B14F-4D97-AF65-F5344CB8AC3E}">
        <p14:creationId xmlns:p14="http://schemas.microsoft.com/office/powerpoint/2010/main" val="129927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944168-A7A7-4E7E-ADFC-1722569EA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1336" y="1076015"/>
            <a:ext cx="9783898" cy="570358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ln w="0"/>
                <a:solidFill>
                  <a:schemeClr val="bg1"/>
                </a:solidFill>
              </a:rPr>
              <a:t>Definition</a:t>
            </a:r>
            <a:r>
              <a:rPr lang="en-US" sz="3400" dirty="0">
                <a:ln w="0"/>
                <a:solidFill>
                  <a:schemeClr val="bg1"/>
                </a:solidFill>
              </a:rPr>
              <a:t> </a:t>
            </a:r>
            <a:r>
              <a:rPr lang="en-US" sz="3400" dirty="0">
                <a:ln w="0"/>
              </a:rPr>
              <a:t>- </a:t>
            </a:r>
            <a:r>
              <a:rPr lang="en-US" sz="3400" dirty="0"/>
              <a:t>a doubtful or difficult matter, </a:t>
            </a:r>
            <a:br>
              <a:rPr lang="en-US" sz="3400" dirty="0"/>
            </a:br>
            <a:r>
              <a:rPr lang="en-US" sz="3400" dirty="0"/>
              <a:t>requiring a solution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ln w="0"/>
                <a:solidFill>
                  <a:schemeClr val="bg1"/>
                </a:solidFill>
              </a:rPr>
              <a:t>Goals</a:t>
            </a:r>
            <a:r>
              <a:rPr lang="en-US" sz="3400" dirty="0">
                <a:ln w="0"/>
                <a:solidFill>
                  <a:schemeClr val="bg1"/>
                </a:solidFill>
              </a:rPr>
              <a:t> </a:t>
            </a:r>
            <a:r>
              <a:rPr lang="en-US" sz="3400" dirty="0">
                <a:ln w="0"/>
              </a:rPr>
              <a:t>- anything you wish to achieve, </a:t>
            </a:r>
            <a:br>
              <a:rPr lang="en-US" sz="3400" dirty="0">
                <a:ln w="0"/>
              </a:rPr>
            </a:br>
            <a:r>
              <a:rPr lang="en-US" sz="3400" dirty="0">
                <a:ln w="0"/>
              </a:rPr>
              <a:t>anywhere you want to be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ln w="0"/>
                <a:solidFill>
                  <a:schemeClr val="bg1"/>
                </a:solidFill>
              </a:rPr>
              <a:t>Barriers</a:t>
            </a:r>
            <a:r>
              <a:rPr lang="en-US" sz="3400" dirty="0">
                <a:ln w="0"/>
              </a:rPr>
              <a:t> - obstacles that prevent the </a:t>
            </a:r>
            <a:br>
              <a:rPr lang="en-US" sz="3400" dirty="0">
                <a:ln w="0"/>
              </a:rPr>
            </a:br>
            <a:r>
              <a:rPr lang="en-US" sz="3400" dirty="0">
                <a:ln w="0"/>
              </a:rPr>
              <a:t>achievement of goals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265362" y="5052858"/>
            <a:ext cx="4876800" cy="1367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barriers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there is no problem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73876"/>
            <a:ext cx="2743200" cy="19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could not certify absence of defects</a:t>
            </a:r>
          </a:p>
          <a:p>
            <a:pPr lvl="1"/>
            <a:r>
              <a:rPr lang="en-US" dirty="0"/>
              <a:t>It just reduces the defects’ rates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Well tested solutions are more likely to be correct</a:t>
            </a:r>
          </a:p>
          <a:p>
            <a:pPr>
              <a:spcBef>
                <a:spcPts val="1200"/>
              </a:spcBef>
            </a:pPr>
            <a:r>
              <a:rPr lang="en-US" dirty="0"/>
              <a:t>Start testing with a good representative of the general case</a:t>
            </a:r>
          </a:p>
          <a:p>
            <a:pPr lvl="1"/>
            <a:r>
              <a:rPr lang="en-US" dirty="0"/>
              <a:t>Not a small isolated case, but a typical one</a:t>
            </a:r>
          </a:p>
          <a:p>
            <a:pPr lvl="1"/>
            <a:r>
              <a:rPr lang="en-US" dirty="0"/>
              <a:t>Large enough test case, but small enough to be easily checkable</a:t>
            </a:r>
          </a:p>
        </p:txBody>
      </p:sp>
    </p:spTree>
    <p:extLst>
      <p:ext uri="{BB962C8B-B14F-4D97-AF65-F5344CB8AC3E}">
        <p14:creationId xmlns:p14="http://schemas.microsoft.com/office/powerpoint/2010/main" val="11764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Problem Statement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carefully the problem statement</a:t>
            </a:r>
          </a:p>
          <a:p>
            <a:pPr lvl="1"/>
            <a:r>
              <a:rPr lang="en-US" dirty="0"/>
              <a:t>Does your solution print exactly what is expected?</a:t>
            </a:r>
          </a:p>
          <a:p>
            <a:pPr lvl="1"/>
            <a:r>
              <a:rPr lang="en-US" dirty="0"/>
              <a:t>Does your output follow the requested format?</a:t>
            </a:r>
          </a:p>
          <a:p>
            <a:pPr lvl="1"/>
            <a:r>
              <a:rPr lang="en-US" dirty="0"/>
              <a:t>Did you remove your debug printouts?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 sure to solve the requested problem, not the problem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you think is requested!</a:t>
            </a:r>
          </a:p>
          <a:p>
            <a:pPr lvl="1"/>
            <a:r>
              <a:rPr lang="en-US" dirty="0"/>
              <a:t>Example: "Write a program to print the number of </a:t>
            </a:r>
            <a:r>
              <a:rPr lang="bg-BG" dirty="0"/>
              <a:t>                      </a:t>
            </a:r>
            <a:r>
              <a:rPr lang="en-US" dirty="0"/>
              <a:t>permutations of n elements" means to print a single number, </a:t>
            </a:r>
            <a:r>
              <a:rPr lang="bg-BG" dirty="0"/>
              <a:t>  </a:t>
            </a:r>
            <a:r>
              <a:rPr lang="en-US" dirty="0"/>
              <a:t>not a set of permutations!</a:t>
            </a:r>
          </a:p>
        </p:txBody>
      </p:sp>
    </p:spTree>
    <p:extLst>
      <p:ext uri="{BB962C8B-B14F-4D97-AF65-F5344CB8AC3E}">
        <p14:creationId xmlns:p14="http://schemas.microsoft.com/office/powerpoint/2010/main" val="7264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7700" y="1420118"/>
            <a:ext cx="8632995" cy="5300339"/>
            <a:chOff x="461341" y="1509124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61341" y="1509124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6768" y="1474888"/>
            <a:ext cx="812003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spc="50" dirty="0">
                <a:ln w="0"/>
                <a:solidFill>
                  <a:schemeClr val="bg2"/>
                </a:solidFill>
              </a:rPr>
              <a:t>Problem solving needs methodology: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Understanding and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analyzing problems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Using a sheet of paper and a pen for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sketching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Thinking up,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inventing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and trying ideas</a:t>
            </a:r>
          </a:p>
          <a:p>
            <a:pPr marL="1028700" lvl="1" indent="-57150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1"/>
                </a:solidFill>
              </a:rPr>
              <a:t>Decomposing problems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into sub-problems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Selecting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appropriate data structures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Thinking about the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efficiency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and performance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Implementing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step-by-step</a:t>
            </a:r>
          </a:p>
          <a:p>
            <a:pPr marL="800100" lvl="1" indent="-34290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400" b="1" spc="50" dirty="0">
                <a:ln w="0"/>
                <a:solidFill>
                  <a:schemeClr val="bg1"/>
                </a:solidFill>
              </a:rPr>
              <a:t>Testing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the nominal case, border cases and efficiency</a:t>
            </a:r>
            <a:endParaRPr lang="en-US" sz="3400" spc="50" dirty="0">
              <a:ln w="0"/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7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9537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Stages of Solving a Problem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95401"/>
            <a:ext cx="1800224" cy="25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A2F52-DA95-43E2-8EBF-905505F1A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8400" y="1295400"/>
            <a:ext cx="9555298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Define</a:t>
            </a:r>
            <a:r>
              <a:rPr lang="en-GB" dirty="0"/>
              <a:t> the problem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Analyse</a:t>
            </a:r>
            <a:r>
              <a:rPr lang="en-GB" dirty="0"/>
              <a:t> the problem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Identify</a:t>
            </a:r>
            <a:r>
              <a:rPr lang="en-GB" dirty="0"/>
              <a:t> potential solutions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Evaluate</a:t>
            </a:r>
            <a:r>
              <a:rPr lang="en-GB" dirty="0"/>
              <a:t> and choose the best solution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Plan</a:t>
            </a:r>
            <a:r>
              <a:rPr lang="en-GB" dirty="0"/>
              <a:t> action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Implement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dirty="0"/>
              <a:t> results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6C0240-739E-42F1-83BC-FDC05221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Solving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steps to cross the street successfully ?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Street Crossing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close up of a crosswalk on a city street&#10;&#10;Description automatically generated">
            <a:extLst>
              <a:ext uri="{FF2B5EF4-FFF2-40B4-BE49-F238E27FC236}">
                <a16:creationId xmlns:a16="http://schemas.microsoft.com/office/drawing/2014/main" id="{210AF6EE-583C-435C-B8AE-14B45B961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1" y="2284186"/>
            <a:ext cx="6595752" cy="3707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6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5CE7D9-26D1-454F-B1F6-AE1752320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Recognizing</a:t>
            </a:r>
            <a:r>
              <a:rPr lang="en-US" sz="3600" dirty="0"/>
              <a:t> that there is a problem, </a:t>
            </a:r>
            <a:r>
              <a:rPr lang="en-US" sz="3600" b="1" dirty="0">
                <a:solidFill>
                  <a:schemeClr val="bg1"/>
                </a:solidFill>
              </a:rPr>
              <a:t>identifying</a:t>
            </a:r>
            <a:r>
              <a:rPr lang="en-US" sz="3600" dirty="0"/>
              <a:t> the nature of the problem, </a:t>
            </a:r>
            <a:r>
              <a:rPr lang="en-US" sz="3600" b="1" dirty="0">
                <a:solidFill>
                  <a:schemeClr val="bg1"/>
                </a:solidFill>
              </a:rPr>
              <a:t>defining</a:t>
            </a:r>
            <a:r>
              <a:rPr lang="en-US" sz="3600" dirty="0"/>
              <a:t> the problem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0253" y="2971801"/>
            <a:ext cx="13716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Ascertain the objective of the decision maker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3942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03853" y="2971801"/>
            <a:ext cx="16002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the background of the problem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366053" y="2977979"/>
            <a:ext cx="13716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Isolate and identify the problem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7564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503553" y="2971800"/>
            <a:ext cx="15240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unit of analysis and the relevant variables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8900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785653" y="2971801"/>
            <a:ext cx="14478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and research the objective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91760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1" y="1345227"/>
            <a:ext cx="1127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6812</TotalTime>
  <Words>1792</Words>
  <Application>Microsoft Office PowerPoint</Application>
  <PresentationFormat>Widescreen</PresentationFormat>
  <Paragraphs>351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1_SoftUni3_1</vt:lpstr>
      <vt:lpstr>Problem Solving</vt:lpstr>
      <vt:lpstr>Questions?</vt:lpstr>
      <vt:lpstr>Table of Content</vt:lpstr>
      <vt:lpstr>PowerPoint Presentation</vt:lpstr>
      <vt:lpstr>What Is a Problem?</vt:lpstr>
      <vt:lpstr>PowerPoint Presentation</vt:lpstr>
      <vt:lpstr>Solving a Problem</vt:lpstr>
      <vt:lpstr>Problem Street Crossing</vt:lpstr>
      <vt:lpstr>Problem Identification</vt:lpstr>
      <vt:lpstr>Structure of the Problem</vt:lpstr>
      <vt:lpstr>Solutions and Decisions</vt:lpstr>
      <vt:lpstr>Nine Dots Problem</vt:lpstr>
      <vt:lpstr>Nine Dots Problem</vt:lpstr>
      <vt:lpstr>PowerPoint Presentation</vt:lpstr>
      <vt:lpstr>The Missing Piece</vt:lpstr>
      <vt:lpstr>Five Gallons</vt:lpstr>
      <vt:lpstr>10 Piles of 10 Coins One of Which Is Fake</vt:lpstr>
      <vt:lpstr>PowerPoint Presentation</vt:lpstr>
      <vt:lpstr>The Missing Piece</vt:lpstr>
      <vt:lpstr>The Missing Piece</vt:lpstr>
      <vt:lpstr>Five Gallons</vt:lpstr>
      <vt:lpstr>10 Piles of 10 Coins One of Which Is Fake (1)</vt:lpstr>
      <vt:lpstr>10 Piles of 10 Coins One of Which Is Fake (2)</vt:lpstr>
      <vt:lpstr>PowerPoint Presentation</vt:lpstr>
      <vt:lpstr>Read and Analyze the Problems</vt:lpstr>
      <vt:lpstr>Use a Sheet of Paper and a Pen</vt:lpstr>
      <vt:lpstr>Prefer Squared Paper</vt:lpstr>
      <vt:lpstr>Paper and Pen</vt:lpstr>
      <vt:lpstr>PowerPoint Presentation</vt:lpstr>
      <vt:lpstr>Think Up, Invent and Try Ideas</vt:lpstr>
      <vt:lpstr>Think Up, Invent and Try Ideas</vt:lpstr>
      <vt:lpstr>Think Up, Invent and Try Ideas</vt:lpstr>
      <vt:lpstr>PowerPoint Presentation</vt:lpstr>
      <vt:lpstr>Decompose the Problem</vt:lpstr>
      <vt:lpstr>Divide and Conquer – Example</vt:lpstr>
      <vt:lpstr>Sub-Problem #1 (Single Exchange)</vt:lpstr>
      <vt:lpstr>Sub-Problem #2 (Single Exchange)</vt:lpstr>
      <vt:lpstr>Sub-Problem #3 (Single Exchange)</vt:lpstr>
      <vt:lpstr>PowerPoint Presentation</vt:lpstr>
      <vt:lpstr>Check-Up Your Ideas</vt:lpstr>
      <vt:lpstr>Check-Up Your Ideas – Example</vt:lpstr>
      <vt:lpstr>Invent New Idea If Needed</vt:lpstr>
      <vt:lpstr>Invent New Ideas – Example</vt:lpstr>
      <vt:lpstr>Check-Up the New Idea – Example</vt:lpstr>
      <vt:lpstr>PowerPoint Presentation</vt:lpstr>
      <vt:lpstr>Start Coding: Checklist</vt:lpstr>
      <vt:lpstr>Implement Your Algorithm Step-By-Step</vt:lpstr>
      <vt:lpstr>PowerPoint Presentation</vt:lpstr>
      <vt:lpstr>Thoroughly Test Your Solution</vt:lpstr>
      <vt:lpstr>How to Test?</vt:lpstr>
      <vt:lpstr>Read the Problem Statement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subject>Technology Fundamentals - Practical Training Course @ SoftUni</dc:subject>
  <dc:creator>Software University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Anna S</cp:lastModifiedBy>
  <cp:revision>280</cp:revision>
  <dcterms:created xsi:type="dcterms:W3CDTF">2018-05-23T13:08:44Z</dcterms:created>
  <dcterms:modified xsi:type="dcterms:W3CDTF">2019-06-10T11:46:59Z</dcterms:modified>
  <cp:category>programming fundamentals;computer programming;software development;web development</cp:category>
</cp:coreProperties>
</file>