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40"/>
  </p:notesMasterIdLst>
  <p:handoutMasterIdLst>
    <p:handoutMasterId r:id="rId41"/>
  </p:handoutMasterIdLst>
  <p:sldIdLst>
    <p:sldId id="394" r:id="rId3"/>
    <p:sldId id="395" r:id="rId4"/>
    <p:sldId id="508" r:id="rId5"/>
    <p:sldId id="496" r:id="rId6"/>
    <p:sldId id="468" r:id="rId7"/>
    <p:sldId id="497" r:id="rId8"/>
    <p:sldId id="498" r:id="rId9"/>
    <p:sldId id="499" r:id="rId10"/>
    <p:sldId id="500" r:id="rId11"/>
    <p:sldId id="480" r:id="rId12"/>
    <p:sldId id="481" r:id="rId13"/>
    <p:sldId id="578" r:id="rId14"/>
    <p:sldId id="604" r:id="rId15"/>
    <p:sldId id="607" r:id="rId16"/>
    <p:sldId id="608" r:id="rId17"/>
    <p:sldId id="632" r:id="rId18"/>
    <p:sldId id="606" r:id="rId19"/>
    <p:sldId id="638" r:id="rId20"/>
    <p:sldId id="639" r:id="rId21"/>
    <p:sldId id="641" r:id="rId22"/>
    <p:sldId id="609" r:id="rId23"/>
    <p:sldId id="616" r:id="rId24"/>
    <p:sldId id="633" r:id="rId25"/>
    <p:sldId id="634" r:id="rId26"/>
    <p:sldId id="620" r:id="rId27"/>
    <p:sldId id="621" r:id="rId28"/>
    <p:sldId id="624" r:id="rId29"/>
    <p:sldId id="622" r:id="rId30"/>
    <p:sldId id="625" r:id="rId31"/>
    <p:sldId id="626" r:id="rId32"/>
    <p:sldId id="636" r:id="rId33"/>
    <p:sldId id="349" r:id="rId34"/>
    <p:sldId id="642" r:id="rId35"/>
    <p:sldId id="647" r:id="rId36"/>
    <p:sldId id="648" r:id="rId37"/>
    <p:sldId id="645" r:id="rId38"/>
    <p:sldId id="646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BFAC7B-DF9E-483D-B432-0F20C50B3710}">
          <p14:sldIdLst>
            <p14:sldId id="394"/>
            <p14:sldId id="395"/>
            <p14:sldId id="508"/>
          </p14:sldIdLst>
        </p14:section>
        <p14:section name="Dictionary Overview" id="{513E56B8-CF73-4459-BB9C-B4DED88A7553}">
          <p14:sldIdLst>
            <p14:sldId id="496"/>
            <p14:sldId id="468"/>
            <p14:sldId id="497"/>
            <p14:sldId id="498"/>
            <p14:sldId id="499"/>
            <p14:sldId id="500"/>
            <p14:sldId id="480"/>
            <p14:sldId id="481"/>
          </p14:sldIdLst>
        </p14:section>
        <p14:section name="Multi-Dictionaries" id="{06E4017D-DC5C-44DF-8675-91C3E4C7A658}">
          <p14:sldIdLst>
            <p14:sldId id="578"/>
            <p14:sldId id="604"/>
            <p14:sldId id="607"/>
            <p14:sldId id="608"/>
            <p14:sldId id="632"/>
            <p14:sldId id="606"/>
            <p14:sldId id="638"/>
            <p14:sldId id="639"/>
            <p14:sldId id="641"/>
            <p14:sldId id="609"/>
            <p14:sldId id="616"/>
            <p14:sldId id="633"/>
            <p14:sldId id="634"/>
          </p14:sldIdLst>
        </p14:section>
        <p14:section name="Sets" id="{F03B337F-4B28-4E40-8E46-839907533CB2}">
          <p14:sldIdLst>
            <p14:sldId id="620"/>
            <p14:sldId id="621"/>
            <p14:sldId id="624"/>
            <p14:sldId id="622"/>
            <p14:sldId id="625"/>
            <p14:sldId id="626"/>
            <p14:sldId id="636"/>
          </p14:sldIdLst>
        </p14:section>
        <p14:section name="Conclusion" id="{B90E2EBE-B489-4F5F-AABD-C978229F1025}">
          <p14:sldIdLst>
            <p14:sldId id="349"/>
            <p14:sldId id="642"/>
            <p14:sldId id="647"/>
            <p14:sldId id="648"/>
            <p14:sldId id="645"/>
            <p14:sldId id="6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8" autoAdjust="0"/>
    <p:restoredTop sz="94595" autoAdjust="0"/>
  </p:normalViewPr>
  <p:slideViewPr>
    <p:cSldViewPr>
      <p:cViewPr varScale="1">
        <p:scale>
          <a:sx n="88" d="100"/>
          <a:sy n="88" d="100"/>
        </p:scale>
        <p:origin x="571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9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5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2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9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1386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8930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9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5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2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9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0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4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98283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3254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9/20/2019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5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8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7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5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2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60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62" r:id="rId16"/>
    <p:sldLayoutId id="2147483674" r:id="rId17"/>
    <p:sldLayoutId id="2147483675" r:id="rId18"/>
    <p:sldLayoutId id="2147483697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2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and Multi-Dictionaries, Nested Dictionaries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55796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http://softuni.bg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72" y="201090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4717" y="2818129"/>
            <a:ext cx="347699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8 2.5 2.5 8 2.5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6367" y="2524620"/>
            <a:ext cx="3076841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19150" y="2841090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5186" y="4629142"/>
            <a:ext cx="265652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1.5 5 1.5 3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6367" y="4147009"/>
            <a:ext cx="3076841" cy="1818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it-IT" sz="2799" b="1" noProof="1">
                <a:latin typeface="Consolas" pitchFamily="49" charset="0"/>
              </a:rPr>
              <a:t>5 - 1 times</a:t>
            </a:r>
            <a:endParaRPr lang="en-US" sz="2799" b="1" noProof="1">
              <a:latin typeface="Consolas" pitchFamily="49" charset="0"/>
            </a:endParaRP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19151" y="4652103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53352" y="1234969"/>
            <a:ext cx="9078943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199" dirty="0"/>
              <a:t>double[] nums = Console.ReadLine().Split(' ')</a:t>
            </a:r>
            <a:br>
              <a:rPr lang="en-US" sz="2199" dirty="0"/>
            </a:br>
            <a:r>
              <a:rPr lang="en-US" sz="2199" dirty="0"/>
              <a:t>  .Select(</a:t>
            </a:r>
            <a:r>
              <a:rPr lang="en-US" sz="2199" dirty="0" err="1"/>
              <a:t>double.Parse</a:t>
            </a:r>
            <a:r>
              <a:rPr lang="en-US" sz="2199" dirty="0"/>
              <a:t>).ToArray();</a:t>
            </a:r>
          </a:p>
          <a:p>
            <a:r>
              <a:rPr lang="en-US" sz="2199" dirty="0"/>
              <a:t>var counts = new </a:t>
            </a:r>
            <a:r>
              <a:rPr lang="en-US" sz="2199" dirty="0">
                <a:solidFill>
                  <a:schemeClr val="bg1"/>
                </a:solidFill>
              </a:rPr>
              <a:t>Dictionary</a:t>
            </a:r>
            <a:r>
              <a:rPr lang="en-US" sz="2199" dirty="0"/>
              <a:t>&lt;double, int&gt;();</a:t>
            </a:r>
          </a:p>
          <a:p>
            <a:r>
              <a:rPr lang="en-US" sz="2199" dirty="0"/>
              <a:t>foreach (var num in nums)</a:t>
            </a:r>
          </a:p>
          <a:p>
            <a:r>
              <a:rPr lang="en-US" sz="2199" dirty="0"/>
              <a:t>   if (counts.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(num))</a:t>
            </a:r>
          </a:p>
          <a:p>
            <a:r>
              <a:rPr lang="en-US" sz="2199" dirty="0"/>
              <a:t>      counts[num]++;</a:t>
            </a:r>
          </a:p>
          <a:p>
            <a:r>
              <a:rPr lang="en-US" sz="2199" dirty="0"/>
              <a:t>   else</a:t>
            </a:r>
          </a:p>
          <a:p>
            <a:r>
              <a:rPr lang="en-US" sz="2199" dirty="0"/>
              <a:t>      counts[num] = 1;</a:t>
            </a:r>
          </a:p>
          <a:p>
            <a:r>
              <a:rPr lang="en-US" sz="2199" dirty="0"/>
              <a:t>foreach (var num in counts)</a:t>
            </a:r>
          </a:p>
          <a:p>
            <a:r>
              <a:rPr lang="en-US" sz="2199" dirty="0"/>
              <a:t>    Console.WriteLine($"{num.</a:t>
            </a:r>
            <a:r>
              <a:rPr lang="en-US" sz="2199" dirty="0">
                <a:solidFill>
                  <a:schemeClr val="bg1"/>
                </a:solidFill>
              </a:rPr>
              <a:t>Key</a:t>
            </a:r>
            <a:r>
              <a:rPr lang="en-US" sz="2199" dirty="0"/>
              <a:t>} - {num.</a:t>
            </a:r>
            <a:r>
              <a:rPr lang="en-US" sz="2199" dirty="0">
                <a:solidFill>
                  <a:schemeClr val="bg1"/>
                </a:solidFill>
              </a:rPr>
              <a:t>Value</a:t>
            </a:r>
            <a:r>
              <a:rPr lang="en-US" sz="21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80012" y="3733800"/>
            <a:ext cx="4375341" cy="685800"/>
          </a:xfrm>
          <a:prstGeom prst="wedgeRoundRectCallout">
            <a:avLst>
              <a:gd name="adj1" fmla="val -55384"/>
              <a:gd name="adj2" fmla="val -27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counts[num]</a:t>
            </a:r>
            <a:r>
              <a:rPr lang="en-US" b="1" noProof="1">
                <a:solidFill>
                  <a:srgbClr val="FFFFFF"/>
                </a:solidFill>
              </a:rPr>
              <a:t> will hold how many times num occurs in nums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9B445-4CA0-4C8F-9EC8-AE2DD173D849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214A5-187F-41DB-BBC6-BC852DDE28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Dictionaries Holding a List of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385091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98" dirty="0"/>
              <a:t>A dictionary could hold a </a:t>
            </a:r>
            <a:r>
              <a:rPr lang="en-US" sz="3398" b="1" dirty="0">
                <a:solidFill>
                  <a:schemeClr val="bg1"/>
                </a:solidFill>
              </a:rPr>
              <a:t>set of values </a:t>
            </a:r>
            <a:r>
              <a:rPr lang="en-US" sz="3398" dirty="0"/>
              <a:t>by given key</a:t>
            </a:r>
          </a:p>
          <a:p>
            <a:pPr lvl="1">
              <a:buClr>
                <a:schemeClr val="tx1"/>
              </a:buClr>
            </a:pPr>
            <a:r>
              <a:rPr lang="en-US" sz="3398" dirty="0"/>
              <a:t>Example: student may have multiple grades:</a:t>
            </a:r>
          </a:p>
          <a:p>
            <a:pPr lvl="2">
              <a:buClr>
                <a:schemeClr val="tx1"/>
              </a:buClr>
            </a:pPr>
            <a:r>
              <a:rPr lang="en-US" sz="3398" dirty="0">
                <a:sym typeface="Wingdings" panose="05000000000000000000" pitchFamily="2" charset="2"/>
              </a:rPr>
              <a:t>Peter  [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5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398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r>
              <a:rPr lang="en-US" sz="3398" noProof="1">
                <a:sym typeface="Wingdings" panose="05000000000000000000" pitchFamily="2" charset="2"/>
              </a:rPr>
              <a:t>Kiril</a:t>
            </a:r>
            <a:r>
              <a:rPr lang="en-US" sz="3398" dirty="0">
                <a:sym typeface="Wingdings" panose="05000000000000000000" pitchFamily="2" charset="2"/>
              </a:rPr>
              <a:t>  [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6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3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4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398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endParaRPr lang="en-US" sz="3398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852690" y="3875652"/>
            <a:ext cx="8351702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var grades = </a:t>
            </a:r>
            <a:r>
              <a:rPr lang="en-US" sz="2200" dirty="0">
                <a:solidFill>
                  <a:schemeClr val="bg1"/>
                </a:solidFill>
              </a:rPr>
              <a:t>new Dictionary&lt;string,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grades["Peter"].</a:t>
            </a:r>
            <a:r>
              <a:rPr lang="en-US" sz="2200" dirty="0">
                <a:solidFill>
                  <a:schemeClr val="bg1"/>
                </a:solidFill>
              </a:rPr>
              <a:t>Add(</a:t>
            </a:r>
            <a:r>
              <a:rPr lang="en-US" sz="2200" b="0" dirty="0"/>
              <a:t>5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/>
              <a:t>;</a:t>
            </a:r>
            <a:endParaRPr lang="bg-BG" sz="2200" dirty="0"/>
          </a:p>
          <a:p>
            <a:r>
              <a:rPr lang="en-US" sz="2200" dirty="0"/>
              <a:t>grades["Kiril"]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 </a:t>
            </a:r>
            <a:r>
              <a:rPr lang="en-US" sz="2200" b="0" dirty="0"/>
              <a:t>{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3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4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 </a:t>
            </a:r>
            <a:r>
              <a:rPr lang="en-US" sz="2200" b="0" dirty="0"/>
              <a:t>}</a:t>
            </a:r>
            <a:r>
              <a:rPr lang="en-US" sz="2200" dirty="0"/>
              <a:t>;</a:t>
            </a:r>
          </a:p>
          <a:p>
            <a:r>
              <a:rPr lang="en-US" sz="2200" dirty="0"/>
              <a:t>Console.WriteLine(string.Join(" ", grades["Kiril"]);</a:t>
            </a:r>
            <a:endParaRPr lang="en-US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student names + grades</a:t>
            </a:r>
          </a:p>
          <a:p>
            <a:r>
              <a:rPr lang="en-US" dirty="0"/>
              <a:t>Print the grades + average grade for 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6174" y="2584681"/>
            <a:ext cx="225697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5.20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2.50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2.00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3.46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26203" y="4334529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0258" y="3736844"/>
            <a:ext cx="601475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-&gt; 5.20 (avg: 5.20)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-&gt; 5.50 2.50 3.46 (avg: 3.82)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-&gt; 2.00 3.00 (avg: 2.50)</a:t>
            </a:r>
            <a:endParaRPr lang="it-IT" sz="2200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AA19B-F678-4799-8679-0439EDA112D0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4232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</a:t>
            </a:r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7712" y="1191516"/>
            <a:ext cx="8458200" cy="509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300"/>
              </a:spcAft>
            </a:pPr>
            <a:r>
              <a:rPr lang="en-US" dirty="0"/>
              <a:t>var grades = new Dictionary&lt;string, List&lt;double&gt;&gt;();</a:t>
            </a:r>
          </a:p>
          <a:p>
            <a:pPr>
              <a:spcAft>
                <a:spcPts val="300"/>
              </a:spcAft>
            </a:pPr>
            <a:r>
              <a:rPr lang="en-US" dirty="0"/>
              <a:t>var n = int.Parse(Console.ReadLine());</a:t>
            </a:r>
          </a:p>
          <a:p>
            <a:pPr>
              <a:spcAft>
                <a:spcPts val="300"/>
              </a:spcAft>
            </a:pPr>
            <a:r>
              <a:rPr lang="en-US" dirty="0"/>
              <a:t>for (int i = 0; i &lt; n; i++) {</a:t>
            </a:r>
          </a:p>
          <a:p>
            <a:pPr>
              <a:spcAft>
                <a:spcPts val="300"/>
              </a:spcAft>
            </a:pPr>
            <a:r>
              <a:rPr lang="en-US" dirty="0"/>
              <a:t>  var tokens = Console.ReadLine().Split();</a:t>
            </a:r>
          </a:p>
          <a:p>
            <a:pPr>
              <a:spcAft>
                <a:spcPts val="300"/>
              </a:spcAft>
            </a:pPr>
            <a:r>
              <a:rPr lang="en-US" dirty="0"/>
              <a:t>  var name = tokens[0];</a:t>
            </a:r>
          </a:p>
          <a:p>
            <a:pPr>
              <a:spcAft>
                <a:spcPts val="300"/>
              </a:spcAft>
            </a:pPr>
            <a:r>
              <a:rPr lang="en-US" dirty="0"/>
              <a:t>  var grade = double.Parse(tokens[1]);</a:t>
            </a:r>
          </a:p>
          <a:p>
            <a:pPr>
              <a:spcAft>
                <a:spcPts val="300"/>
              </a:spcAft>
            </a:pPr>
            <a:r>
              <a:rPr lang="en-US" dirty="0"/>
              <a:t>  if (!grades.ContainsKey(name))</a:t>
            </a:r>
          </a:p>
          <a:p>
            <a:pPr>
              <a:spcAft>
                <a:spcPts val="300"/>
              </a:spcAft>
            </a:pPr>
            <a:r>
              <a:rPr lang="en-US" dirty="0"/>
              <a:t>    grades[name] = new List&lt;double&gt;();</a:t>
            </a:r>
          </a:p>
          <a:p>
            <a:pPr>
              <a:spcAft>
                <a:spcPts val="300"/>
              </a:spcAft>
            </a:pPr>
            <a:r>
              <a:rPr lang="en-US" dirty="0"/>
              <a:t>  grades[name].Add(grade);</a:t>
            </a:r>
          </a:p>
          <a:p>
            <a:pPr>
              <a:spcAft>
                <a:spcPts val="300"/>
              </a:spcAft>
            </a:pPr>
            <a:r>
              <a:rPr lang="en-US" dirty="0"/>
              <a:t>} </a:t>
            </a:r>
          </a:p>
          <a:p>
            <a:pPr>
              <a:spcAft>
                <a:spcPts val="300"/>
              </a:spcAft>
            </a:pPr>
            <a:r>
              <a:rPr lang="en-US" i="1" dirty="0">
                <a:solidFill>
                  <a:schemeClr val="accent2"/>
                </a:solidFill>
              </a:rPr>
              <a:t>// continues on next slide 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299608" y="3739700"/>
            <a:ext cx="2788638" cy="816626"/>
          </a:xfrm>
          <a:prstGeom prst="wedgeRoundRectCallout">
            <a:avLst>
              <a:gd name="adj1" fmla="val -60563"/>
              <a:gd name="adj2" fmla="val 44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475412" y="4915764"/>
            <a:ext cx="2209800" cy="816626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</a:rPr>
              <a:t>Add grade </a:t>
            </a:r>
            <a:br>
              <a:rPr lang="nb-NO" sz="2800" b="1" noProof="1">
                <a:solidFill>
                  <a:srgbClr val="FFFFFF"/>
                </a:solidFill>
              </a:rPr>
            </a:br>
            <a:r>
              <a:rPr lang="nb-NO" sz="2800" b="1" noProof="1">
                <a:solidFill>
                  <a:srgbClr val="FFFFFF"/>
                </a:solidFill>
              </a:rPr>
              <a:t>into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21E15-A5A0-4CD4-94E7-7C458EB710BD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0641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7712" y="1191516"/>
            <a:ext cx="84582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name = pair.Key;</a:t>
            </a:r>
          </a:p>
          <a:p>
            <a:r>
              <a:rPr lang="en-US" dirty="0"/>
              <a:t>  var studentGrades = pair.Value;</a:t>
            </a:r>
          </a:p>
          <a:p>
            <a:r>
              <a:rPr lang="en-US" dirty="0"/>
              <a:t>  var average = studentGrades.Average();</a:t>
            </a:r>
          </a:p>
          <a:p>
            <a:r>
              <a:rPr lang="en-US" dirty="0"/>
              <a:t>  Console.Write($"{name} -&gt; ");</a:t>
            </a:r>
          </a:p>
          <a:p>
            <a:r>
              <a:rPr lang="en-US" dirty="0"/>
              <a:t>  foreach (var grade in studentGrades)</a:t>
            </a:r>
          </a:p>
          <a:p>
            <a:r>
              <a:rPr lang="en-US" dirty="0"/>
              <a:t>    Console.Write($"{grade:f2} ");</a:t>
            </a:r>
          </a:p>
          <a:p>
            <a:r>
              <a:rPr lang="en-US" dirty="0"/>
              <a:t>  Console.WriteLine($"(avg: {average:f2})");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1752565"/>
            <a:ext cx="5268559" cy="474951"/>
          </a:xfrm>
          <a:prstGeom prst="wedgeRoundRectCallout">
            <a:avLst>
              <a:gd name="adj1" fmla="val -51889"/>
              <a:gd name="adj2" fmla="val -432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C851C-72CB-4692-BC37-98239D92874C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4965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/>
          <a:p>
            <a:r>
              <a:rPr lang="en-US" dirty="0"/>
              <a:t>Dictionaries may hold another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52272" y="3124200"/>
            <a:ext cx="4794253" cy="95410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Sofia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Plovdiv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2272" y="4242345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London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Manchester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2272" y="5238778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New York City, NY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Washington, DC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741612" y="337265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783404" y="3452313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741612" y="442924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783404" y="4492859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741612" y="5457205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783404" y="5533405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7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6125"/>
            <a:ext cx="11923859" cy="5201066"/>
          </a:xfrm>
        </p:spPr>
        <p:txBody>
          <a:bodyPr/>
          <a:lstStyle/>
          <a:p>
            <a:r>
              <a:rPr lang="bg-BG" dirty="0"/>
              <a:t>Write a program that </a:t>
            </a:r>
            <a:r>
              <a:rPr lang="en-GB" dirty="0"/>
              <a:t>stores</a:t>
            </a:r>
            <a:r>
              <a:rPr lang="bg-BG" dirty="0"/>
              <a:t> information about food shops</a:t>
            </a:r>
            <a:endParaRPr lang="en-GB" dirty="0"/>
          </a:p>
          <a:p>
            <a:r>
              <a:rPr lang="en-GB" dirty="0"/>
              <a:t>I</a:t>
            </a:r>
            <a:r>
              <a:rPr lang="bg-BG" dirty="0"/>
              <a:t>f you receive a shop you already have received </a:t>
            </a:r>
            <a:r>
              <a:rPr lang="en-GB" dirty="0"/>
              <a:t>add the product</a:t>
            </a:r>
            <a:endParaRPr lang="en-US" dirty="0"/>
          </a:p>
          <a:p>
            <a:r>
              <a:rPr lang="bg-BG" dirty="0"/>
              <a:t>Your output must be ordered by shop name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2D2-63AD-4677-9DED-790D3FA7AAA6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745521"/>
            <a:ext cx="387196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juice, 2.30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kaufland, banana, 1.10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grape, 2.20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785412" y="4589426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849" y="3499299"/>
            <a:ext cx="4681869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kaufland-&gt;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banana, Price: 1.1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lidl-&gt;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juice, Price: 2.3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642" y="5392214"/>
            <a:ext cx="2351428" cy="463133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End command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59" y="3204999"/>
            <a:ext cx="3959841" cy="463133"/>
          </a:xfrm>
          <a:prstGeom prst="wedgeRoundRectCallout">
            <a:avLst>
              <a:gd name="adj1" fmla="val -53190"/>
              <a:gd name="adj2" fmla="val 47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{shop}, {product}, {price}</a:t>
            </a:r>
          </a:p>
        </p:txBody>
      </p:sp>
    </p:spTree>
    <p:extLst>
      <p:ext uri="{BB962C8B-B14F-4D97-AF65-F5344CB8AC3E}">
        <p14:creationId xmlns:p14="http://schemas.microsoft.com/office/powerpoint/2010/main" val="418969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2828" y="1212843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var shops = new Dictionary&lt;string, Dictionary&lt;string, double&gt;&gt;();</a:t>
            </a:r>
          </a:p>
          <a:p>
            <a:r>
              <a:rPr lang="en-US" dirty="0"/>
              <a:t>string line;</a:t>
            </a:r>
          </a:p>
          <a:p>
            <a:r>
              <a:rPr lang="en-GB" dirty="0"/>
              <a:t>while ((line = Console.ReadLine()) != "Revision")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string[] productsInfo = line.Split(", ")</a:t>
            </a:r>
            <a:r>
              <a:rPr lang="bg-BG" dirty="0"/>
              <a:t>;</a:t>
            </a:r>
            <a:endParaRPr lang="en-GB" dirty="0"/>
          </a:p>
          <a:p>
            <a:r>
              <a:rPr lang="en-GB" dirty="0"/>
              <a:t>  string shop = productsInfo[0];</a:t>
            </a:r>
          </a:p>
          <a:p>
            <a:r>
              <a:rPr lang="en-GB" dirty="0"/>
              <a:t>  string product = productsInfo[1];</a:t>
            </a:r>
          </a:p>
          <a:p>
            <a:r>
              <a:rPr lang="en-GB" dirty="0"/>
              <a:t>  double price = double.Parse(productsInfo[2]);</a:t>
            </a:r>
            <a:r>
              <a:rPr lang="en-US" dirty="0"/>
              <a:t>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18337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Dictionary&lt;K, V&gt; Overview</a:t>
            </a:r>
          </a:p>
          <a:p>
            <a:pPr lvl="0"/>
            <a:r>
              <a:rPr lang="en-US" dirty="0"/>
              <a:t>Multi Dictionary</a:t>
            </a:r>
          </a:p>
          <a:p>
            <a:pPr lvl="1"/>
            <a:r>
              <a:rPr lang="en-US" dirty="0"/>
              <a:t>Key with multiple values</a:t>
            </a:r>
          </a:p>
          <a:p>
            <a:pPr lvl="1"/>
            <a:r>
              <a:rPr lang="en-US" dirty="0"/>
              <a:t>A Dictionary Holding Another Dictionary</a:t>
            </a:r>
          </a:p>
          <a:p>
            <a:pPr lvl="0"/>
            <a:r>
              <a:rPr lang="en-US" dirty="0"/>
              <a:t>Set&lt;T&gt;</a:t>
            </a:r>
          </a:p>
          <a:p>
            <a:pPr lvl="1"/>
            <a:r>
              <a:rPr lang="en-US" noProof="1"/>
              <a:t>HashSet&lt;T&gt; and SortedSet&lt;T&gt;</a:t>
            </a:r>
          </a:p>
          <a:p>
            <a:pPr lvl="1"/>
            <a:r>
              <a:rPr lang="en-US" noProof="1"/>
              <a:t>List&lt;T&gt; vs Set&lt;T&gt;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2828" y="1212843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  if (!shops.ContainsKey(shop))</a:t>
            </a:r>
          </a:p>
          <a:p>
            <a:r>
              <a:rPr lang="en-GB" dirty="0"/>
              <a:t>  { </a:t>
            </a:r>
          </a:p>
          <a:p>
            <a:r>
              <a:rPr lang="en-GB" dirty="0"/>
              <a:t>    shops.Add(shop, new Dictionary&lt;string, double&gt;()); 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  shops[shop].Add(product, price);</a:t>
            </a:r>
          </a:p>
          <a:p>
            <a:r>
              <a:rPr lang="en-GB" dirty="0"/>
              <a:t>}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/>
              <a:t>var orderedShops = </a:t>
            </a:r>
          </a:p>
          <a:p>
            <a:r>
              <a:rPr lang="en-GB" dirty="0"/>
              <a:t>shops.OrderBy(s =&gt; s.Key).ToDictionary(x =&gt; x.Key, x =&gt; x.Value);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Print the ordered dictionary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1447800"/>
            <a:ext cx="3640188" cy="816626"/>
          </a:xfrm>
          <a:prstGeom prst="wedgeRoundRectCallout">
            <a:avLst>
              <a:gd name="adj1" fmla="val -54876"/>
              <a:gd name="adj2" fmla="val 43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</a:rPr>
              <a:t>Make sure the inner dictionary is initialized</a:t>
            </a:r>
          </a:p>
        </p:txBody>
      </p:sp>
    </p:spTree>
    <p:extLst>
      <p:ext uri="{BB962C8B-B14F-4D97-AF65-F5344CB8AC3E}">
        <p14:creationId xmlns:p14="http://schemas.microsoft.com/office/powerpoint/2010/main" val="17043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continents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and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put them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dictionary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5813" y="2520892"/>
            <a:ext cx="370052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Bulgaria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China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Japan Tokyo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Warsaw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Germany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3920" y="4103461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0612" y="2514600"/>
            <a:ext cx="471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Bulgaria -&gt;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Poland -&gt; Warsaw, Poznan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Germany -&gt;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China -&gt;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25BC1-6F2D-41EA-B2E1-8210B6DA1EAB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3566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288" y="1212843"/>
            <a:ext cx="10721124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continentsData = </a:t>
            </a:r>
            <a:br>
              <a:rPr lang="en-US" dirty="0"/>
            </a:br>
            <a:r>
              <a:rPr lang="en-US" dirty="0"/>
              <a:t>        new Dictionary&lt;string, Dictionary&lt;string, List&lt;string&gt;&gt;&gt;();</a:t>
            </a:r>
          </a:p>
          <a:p>
            <a:r>
              <a:rPr lang="en-US" dirty="0"/>
              <a:t>var n = int.Parse(Console.ReadLine());</a:t>
            </a:r>
          </a:p>
          <a:p>
            <a:r>
              <a:rPr lang="en-US" dirty="0"/>
              <a:t>for (int i = 0; i &lt; n; i++) {</a:t>
            </a:r>
          </a:p>
          <a:p>
            <a:r>
              <a:rPr lang="en-US" dirty="0"/>
              <a:t>  var tokens = Console.ReadLine().Split();</a:t>
            </a:r>
          </a:p>
          <a:p>
            <a:r>
              <a:rPr lang="en-US" dirty="0"/>
              <a:t>  var continent = tokens[0];</a:t>
            </a:r>
          </a:p>
          <a:p>
            <a:r>
              <a:rPr lang="en-US" dirty="0"/>
              <a:t>  var country = tokens[1];</a:t>
            </a:r>
          </a:p>
          <a:p>
            <a:r>
              <a:rPr lang="en-US" dirty="0"/>
              <a:t>  var city = tokens[2];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450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288" y="1212843"/>
            <a:ext cx="112848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  if (!</a:t>
            </a:r>
            <a:r>
              <a:rPr lang="en-US" dirty="0" err="1"/>
              <a:t>continentsData.ContainsKey</a:t>
            </a:r>
            <a:r>
              <a:rPr lang="en-US" dirty="0"/>
              <a:t>(continent)) {</a:t>
            </a:r>
          </a:p>
          <a:p>
            <a:r>
              <a:rPr lang="en-US" dirty="0"/>
              <a:t>    continentsData[continent] = new Dictionary&lt;string, List&lt;string&gt;&gt;();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(!continentsData[continent].</a:t>
            </a:r>
            <a:r>
              <a:rPr lang="en-US" dirty="0" err="1"/>
              <a:t>ContainsKey</a:t>
            </a:r>
            <a:r>
              <a:rPr lang="en-US" dirty="0"/>
              <a:t>(country)) {</a:t>
            </a:r>
          </a:p>
          <a:p>
            <a:r>
              <a:rPr lang="en-US" dirty="0"/>
              <a:t>    continentsData[continent][country] = new List&lt;string&gt;();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continentsData[continent][country].Add(city);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next slide...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928" y="1341238"/>
            <a:ext cx="2627032" cy="506303"/>
          </a:xfrm>
          <a:prstGeom prst="wedgeRoundRectCallout">
            <a:avLst>
              <a:gd name="adj1" fmla="val -54691"/>
              <a:gd name="adj2" fmla="val 38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</a:rPr>
              <a:t>Initialize continet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4650941"/>
            <a:ext cx="2627032" cy="958273"/>
          </a:xfrm>
          <a:prstGeom prst="wedgeRoundRectCallout">
            <a:avLst>
              <a:gd name="adj1" fmla="val -54661"/>
              <a:gd name="adj2" fmla="val -437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</a:rPr>
              <a:t>Append a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47" y="2839820"/>
            <a:ext cx="2235599" cy="424382"/>
          </a:xfrm>
          <a:prstGeom prst="wedgeRoundRectCallout">
            <a:avLst>
              <a:gd name="adj1" fmla="val -57993"/>
              <a:gd name="adj2" fmla="val 55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</a:rPr>
              <a:t>Initialize cities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0612C-5356-4B93-BB1A-2F5DCF0CFB1B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207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2" y="1224953"/>
            <a:ext cx="94488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continentCountries in continentsData) {</a:t>
            </a:r>
          </a:p>
          <a:p>
            <a:r>
              <a:rPr lang="en-US" dirty="0"/>
              <a:t>  var continentName = continentCountries.Key;</a:t>
            </a:r>
          </a:p>
          <a:p>
            <a:r>
              <a:rPr lang="en-US" dirty="0"/>
              <a:t>  Console.WriteLine($"{continentName}:");</a:t>
            </a:r>
          </a:p>
          <a:p>
            <a:r>
              <a:rPr lang="en-US" dirty="0"/>
              <a:t>  foreach (var countryCities in continentCountries.Value) {</a:t>
            </a:r>
          </a:p>
          <a:p>
            <a:r>
              <a:rPr lang="en-US" dirty="0"/>
              <a:t>    var countryName = countryCities.Key;</a:t>
            </a:r>
          </a:p>
          <a:p>
            <a:r>
              <a:rPr lang="en-US" dirty="0"/>
              <a:t>    var cities = countryCities.Value;</a:t>
            </a:r>
          </a:p>
          <a:p>
            <a:r>
              <a:rPr lang="en-US" dirty="0"/>
              <a:t>  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bg-BG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TODO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i="1" dirty="0">
                <a:solidFill>
                  <a:schemeClr val="accent2"/>
                </a:solidFill>
              </a:rPr>
              <a:t> Print each country with its cities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3657600"/>
            <a:ext cx="3048000" cy="576045"/>
          </a:xfrm>
          <a:prstGeom prst="wedgeRoundRectCallout">
            <a:avLst>
              <a:gd name="adj1" fmla="val -57933"/>
              <a:gd name="adj2" fmla="val -4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</a:rPr>
              <a:t>Cities in the 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A86F2-BF86-4390-ADAA-254B906E1911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88904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en-US" b="1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C30D4-CD70-4324-98CF-D4C04100B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HashSet&lt;T&gt; and </a:t>
            </a:r>
            <a:r>
              <a:rPr lang="en-GB" dirty="0" err="1"/>
              <a:t>SortedSet</a:t>
            </a:r>
            <a:r>
              <a:rPr lang="en-GB" dirty="0"/>
              <a:t>&lt;T&gt;</a:t>
            </a:r>
          </a:p>
        </p:txBody>
      </p:sp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2295" y="1752600"/>
            <a:ext cx="2864233" cy="18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4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keeps </a:t>
            </a:r>
            <a:r>
              <a:rPr lang="en-US" b="1" dirty="0">
                <a:solidFill>
                  <a:schemeClr val="bg1"/>
                </a:solidFill>
              </a:rPr>
              <a:t>unique elements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 performance</a:t>
            </a:r>
          </a:p>
          <a:p>
            <a:r>
              <a:rPr lang="en-US" noProof="1"/>
              <a:t>HashSet&lt;T&gt;</a:t>
            </a:r>
          </a:p>
          <a:p>
            <a:pPr lvl="1"/>
            <a:r>
              <a:rPr lang="en-US" dirty="0"/>
              <a:t>Keeps a set of elements in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dirty="0"/>
              <a:t>Elements are in </a:t>
            </a:r>
            <a:r>
              <a:rPr lang="en-US" b="1" dirty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dirty="0"/>
              <a:t>Similar to List&lt;T&gt;</a:t>
            </a:r>
            <a:r>
              <a:rPr lang="bg-BG" dirty="0"/>
              <a:t>,</a:t>
            </a:r>
            <a:r>
              <a:rPr lang="en-US" dirty="0"/>
              <a:t> but a different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List&lt;T&gt;</a:t>
            </a:r>
          </a:p>
          <a:p>
            <a:pPr lvl="1"/>
            <a:r>
              <a:rPr lang="en-US" dirty="0"/>
              <a:t>Fast "add", slow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dirty="0"/>
              <a:t>Duplicates are allowed</a:t>
            </a:r>
          </a:p>
          <a:p>
            <a:pPr lvl="1"/>
            <a:r>
              <a:rPr lang="en-US" dirty="0"/>
              <a:t>Insertion order </a:t>
            </a:r>
            <a:br>
              <a:rPr lang="en-US" dirty="0"/>
            </a:br>
            <a:r>
              <a:rPr lang="en-US" dirty="0"/>
              <a:t>is  guaranteed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HashSet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Fast "add", "search" and "remove" thanks to </a:t>
            </a:r>
            <a:br>
              <a:rPr lang="en-US" dirty="0"/>
            </a:br>
            <a:r>
              <a:rPr lang="en-US" dirty="0"/>
              <a:t>hash-table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allow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order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9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1412" y="1524000"/>
            <a:ext cx="108060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HashSet&lt;string&gt;</a:t>
            </a:r>
            <a:r>
              <a:rPr lang="en-US" dirty="0"/>
              <a:t> set = </a:t>
            </a:r>
            <a:r>
              <a:rPr lang="en-US" dirty="0">
                <a:solidFill>
                  <a:schemeClr val="bg1"/>
                </a:solidFill>
              </a:rPr>
              <a:t>new HashSet&lt;string&gt;()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Add("Pesho")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Add("Pesho")</a:t>
            </a:r>
            <a:r>
              <a:rPr lang="en-US" dirty="0"/>
              <a:t>; </a:t>
            </a:r>
            <a:r>
              <a:rPr lang="en-US" i="1" dirty="0">
                <a:solidFill>
                  <a:schemeClr val="accent2"/>
                </a:solidFill>
              </a:rPr>
              <a:t>// Not added again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Add("Gosho")</a:t>
            </a:r>
            <a:r>
              <a:rPr lang="en-US" dirty="0"/>
              <a:t>;</a:t>
            </a:r>
          </a:p>
          <a:p>
            <a:r>
              <a:rPr lang="en-US" dirty="0"/>
              <a:t>Console.WriteLine(</a:t>
            </a:r>
            <a:r>
              <a:rPr lang="en-US" dirty="0" err="1"/>
              <a:t>string.Join</a:t>
            </a:r>
            <a:r>
              <a:rPr lang="en-US" dirty="0"/>
              <a:t>(", ", set)); </a:t>
            </a:r>
            <a:r>
              <a:rPr lang="en-US" i="1" dirty="0">
                <a:solidFill>
                  <a:schemeClr val="accent2"/>
                </a:solidFill>
              </a:rPr>
              <a:t>// Pesho, Gosho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("Georgi")); </a:t>
            </a:r>
            <a:r>
              <a:rPr lang="en-US" i="1" dirty="0">
                <a:solidFill>
                  <a:schemeClr val="accent2"/>
                </a:solidFill>
              </a:rPr>
              <a:t>// false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("Pesho")); 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("Pesho");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38554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and print only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1515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198770" y="351413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1046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120352" y="360771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12628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012637" y="386551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504913" y="3780803"/>
            <a:ext cx="92349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479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443" y="1828800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4CA7F-3BC4-4797-AF0E-AB8DCB2A6E43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1462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 smtClean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27312" y="1371600"/>
            <a:ext cx="69342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var names = </a:t>
            </a:r>
            <a:r>
              <a:rPr lang="en-US" sz="2400" dirty="0">
                <a:solidFill>
                  <a:schemeClr val="bg1"/>
                </a:solidFill>
              </a:rPr>
              <a:t>new HashSet&lt;string&gt;()</a:t>
            </a:r>
            <a:r>
              <a:rPr lang="en-US" sz="2400" dirty="0"/>
              <a:t>;</a:t>
            </a:r>
          </a:p>
          <a:p>
            <a:r>
              <a:rPr lang="en-US" sz="2400" dirty="0"/>
              <a:t>var n = int.Parse(Console.ReadLine());</a:t>
            </a:r>
          </a:p>
          <a:p>
            <a:r>
              <a:rPr lang="en-US" sz="2400" dirty="0"/>
              <a:t>for (int i = 0; i &lt; n;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name = Console.ReadLine();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names.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(name)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foreach (var name in names)</a:t>
            </a:r>
          </a:p>
          <a:p>
            <a:r>
              <a:rPr lang="en-US" sz="24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9277499" y="1443494"/>
            <a:ext cx="2714611" cy="882654"/>
          </a:xfrm>
          <a:prstGeom prst="wedgeRoundRectCallout">
            <a:avLst>
              <a:gd name="adj1" fmla="val -61260"/>
              <a:gd name="adj2" fmla="val -2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</a:rPr>
              <a:t>HashSet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139004" y="4094430"/>
            <a:ext cx="4495800" cy="561051"/>
          </a:xfrm>
          <a:prstGeom prst="wedgeRoundRectCallout">
            <a:avLst>
              <a:gd name="adj1" fmla="val -55570"/>
              <a:gd name="adj2" fmla="val -27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</a:rPr>
              <a:t>Adds non-existing names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04047-92EC-49DE-9472-F097BD97E66B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9950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SortedSet&lt;T&gt;</a:t>
            </a:r>
          </a:p>
          <a:p>
            <a:pPr lvl="1"/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ordered incrementally</a:t>
            </a: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SortedSet&lt;T&gt;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69C3F-676D-4CD2-BEA9-55E563815F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17812" y="2438400"/>
            <a:ext cx="7413189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set = </a:t>
            </a:r>
            <a:r>
              <a:rPr lang="en-US" dirty="0">
                <a:solidFill>
                  <a:schemeClr val="bg1"/>
                </a:solidFill>
              </a:rPr>
              <a:t>new SortedSet&lt;string&gt;()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Gosho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Maria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Alice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471" y="4953000"/>
            <a:ext cx="3905929" cy="561051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</a:rPr>
              <a:t>Alice, Gosho, Maria, Pesho</a:t>
            </a:r>
          </a:p>
        </p:txBody>
      </p:sp>
    </p:spTree>
    <p:extLst>
      <p:ext uri="{BB962C8B-B14F-4D97-AF65-F5344CB8AC3E}">
        <p14:creationId xmlns:p14="http://schemas.microsoft.com/office/powerpoint/2010/main" val="10761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Multi-dictionaries allow </a:t>
            </a:r>
            <a:r>
              <a:rPr lang="en-GB" sz="3600" b="1" dirty="0">
                <a:solidFill>
                  <a:schemeClr val="bg1"/>
                </a:solidFill>
              </a:rPr>
              <a:t>keeping a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collection</a:t>
            </a:r>
            <a:r>
              <a:rPr lang="en-GB" sz="3600" dirty="0">
                <a:solidFill>
                  <a:schemeClr val="bg2"/>
                </a:solidFill>
              </a:rPr>
              <a:t> as a </a:t>
            </a:r>
            <a:r>
              <a:rPr lang="en-GB" sz="3600" b="1" dirty="0">
                <a:solidFill>
                  <a:schemeClr val="bg1"/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Nested dictionaries </a:t>
            </a:r>
            <a:r>
              <a:rPr lang="en-GB" sz="3600" b="1" dirty="0">
                <a:solidFill>
                  <a:schemeClr val="bg1"/>
                </a:solidFill>
              </a:rPr>
              <a:t>allow keeping a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dictionary</a:t>
            </a:r>
            <a:r>
              <a:rPr lang="en-GB" sz="3600" dirty="0">
                <a:solidFill>
                  <a:schemeClr val="bg2"/>
                </a:solidFill>
              </a:rPr>
              <a:t> as </a:t>
            </a:r>
            <a:r>
              <a:rPr lang="en-GB" sz="3600" b="1" dirty="0">
                <a:solidFill>
                  <a:schemeClr val="bg1"/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Sets allow keeping </a:t>
            </a:r>
            <a:r>
              <a:rPr lang="en-GB" sz="3600" b="1" dirty="0">
                <a:solidFill>
                  <a:schemeClr val="bg1"/>
                </a:solidFill>
              </a:rPr>
              <a:t>unique values </a:t>
            </a:r>
            <a:r>
              <a:rPr lang="en-GB" sz="3600" dirty="0">
                <a:solidFill>
                  <a:schemeClr val="bg2"/>
                </a:solidFill>
              </a:rPr>
              <a:t>in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unspecified order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No duplicates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Fast add, search &amp; remove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5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182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434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 of </a:t>
            </a:r>
            <a:r>
              <a:rPr lang="en-US" dirty="0" smtClean="0"/>
              <a:t>Key </a:t>
            </a:r>
            <a:r>
              <a:rPr lang="en-US" dirty="0"/>
              <a:t>and </a:t>
            </a:r>
            <a:r>
              <a:rPr lang="en-US" dirty="0" smtClean="0"/>
              <a:t>Value </a:t>
            </a:r>
            <a:r>
              <a:rPr lang="en-US" dirty="0"/>
              <a:t>P</a:t>
            </a:r>
            <a:r>
              <a:rPr lang="en-US" dirty="0" smtClean="0"/>
              <a:t>airs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17" y="1219776"/>
            <a:ext cx="2790963" cy="27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2787" y="3429001"/>
            <a:ext cx="5484971" cy="2468304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8063" cy="1593634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V</a:t>
            </a:r>
            <a:r>
              <a:rPr lang="en-US" dirty="0"/>
              <a:t>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collection of key and value pairs 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order of addition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493" y="4119762"/>
            <a:ext cx="8633295" cy="215525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>
                <a:solidFill>
                  <a:schemeClr val="tx1"/>
                </a:solidFill>
              </a:rPr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2.20;</a:t>
            </a: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1.40;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3.20;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&gt;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177" y="3439945"/>
            <a:ext cx="10998471" cy="2402697"/>
          </a:xfrm>
        </p:spPr>
        <p:txBody>
          <a:bodyPr/>
          <a:lstStyle/>
          <a:p>
            <a:r>
              <a:rPr lang="en-GB" sz="2799" dirty="0">
                <a:solidFill>
                  <a:schemeClr val="bg1"/>
                </a:solidFill>
              </a:rPr>
              <a:t>var</a:t>
            </a:r>
            <a:r>
              <a:rPr lang="en-GB" sz="2799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799" dirty="0"/>
              <a:t>fruits = </a:t>
            </a:r>
            <a:r>
              <a:rPr lang="en-GB" sz="2799" dirty="0">
                <a:solidFill>
                  <a:schemeClr val="bg1"/>
                </a:solidFill>
              </a:rPr>
              <a:t>new SortedDictionary&lt;string, double&gt;</a:t>
            </a:r>
            <a:r>
              <a:rPr lang="en-GB" sz="2799" dirty="0"/>
              <a:t>();</a:t>
            </a:r>
          </a:p>
          <a:p>
            <a:r>
              <a:rPr lang="en-GB" sz="2799" dirty="0"/>
              <a:t>fruits</a:t>
            </a:r>
            <a:r>
              <a:rPr lang="en-GB" sz="2799" dirty="0">
                <a:solidFill>
                  <a:schemeClr val="bg1"/>
                </a:solidFill>
              </a:rPr>
              <a:t>[</a:t>
            </a:r>
            <a:r>
              <a:rPr lang="en-GB" sz="2799" dirty="0"/>
              <a:t>"kiwi"</a:t>
            </a:r>
            <a:r>
              <a:rPr lang="en-GB" sz="2799" dirty="0">
                <a:solidFill>
                  <a:schemeClr val="bg1"/>
                </a:solidFill>
              </a:rPr>
              <a:t>]</a:t>
            </a:r>
            <a:r>
              <a:rPr lang="en-GB" sz="2799" dirty="0"/>
              <a:t> = 4.50;</a:t>
            </a:r>
          </a:p>
          <a:p>
            <a:r>
              <a:rPr lang="en-GB" sz="2799" dirty="0"/>
              <a:t>fruits</a:t>
            </a:r>
            <a:r>
              <a:rPr lang="en-GB" sz="2799" dirty="0">
                <a:solidFill>
                  <a:schemeClr val="bg1"/>
                </a:solidFill>
              </a:rPr>
              <a:t>[</a:t>
            </a:r>
            <a:r>
              <a:rPr lang="en-GB" sz="2799" dirty="0"/>
              <a:t>"orange"</a:t>
            </a:r>
            <a:r>
              <a:rPr lang="en-GB" sz="2799" dirty="0">
                <a:solidFill>
                  <a:schemeClr val="bg1"/>
                </a:solidFill>
              </a:rPr>
              <a:t>]</a:t>
            </a:r>
            <a:r>
              <a:rPr lang="en-GB" sz="2799" dirty="0"/>
              <a:t> = 2.50;</a:t>
            </a:r>
          </a:p>
          <a:p>
            <a:r>
              <a:rPr lang="en-GB" sz="2799" dirty="0"/>
              <a:t>fruits</a:t>
            </a:r>
            <a:r>
              <a:rPr lang="en-GB" sz="2799" dirty="0">
                <a:solidFill>
                  <a:schemeClr val="bg1"/>
                </a:solidFill>
              </a:rPr>
              <a:t>[</a:t>
            </a:r>
            <a:r>
              <a:rPr lang="en-GB" sz="2799" dirty="0"/>
              <a:t>"banana"</a:t>
            </a:r>
            <a:r>
              <a:rPr lang="en-GB" sz="2799" dirty="0">
                <a:solidFill>
                  <a:schemeClr val="bg1"/>
                </a:solidFill>
              </a:rPr>
              <a:t>]</a:t>
            </a:r>
            <a:r>
              <a:rPr lang="en-GB" sz="2799" dirty="0"/>
              <a:t> = 2.20;</a:t>
            </a:r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212149"/>
            <a:ext cx="11808021" cy="5184275"/>
          </a:xfrm>
        </p:spPr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Add(key, value) method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Remove(key)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122" y="1837189"/>
            <a:ext cx="8374365" cy="163249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130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"Airbus A320"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150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122" y="4094724"/>
            <a:ext cx="837436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airplanes.</a:t>
            </a:r>
            <a:r>
              <a:rPr lang="en-GB" sz="2397" dirty="0">
                <a:solidFill>
                  <a:schemeClr val="bg1"/>
                </a:solidFill>
              </a:rPr>
              <a:t>Remove</a:t>
            </a:r>
            <a:r>
              <a:rPr lang="en-GB" sz="2397" dirty="0">
                <a:solidFill>
                  <a:schemeClr val="tx1"/>
                </a:solidFill>
              </a:rPr>
              <a:t>(</a:t>
            </a:r>
            <a:r>
              <a:rPr lang="en-GB" sz="2397" dirty="0">
                <a:solidFill>
                  <a:schemeClr val="bg1"/>
                </a:solidFill>
              </a:rPr>
              <a:t>"Boeing 737"</a:t>
            </a:r>
            <a:r>
              <a:rPr lang="en-GB" sz="2397" dirty="0">
                <a:solidFill>
                  <a:schemeClr val="tx1"/>
                </a:solidFill>
              </a:rPr>
              <a:t>);</a:t>
            </a:r>
            <a:endParaRPr lang="bg-BG" sz="239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212149"/>
            <a:ext cx="11808021" cy="5184275"/>
          </a:xfrm>
        </p:spPr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ContainsKey(key)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ContainsValue(value)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Methods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411" y="1812051"/>
            <a:ext cx="9132204" cy="2033461"/>
          </a:xfrm>
        </p:spPr>
        <p:txBody>
          <a:bodyPr/>
          <a:lstStyle/>
          <a:p>
            <a:r>
              <a:rPr lang="en-GB" sz="2199" dirty="0"/>
              <a:t>var dictionary = new Dictionary&lt;string, int&gt;();</a:t>
            </a:r>
            <a:endParaRPr lang="bg-BG" sz="2199" dirty="0"/>
          </a:p>
          <a:p>
            <a:r>
              <a:rPr lang="en-GB" sz="2199" dirty="0"/>
              <a:t>dictionary.Add("Airbus A320", 150);</a:t>
            </a:r>
            <a:endParaRPr lang="bg-BG" sz="2199" dirty="0"/>
          </a:p>
          <a:p>
            <a:r>
              <a:rPr lang="en-GB" sz="2199" dirty="0"/>
              <a:t>if (dictionary.</a:t>
            </a:r>
            <a:r>
              <a:rPr lang="en-GB" sz="2199" dirty="0">
                <a:solidFill>
                  <a:schemeClr val="bg1"/>
                </a:solidFill>
              </a:rPr>
              <a:t>ContainsKey</a:t>
            </a:r>
            <a:r>
              <a:rPr lang="en-GB" sz="2199" dirty="0"/>
              <a:t>(</a:t>
            </a:r>
            <a:r>
              <a:rPr lang="en-GB" sz="2199" dirty="0">
                <a:solidFill>
                  <a:schemeClr val="bg1"/>
                </a:solidFill>
              </a:rPr>
              <a:t>"Airbus A320"</a:t>
            </a:r>
            <a:r>
              <a:rPr lang="en-GB" sz="2199" dirty="0"/>
              <a:t>))</a:t>
            </a:r>
            <a:endParaRPr lang="bg-BG" sz="2199" dirty="0"/>
          </a:p>
          <a:p>
            <a:r>
              <a:rPr lang="en-GB" sz="2199" dirty="0"/>
              <a:t>   Console.WriteLine($"Airbus A320 key exists");</a:t>
            </a:r>
            <a:endParaRPr lang="bg-BG" sz="2199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60411" y="4423344"/>
            <a:ext cx="9132205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199" dirty="0">
              <a:solidFill>
                <a:schemeClr val="tx1"/>
              </a:solidFill>
            </a:endParaRPr>
          </a:p>
          <a:p>
            <a:r>
              <a:rPr lang="en-GB" sz="2199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150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 smtClean="0">
                <a:solidFill>
                  <a:schemeClr val="accent2"/>
                </a:solidFill>
              </a:rPr>
              <a:t>// true</a:t>
            </a:r>
            <a:endParaRPr lang="en-GB" sz="2199" i="1" dirty="0">
              <a:solidFill>
                <a:schemeClr val="accent2"/>
              </a:solidFill>
            </a:endParaRP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100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 smtClean="0">
                <a:solidFill>
                  <a:schemeClr val="accent2"/>
                </a:solidFill>
              </a:rPr>
              <a:t>// false</a:t>
            </a:r>
            <a:endParaRPr lang="bg-BG" sz="2199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1778</Words>
  <Application>Microsoft Office PowerPoint</Application>
  <PresentationFormat>Custom</PresentationFormat>
  <Paragraphs>421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Sets and Dictionaries Advanced</vt:lpstr>
      <vt:lpstr>Table of Contents</vt:lpstr>
      <vt:lpstr>Have a Question?</vt:lpstr>
      <vt:lpstr>PowerPoint Presentation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Same Values in Array</vt:lpstr>
      <vt:lpstr>Solution: Count Same Values in Array</vt:lpstr>
      <vt:lpstr>PowerPoint Presentation</vt:lpstr>
      <vt:lpstr>Multi-Dictionaries</vt:lpstr>
      <vt:lpstr>Problem: Average Student Grades</vt:lpstr>
      <vt:lpstr>Solution: Average Student Grades</vt:lpstr>
      <vt:lpstr>Solution: Average Student Grades (2)</vt:lpstr>
      <vt:lpstr>Nested Dictionaries</vt:lpstr>
      <vt:lpstr>Problem: Product Shop</vt:lpstr>
      <vt:lpstr>Solution: Product Shop</vt:lpstr>
      <vt:lpstr>Solution: Product Shop (2)</vt:lpstr>
      <vt:lpstr>Problem: Cities by Continent and Country</vt:lpstr>
      <vt:lpstr>Solution: Cities by Continent and Country</vt:lpstr>
      <vt:lpstr>Solution: Cities by Continent and Country (2)</vt:lpstr>
      <vt:lpstr>Solution: Cities by Continent and Country (3)</vt:lpstr>
      <vt:lpstr>PowerPoint Presentation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Sets and Dictionaries Advanced</dc:title>
  <dc:subject>C# Advanced – Practical Training Course @ SoftUni</dc:subject>
  <dc:creator/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/>
  <cp:revision>1</cp:revision>
  <dcterms:created xsi:type="dcterms:W3CDTF">2014-01-02T17:00:34Z</dcterms:created>
  <dcterms:modified xsi:type="dcterms:W3CDTF">2019-09-20T11:43:08Z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