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2"/>
  </p:sldMasterIdLst>
  <p:notesMasterIdLst>
    <p:notesMasterId r:id="rId45"/>
  </p:notesMasterIdLst>
  <p:handoutMasterIdLst>
    <p:handoutMasterId r:id="rId46"/>
  </p:handoutMasterIdLst>
  <p:sldIdLst>
    <p:sldId id="402" r:id="rId3"/>
    <p:sldId id="493" r:id="rId4"/>
    <p:sldId id="508" r:id="rId5"/>
    <p:sldId id="467" r:id="rId6"/>
    <p:sldId id="468" r:id="rId7"/>
    <p:sldId id="543" r:id="rId8"/>
    <p:sldId id="473" r:id="rId9"/>
    <p:sldId id="474" r:id="rId10"/>
    <p:sldId id="475" r:id="rId11"/>
    <p:sldId id="476" r:id="rId12"/>
    <p:sldId id="544" r:id="rId13"/>
    <p:sldId id="568" r:id="rId14"/>
    <p:sldId id="478" r:id="rId15"/>
    <p:sldId id="539" r:id="rId16"/>
    <p:sldId id="545" r:id="rId17"/>
    <p:sldId id="546" r:id="rId18"/>
    <p:sldId id="547" r:id="rId19"/>
    <p:sldId id="548" r:id="rId20"/>
    <p:sldId id="550" r:id="rId21"/>
    <p:sldId id="551" r:id="rId22"/>
    <p:sldId id="552" r:id="rId23"/>
    <p:sldId id="553" r:id="rId24"/>
    <p:sldId id="575" r:id="rId25"/>
    <p:sldId id="576" r:id="rId26"/>
    <p:sldId id="557" r:id="rId27"/>
    <p:sldId id="558" r:id="rId28"/>
    <p:sldId id="567" r:id="rId29"/>
    <p:sldId id="559" r:id="rId30"/>
    <p:sldId id="561" r:id="rId31"/>
    <p:sldId id="562" r:id="rId32"/>
    <p:sldId id="563" r:id="rId33"/>
    <p:sldId id="577" r:id="rId34"/>
    <p:sldId id="578" r:id="rId35"/>
    <p:sldId id="580" r:id="rId36"/>
    <p:sldId id="581" r:id="rId37"/>
    <p:sldId id="582" r:id="rId38"/>
    <p:sldId id="349" r:id="rId39"/>
    <p:sldId id="570" r:id="rId40"/>
    <p:sldId id="583" r:id="rId41"/>
    <p:sldId id="584" r:id="rId42"/>
    <p:sldId id="573" r:id="rId43"/>
    <p:sldId id="574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bstract Data Types" id="{434EBAE8-1691-433D-9596-8AE3E67F67B5}">
          <p14:sldIdLst>
            <p14:sldId id="467"/>
            <p14:sldId id="468"/>
            <p14:sldId id="543"/>
          </p14:sldIdLst>
        </p14:section>
        <p14:section name="Defining Classes" id="{6F66BED0-FBED-470B-BAD5-ACFC36FA0673}">
          <p14:sldIdLst>
            <p14:sldId id="473"/>
            <p14:sldId id="474"/>
            <p14:sldId id="475"/>
            <p14:sldId id="476"/>
            <p14:sldId id="544"/>
            <p14:sldId id="568"/>
            <p14:sldId id="478"/>
            <p14:sldId id="539"/>
            <p14:sldId id="545"/>
            <p14:sldId id="546"/>
            <p14:sldId id="547"/>
            <p14:sldId id="548"/>
            <p14:sldId id="550"/>
            <p14:sldId id="551"/>
            <p14:sldId id="552"/>
            <p14:sldId id="553"/>
            <p14:sldId id="575"/>
            <p14:sldId id="576"/>
            <p14:sldId id="557"/>
            <p14:sldId id="558"/>
            <p14:sldId id="567"/>
            <p14:sldId id="559"/>
            <p14:sldId id="561"/>
            <p14:sldId id="562"/>
            <p14:sldId id="563"/>
            <p14:sldId id="577"/>
            <p14:sldId id="578"/>
            <p14:sldId id="580"/>
            <p14:sldId id="581"/>
            <p14:sldId id="582"/>
          </p14:sldIdLst>
        </p14:section>
        <p14:section name="Conclusion" id="{10E03AB1-9AA8-4E86-9A64-D741901E50A2}">
          <p14:sldIdLst>
            <p14:sldId id="349"/>
            <p14:sldId id="570"/>
            <p14:sldId id="583"/>
            <p14:sldId id="584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533" autoAdjust="0"/>
  </p:normalViewPr>
  <p:slideViewPr>
    <p:cSldViewPr>
      <p:cViewPr varScale="1">
        <p:scale>
          <a:sx n="88" d="100"/>
          <a:sy n="88" d="100"/>
        </p:scale>
        <p:origin x="39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22345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01296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0518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73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25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24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1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2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174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5234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013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3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7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2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3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8/Defining-Classes-Lab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5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9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Classes, Fields, Constructors, Properties,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612" y="2436224"/>
            <a:ext cx="5342625" cy="3050176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Members are </a:t>
            </a:r>
            <a:r>
              <a:rPr lang="en-US" b="1" dirty="0" smtClean="0">
                <a:solidFill>
                  <a:schemeClr val="bg1"/>
                </a:solidFill>
              </a:rPr>
              <a:t>declared</a:t>
            </a:r>
            <a:r>
              <a:rPr lang="en-US" dirty="0" smtClean="0"/>
              <a:t> in the class and they have certain</a:t>
            </a:r>
            <a:br>
              <a:rPr lang="en-US" dirty="0" smtClean="0"/>
            </a:br>
            <a:r>
              <a:rPr lang="en-US" dirty="0" smtClean="0"/>
              <a:t>accessibility, which can be specified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en-GB" dirty="0" smtClean="0"/>
              <a:t>They can be:</a:t>
            </a:r>
          </a:p>
          <a:p>
            <a:pPr lvl="1"/>
            <a:r>
              <a:rPr lang="en-GB" dirty="0" smtClean="0"/>
              <a:t>Fields</a:t>
            </a:r>
          </a:p>
          <a:p>
            <a:pPr lvl="1"/>
            <a:r>
              <a:rPr lang="en-GB" dirty="0" smtClean="0"/>
              <a:t>Properties</a:t>
            </a:r>
          </a:p>
          <a:p>
            <a:pPr lvl="1"/>
            <a:r>
              <a:rPr lang="en-GB" dirty="0" smtClean="0"/>
              <a:t>Methods, etc.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713412" y="2772324"/>
            <a:ext cx="48641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int sides;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string Sides;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void Roll(){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062949" y="3543288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447212" y="4821437"/>
            <a:ext cx="1457072" cy="536701"/>
          </a:xfrm>
          <a:prstGeom prst="wedgeRoundRectCallout">
            <a:avLst>
              <a:gd name="adj1" fmla="val -70519"/>
              <a:gd name="adj2" fmla="val -250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9599612" y="4076688"/>
            <a:ext cx="15240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4212" y="1911433"/>
            <a:ext cx="557707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741612" y="5133388"/>
            <a:ext cx="2385731" cy="921534"/>
          </a:xfrm>
          <a:prstGeom prst="wedgeRoundRectCallout">
            <a:avLst>
              <a:gd name="adj1" fmla="val -60843"/>
              <a:gd name="adj2" fmla="val -45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A variable </a:t>
            </a:r>
            <a:r>
              <a:rPr lang="en-US" sz="2400" b="1" dirty="0">
                <a:solidFill>
                  <a:srgbClr val="FFFFFF"/>
                </a:solidFill>
              </a:rPr>
              <a:t>stores a </a:t>
            </a:r>
            <a:r>
              <a:rPr lang="en-US" sz="2400" b="1" dirty="0">
                <a:solidFill>
                  <a:schemeClr val="bg1"/>
                </a:solidFill>
              </a:rPr>
              <a:t>reference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737289" y="3495890"/>
            <a:ext cx="3048000" cy="540534"/>
          </a:xfrm>
          <a:prstGeom prst="wedgeRoundRectCallout">
            <a:avLst>
              <a:gd name="adj1" fmla="val -61874"/>
              <a:gd name="adj2" fmla="val 51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dirty="0">
                <a:solidFill>
                  <a:schemeClr val="bg1"/>
                </a:solidFill>
              </a:rPr>
              <a:t>new </a:t>
            </a:r>
            <a:r>
              <a:rPr lang="en-US" sz="2400" b="1" dirty="0">
                <a:solidFill>
                  <a:srgbClr val="FFFFFF"/>
                </a:solidFill>
              </a:rPr>
              <a:t>keyword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98" y="2362200"/>
            <a:ext cx="3799215" cy="37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81291-FDC9-4868-9D7C-A673941429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5412" y="2590800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Dice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diceD6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Dice();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2512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HEAP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STACK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diceD6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000" b="1" dirty="0"/>
                  <a:t>obj</a:t>
                </a:r>
                <a:endParaRPr lang="en-US" sz="2000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 smtClean="0">
                    <a:solidFill>
                      <a:srgbClr val="FFFFFF"/>
                    </a:solidFill>
                  </a:rPr>
                  <a:t>type = null</a:t>
                </a:r>
              </a:p>
              <a:p>
                <a:pPr algn="ctr"/>
                <a:r>
                  <a:rPr lang="en-GB" sz="2000" b="1" dirty="0" smtClean="0">
                    <a:solidFill>
                      <a:srgbClr val="FFFFFF"/>
                    </a:solidFill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724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7542212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4749236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8609012" y="5357044"/>
            <a:ext cx="2438400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5198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13" name="Rectangle: Rounded Corners 31"/>
          <p:cNvSpPr/>
          <p:nvPr/>
        </p:nvSpPr>
        <p:spPr>
          <a:xfrm>
            <a:off x="922798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32"/>
          <p:cNvSpPr/>
          <p:nvPr/>
        </p:nvSpPr>
        <p:spPr>
          <a:xfrm>
            <a:off x="3719737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51860" y="2819400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61412" y="2845783"/>
            <a:ext cx="2027986" cy="2027986"/>
            <a:chOff x="8814219" y="2845783"/>
            <a:chExt cx="2027986" cy="2027986"/>
          </a:xfrm>
        </p:grpSpPr>
        <p:sp>
          <p:nvSpPr>
            <p:cNvPr id="19" name="Oval 18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202" y="3107576"/>
            <a:ext cx="1690892" cy="150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5930"/>
            <a:ext cx="5867400" cy="4824103"/>
          </a:xfrm>
        </p:spPr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398961" y="2627777"/>
            <a:ext cx="2585769" cy="2533843"/>
            <a:chOff x="455612" y="2077297"/>
            <a:chExt cx="2389238" cy="2533843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4"/>
              <a:ext cx="2375848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02" y="4015068"/>
              <a:ext cx="2375848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53" y="4650776"/>
            <a:ext cx="2086370" cy="4256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368" y="3132338"/>
            <a:ext cx="2019718" cy="46107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962" y="3893205"/>
            <a:ext cx="2057400" cy="46107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92977" y="3128514"/>
            <a:ext cx="3767791" cy="1897128"/>
            <a:chOff x="9294811" y="1741724"/>
            <a:chExt cx="2705081" cy="1897128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diceD6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200"/>
              <a:ext cx="2705081" cy="895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0275" y="289477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0275" y="4740354"/>
            <a:ext cx="1524001" cy="84888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Storing Data Inside a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664" y="1261979"/>
            <a:ext cx="2760313" cy="277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Modifiers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fields have type and name</a:t>
            </a:r>
          </a:p>
          <a:p>
            <a:r>
              <a:rPr lang="en-US" dirty="0" smtClean="0"/>
              <a:t>Modifiers define accessibility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707851" y="2547856"/>
            <a:ext cx="4989657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string type;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noProof="1" smtClean="0">
                <a:solidFill>
                  <a:schemeClr val="bg1"/>
                </a:solidFill>
              </a:rPr>
              <a:t>int</a:t>
            </a:r>
            <a:r>
              <a:rPr lang="en-US" noProof="1" smtClean="0">
                <a:solidFill>
                  <a:schemeClr val="tx1"/>
                </a:solidFill>
              </a:rPr>
              <a:t> sides;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private </a:t>
            </a:r>
            <a:r>
              <a:rPr lang="en-US" noProof="1" smtClean="0">
                <a:solidFill>
                  <a:schemeClr val="bg1"/>
                </a:solidFill>
              </a:rPr>
              <a:t>int[]</a:t>
            </a:r>
            <a:r>
              <a:rPr lang="en-US" noProof="1" smtClean="0">
                <a:solidFill>
                  <a:schemeClr val="tx1"/>
                </a:solidFill>
              </a:rPr>
              <a:t> rollFrequency;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private </a:t>
            </a:r>
            <a:r>
              <a:rPr lang="en-US" noProof="1" smtClean="0">
                <a:solidFill>
                  <a:schemeClr val="bg1"/>
                </a:solidFill>
              </a:rPr>
              <a:t>Person</a:t>
            </a:r>
            <a:r>
              <a:rPr lang="en-US" noProof="1" smtClean="0">
                <a:solidFill>
                  <a:schemeClr val="tx1"/>
                </a:solidFill>
              </a:rPr>
              <a:t> owner;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public void Roll 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101500" y="4792615"/>
            <a:ext cx="2286000" cy="914264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Fields can be of </a:t>
            </a:r>
            <a:r>
              <a:rPr lang="en-US" sz="2400" b="1" noProof="1">
                <a:solidFill>
                  <a:schemeClr val="bg1"/>
                </a:solidFill>
              </a:rPr>
              <a:t>any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359648" y="2632826"/>
            <a:ext cx="2137626" cy="483042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modifier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836611" y="3518553"/>
            <a:ext cx="2660663" cy="906391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Fields should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always be private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mutators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5185" y="1980796"/>
            <a:ext cx="6415277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get { return this.sides;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set { this.sides = value;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04179" y="2484916"/>
            <a:ext cx="2640800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field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en-GB" sz="2400" b="1" noProof="1">
                <a:solidFill>
                  <a:srgbClr val="FFFFFF"/>
                </a:solidFill>
              </a:rPr>
              <a:t>is hidden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942012" y="3568008"/>
            <a:ext cx="2750906" cy="926631"/>
          </a:xfrm>
          <a:prstGeom prst="wedgeRoundRectCallout">
            <a:avLst>
              <a:gd name="adj1" fmla="val -56826"/>
              <a:gd name="adj2" fmla="val 44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getter provides access to the 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26824" y="5423485"/>
            <a:ext cx="2895600" cy="737974"/>
          </a:xfrm>
          <a:prstGeom prst="wedgeRoundRectCallout">
            <a:avLst>
              <a:gd name="adj1" fmla="val -57732"/>
              <a:gd name="adj2" fmla="val -4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setter provides field change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2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60812" y="3749065"/>
            <a:ext cx="644955" cy="5618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722812" y="1779997"/>
            <a:ext cx="7269298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private string make;</a:t>
            </a:r>
          </a:p>
          <a:p>
            <a:r>
              <a:rPr lang="en-GB" sz="2400" dirty="0">
                <a:solidFill>
                  <a:schemeClr val="tx1"/>
                </a:solidFill>
              </a:rPr>
              <a:t>private string model;</a:t>
            </a:r>
          </a:p>
          <a:p>
            <a:r>
              <a:rPr lang="en-GB" sz="2400" dirty="0">
                <a:solidFill>
                  <a:schemeClr val="tx1"/>
                </a:solidFill>
              </a:rPr>
              <a:t>private int year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string Make</a:t>
            </a:r>
          </a:p>
          <a:p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noProof="1" smtClean="0">
                <a:solidFill>
                  <a:schemeClr val="tx1"/>
                </a:solidFill>
              </a:rPr>
              <a:t>get { return this.make; }</a:t>
            </a:r>
          </a:p>
          <a:p>
            <a:r>
              <a:rPr lang="en-GB" sz="2400" noProof="1" smtClean="0">
                <a:solidFill>
                  <a:schemeClr val="tx1"/>
                </a:solidFill>
              </a:rPr>
              <a:t>  set { this.make = value; }</a:t>
            </a:r>
          </a:p>
          <a:p>
            <a:r>
              <a:rPr lang="en-GB" sz="2400" noProof="1" smtClean="0">
                <a:solidFill>
                  <a:schemeClr val="tx1"/>
                </a:solidFill>
              </a:rPr>
              <a:t>}</a:t>
            </a:r>
          </a:p>
          <a:p>
            <a:r>
              <a:rPr lang="en-GB" sz="2400" dirty="0" smtClean="0">
                <a:solidFill>
                  <a:schemeClr val="accent2"/>
                </a:solidFill>
              </a:rPr>
              <a:t>// TODO</a:t>
            </a:r>
            <a:r>
              <a:rPr lang="en-GB" sz="2400" dirty="0">
                <a:solidFill>
                  <a:schemeClr val="accent2"/>
                </a:solidFill>
              </a:rPr>
              <a:t>: </a:t>
            </a:r>
            <a:r>
              <a:rPr lang="en-GB" sz="2400" i="1" dirty="0">
                <a:solidFill>
                  <a:schemeClr val="accent2"/>
                </a:solidFill>
              </a:rPr>
              <a:t>Balance and Year Getter &amp; Setter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79412" y="2743200"/>
            <a:ext cx="3409452" cy="2746931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1887" y="1779997"/>
            <a:ext cx="1393951" cy="1450016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59778" y="2005921"/>
            <a:ext cx="998167" cy="99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Defining a Class Behaviour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12" y="1524000"/>
            <a:ext cx="3164951" cy="22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6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US" sz="3600" dirty="0"/>
              <a:t>Abstract Data Types</a:t>
            </a:r>
          </a:p>
          <a:p>
            <a:r>
              <a:rPr lang="en-US" sz="3600" dirty="0"/>
              <a:t>Defining Simple Classes</a:t>
            </a:r>
            <a:endParaRPr lang="bg-BG" sz="3600" dirty="0"/>
          </a:p>
          <a:p>
            <a:pPr lvl="1"/>
            <a:r>
              <a:rPr lang="en-GB" sz="3400" dirty="0"/>
              <a:t>Fields</a:t>
            </a:r>
          </a:p>
          <a:p>
            <a:pPr lvl="1"/>
            <a:r>
              <a:rPr lang="en-GB" sz="3400" dirty="0"/>
              <a:t>Properties</a:t>
            </a:r>
          </a:p>
          <a:p>
            <a:pPr lvl="1"/>
            <a:r>
              <a:rPr lang="en-GB" sz="3400" dirty="0"/>
              <a:t>Methods</a:t>
            </a:r>
            <a:endParaRPr lang="en-US" sz="3400" dirty="0"/>
          </a:p>
          <a:p>
            <a:r>
              <a:rPr lang="en-US" sz="3600" dirty="0"/>
              <a:t>Constructors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 smtClean="0"/>
              <a:t>(an algorithm)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692151" y="1856197"/>
            <a:ext cx="880134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private Random rnd = new Random();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 {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chemeClr val="tx1"/>
                </a:solidFill>
              </a:rPr>
              <a:t>int rollResult = rnd.Next(1,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.sides + 1);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return rollResult;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456612" y="5029200"/>
            <a:ext cx="2514600" cy="987119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1"/>
                </a:solidFill>
              </a:rPr>
              <a:t>this</a:t>
            </a:r>
            <a:r>
              <a:rPr lang="en-GB" sz="2400" b="1" noProof="1">
                <a:solidFill>
                  <a:srgbClr val="FFFFFF"/>
                </a:solidFill>
              </a:rPr>
              <a:t> points to the current instance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5957" y="1850959"/>
            <a:ext cx="5424506" cy="4368514"/>
            <a:chOff x="-306388" y="2240208"/>
            <a:chExt cx="3137848" cy="32709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-make:string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-model:string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-fuelQuantity:double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-fuelConsumption:double</a:t>
              </a:r>
              <a:endParaRPr lang="en-US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+Drive(double distance):void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+WhoAmI():string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889" y="2286000"/>
            <a:ext cx="4696051" cy="46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5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333"/>
            <a:ext cx="9503571" cy="882654"/>
          </a:xfrm>
        </p:spPr>
        <p:txBody>
          <a:bodyPr/>
          <a:lstStyle/>
          <a:p>
            <a:r>
              <a:rPr lang="en-US" dirty="0"/>
              <a:t>Solution: Car Extension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3812" y="1228202"/>
            <a:ext cx="9601200" cy="5027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i="1" dirty="0" smtClean="0">
                <a:solidFill>
                  <a:schemeClr val="accent2"/>
                </a:solidFill>
              </a:rPr>
              <a:t>// </a:t>
            </a:r>
            <a:r>
              <a:rPr lang="en-GB" sz="2400" dirty="0" smtClean="0">
                <a:solidFill>
                  <a:schemeClr val="accent2"/>
                </a:solidFill>
              </a:rPr>
              <a:t>TODO:</a:t>
            </a:r>
            <a:r>
              <a:rPr lang="en-GB" sz="2400" i="1" dirty="0" smtClean="0">
                <a:solidFill>
                  <a:schemeClr val="accent2"/>
                </a:solidFill>
              </a:rPr>
              <a:t> </a:t>
            </a:r>
            <a:r>
              <a:rPr lang="en-GB" sz="2400" i="1" dirty="0">
                <a:solidFill>
                  <a:schemeClr val="accent2"/>
                </a:solidFill>
              </a:rPr>
              <a:t>Get the other fields from previous problem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fuelQuantity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 smtClean="0">
                <a:solidFill>
                  <a:schemeClr val="bg1"/>
                </a:solidFill>
              </a:rPr>
              <a:t>fuelConsumption</a:t>
            </a:r>
            <a:r>
              <a:rPr lang="en-GB" sz="2400" dirty="0" smtClean="0">
                <a:solidFill>
                  <a:schemeClr val="tx1"/>
                </a:solidFill>
              </a:rPr>
              <a:t>;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i="1" dirty="0" smtClean="0">
                <a:solidFill>
                  <a:schemeClr val="accent2"/>
                </a:solidFill>
              </a:rPr>
              <a:t>// </a:t>
            </a:r>
            <a:r>
              <a:rPr lang="en-GB" sz="2400" dirty="0" smtClean="0">
                <a:solidFill>
                  <a:schemeClr val="accent2"/>
                </a:solidFill>
              </a:rPr>
              <a:t>TODO:</a:t>
            </a:r>
            <a:r>
              <a:rPr lang="en-GB" sz="2400" i="1" dirty="0" smtClean="0">
                <a:solidFill>
                  <a:schemeClr val="accent2"/>
                </a:solidFill>
              </a:rPr>
              <a:t> </a:t>
            </a:r>
            <a:r>
              <a:rPr lang="en-GB" sz="2400" i="1" dirty="0">
                <a:solidFill>
                  <a:schemeClr val="accent2"/>
                </a:solidFill>
              </a:rPr>
              <a:t>Get the other properties from previous problem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US" sz="2400" noProof="1" smtClean="0">
                <a:solidFill>
                  <a:schemeClr val="bg1"/>
                </a:solidFill>
              </a:rPr>
              <a:t>FuelQuantity </a:t>
            </a:r>
            <a:r>
              <a:rPr lang="en-GB" sz="2400" dirty="0" smtClean="0">
                <a:solidFill>
                  <a:schemeClr val="tx1"/>
                </a:solidFill>
              </a:rPr>
              <a:t>{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  get { return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set {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 smtClean="0">
                <a:solidFill>
                  <a:schemeClr val="bg1"/>
                </a:solidFill>
              </a:rPr>
              <a:t>FuelConsumption </a:t>
            </a:r>
            <a:r>
              <a:rPr lang="en-GB" sz="2400" dirty="0" smtClean="0">
                <a:solidFill>
                  <a:schemeClr val="tx1"/>
                </a:solidFill>
              </a:rPr>
              <a:t>{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  get { return </a:t>
            </a:r>
            <a:r>
              <a:rPr lang="en-GB" sz="2400" noProof="1" smtClean="0">
                <a:solidFill>
                  <a:schemeClr val="tx1"/>
                </a:solidFill>
              </a:rPr>
              <a:t>this.fuelConsumption</a:t>
            </a:r>
            <a:r>
              <a:rPr lang="en-GB" sz="2400" dirty="0" smtClean="0">
                <a:solidFill>
                  <a:schemeClr val="tx1"/>
                </a:solidFill>
              </a:rPr>
              <a:t>; </a:t>
            </a:r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set { </a:t>
            </a:r>
            <a:r>
              <a:rPr lang="en-GB" sz="2400" noProof="1" smtClean="0">
                <a:solidFill>
                  <a:schemeClr val="tx1"/>
                </a:solidFill>
              </a:rPr>
              <a:t>this.fuelConsumption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= value; }}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9412" y="1905000"/>
            <a:ext cx="11499089" cy="35392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void Drive(double distance)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bool </a:t>
            </a:r>
            <a:r>
              <a:rPr lang="en-US" dirty="0" smtClean="0">
                <a:solidFill>
                  <a:schemeClr val="tx1"/>
                </a:solidFill>
              </a:rPr>
              <a:t>canContinue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this.FuelQuantity – (distance *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		        this.FuelConsumption) &gt;=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    if(canContionue)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this.FuelQuantity -= distance * this.FuelConsumption;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    Console.WriteLine("Not enough fuel to perform this trip!");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51012" y="1447800"/>
            <a:ext cx="8610600" cy="47703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string </a:t>
            </a:r>
            <a:r>
              <a:rPr lang="en-US" dirty="0" smtClean="0">
                <a:solidFill>
                  <a:schemeClr val="bg1"/>
                </a:solidFill>
              </a:rPr>
              <a:t>WhoAmI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StringBuilder sb = new StringBuilder();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sb.AppendLine($"Make: {this.Make}");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sb.AppendLine($"Model: {this.Model}");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sb.AppendLine($"Year: {this.Year}");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sb.Append($"Fuel: {this.FuelQuantity:F2}L");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return sb.ToString();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Initialization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60" y="1395069"/>
            <a:ext cx="2970505" cy="2220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42" y="762000"/>
            <a:ext cx="3670540" cy="36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When a constructor is invoked, it creates an instance of its class and usually initializes its members</a:t>
            </a:r>
            <a:endParaRPr lang="en-GB" dirty="0"/>
          </a:p>
          <a:p>
            <a:r>
              <a:rPr lang="en-GB" dirty="0" smtClean="0"/>
              <a:t>Classes in C# are instantiated with the </a:t>
            </a:r>
            <a:r>
              <a:rPr lang="en-GB" b="1" dirty="0" smtClean="0">
                <a:solidFill>
                  <a:schemeClr val="bg1"/>
                </a:solidFill>
              </a:rPr>
              <a:t>keyword new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3505200"/>
            <a:ext cx="3962400" cy="23097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bg-BG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bg1"/>
                </a:solidFill>
              </a:rPr>
              <a:t>Dice() </a:t>
            </a:r>
            <a:r>
              <a:rPr lang="en-US" sz="2400" dirty="0" smtClean="0">
                <a:solidFill>
                  <a:schemeClr val="tx1"/>
                </a:solidFill>
              </a:rPr>
              <a:t>{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56095" y="3243590"/>
            <a:ext cx="4741812" cy="28329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</a:t>
            </a:r>
            <a:r>
              <a:rPr lang="en-US" sz="2400" noProof="1" smtClean="0">
                <a:solidFill>
                  <a:schemeClr val="tx1"/>
                </a:solidFill>
              </a:rPr>
              <a:t>StartUp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static void Main() {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bg-BG" sz="2400" dirty="0" smtClean="0">
                <a:solidFill>
                  <a:schemeClr val="tx1"/>
                </a:solidFill>
              </a:rPr>
              <a:t>  </a:t>
            </a:r>
            <a:r>
              <a:rPr lang="en-US" sz="2400" noProof="1" smtClean="0">
                <a:solidFill>
                  <a:schemeClr val="tx1"/>
                </a:solidFill>
              </a:rPr>
              <a:t>var</a:t>
            </a:r>
            <a:r>
              <a:rPr lang="en-US" sz="2400" dirty="0" smtClean="0">
                <a:solidFill>
                  <a:schemeClr val="tx1"/>
                </a:solidFill>
              </a:rPr>
              <a:t> dice = </a:t>
            </a:r>
            <a:r>
              <a:rPr lang="en-US" sz="2400" dirty="0" smtClean="0">
                <a:solidFill>
                  <a:schemeClr val="bg1"/>
                </a:solidFill>
              </a:rPr>
              <a:t>new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Dice</a:t>
            </a:r>
            <a:r>
              <a:rPr lang="en-US" sz="2400" dirty="0" smtClean="0">
                <a:solidFill>
                  <a:schemeClr val="bg1"/>
                </a:solidFill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81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Initial State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52698" y="1856197"/>
            <a:ext cx="727551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noProof="1" smtClean="0">
                <a:solidFill>
                  <a:schemeClr val="tx1"/>
                </a:solidFill>
              </a:rPr>
              <a:t>int sides;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  int[] rollFrequency;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  public </a:t>
            </a:r>
            <a:r>
              <a:rPr lang="en-US" sz="2400" noProof="1" smtClean="0">
                <a:solidFill>
                  <a:schemeClr val="bg1"/>
                </a:solidFill>
              </a:rPr>
              <a:t>Dice(</a:t>
            </a:r>
            <a:r>
              <a:rPr lang="en-US" sz="2400" noProof="1" smtClean="0">
                <a:solidFill>
                  <a:schemeClr val="tx1"/>
                </a:solidFill>
              </a:rPr>
              <a:t>int sides</a:t>
            </a:r>
            <a:r>
              <a:rPr lang="en-US" sz="2400" noProof="1" smtClean="0">
                <a:solidFill>
                  <a:schemeClr val="bg1"/>
                </a:solidFill>
              </a:rPr>
              <a:t>) </a:t>
            </a:r>
            <a:r>
              <a:rPr lang="en-US" sz="2400" noProof="1" smtClean="0">
                <a:solidFill>
                  <a:schemeClr val="tx1"/>
                </a:solidFill>
              </a:rPr>
              <a:t>{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    this.sides = sides;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    this.rollFrequency =</a:t>
            </a:r>
            <a:r>
              <a:rPr lang="en-US" sz="2400" noProof="1" smtClean="0"/>
              <a:t> </a:t>
            </a:r>
            <a:r>
              <a:rPr lang="en-US" sz="2400" noProof="1" smtClean="0">
                <a:solidFill>
                  <a:schemeClr val="bg1"/>
                </a:solidFill>
              </a:rPr>
              <a:t>new int[</a:t>
            </a:r>
            <a:r>
              <a:rPr lang="en-US" sz="2400" noProof="1" smtClean="0">
                <a:solidFill>
                  <a:schemeClr val="tx1"/>
                </a:solidFill>
              </a:rPr>
              <a:t>sides</a:t>
            </a:r>
            <a:r>
              <a:rPr lang="en-US" sz="2400" noProof="1" smtClean="0">
                <a:solidFill>
                  <a:schemeClr val="bg1"/>
                </a:solidFill>
              </a:rPr>
              <a:t>]</a:t>
            </a:r>
            <a:r>
              <a:rPr lang="en-US" sz="2400" noProof="1" smtClean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</a:t>
            </a:r>
            <a:r>
              <a:rPr lang="en-GB" b="1" dirty="0" smtClean="0">
                <a:solidFill>
                  <a:schemeClr val="bg1"/>
                </a:solidFill>
              </a:rPr>
              <a:t>object's </a:t>
            </a:r>
            <a:r>
              <a:rPr lang="en-GB" b="1" dirty="0">
                <a:solidFill>
                  <a:schemeClr val="bg1"/>
                </a:solidFill>
              </a:rPr>
              <a:t>initial state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8CAFC6-6E07-470E-897F-17B6522D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422" y="3691485"/>
            <a:ext cx="2230006" cy="950226"/>
          </a:xfrm>
          <a:prstGeom prst="wedgeRoundRectCallout">
            <a:avLst>
              <a:gd name="adj1" fmla="val -60817"/>
              <a:gd name="adj2" fmla="val 50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Always ensure </a:t>
            </a:r>
            <a:r>
              <a:rPr lang="en-US" sz="2400" b="1" noProof="1">
                <a:solidFill>
                  <a:schemeClr val="bg1"/>
                </a:solidFill>
              </a:rPr>
              <a:t>correct state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1790" y="1872330"/>
            <a:ext cx="474106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private </a:t>
            </a:r>
            <a:r>
              <a:rPr lang="en-US" sz="2400" noProof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Dice() </a:t>
            </a:r>
            <a:r>
              <a:rPr lang="en-US" sz="2400" dirty="0">
                <a:solidFill>
                  <a:schemeClr val="tx1"/>
                </a:solidFill>
              </a:rPr>
              <a:t>{ }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 public </a:t>
            </a:r>
            <a:r>
              <a:rPr lang="en-US" sz="2400" dirty="0">
                <a:solidFill>
                  <a:schemeClr val="bg1"/>
                </a:solidFill>
              </a:rPr>
              <a:t>Dice(</a:t>
            </a:r>
            <a:r>
              <a:rPr lang="en-US" sz="2400" dirty="0">
                <a:solidFill>
                  <a:schemeClr val="tx1"/>
                </a:solidFill>
              </a:rPr>
              <a:t>int sides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this.sides =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75612" y="3962400"/>
            <a:ext cx="2428063" cy="1051947"/>
          </a:xfrm>
          <a:prstGeom prst="wedgeRoundRectCallout">
            <a:avLst>
              <a:gd name="adj1" fmla="val -59999"/>
              <a:gd name="adj2" fmla="val -2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Constructor </a:t>
            </a:r>
            <a:r>
              <a:rPr lang="en-US" sz="2400" b="1" noProof="1">
                <a:solidFill>
                  <a:schemeClr val="bg1"/>
                </a:solidFill>
              </a:rPr>
              <a:t>with</a:t>
            </a:r>
            <a:r>
              <a:rPr lang="en-US" sz="2400" b="1" noProof="1">
                <a:solidFill>
                  <a:schemeClr val="bg2"/>
                </a:solidFill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89812" y="2767414"/>
            <a:ext cx="2883098" cy="856884"/>
          </a:xfrm>
          <a:prstGeom prst="wedgeRoundRectCallout">
            <a:avLst>
              <a:gd name="adj1" fmla="val -58777"/>
              <a:gd name="adj2" fmla="val 4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Constructor </a:t>
            </a:r>
            <a:r>
              <a:rPr lang="en-US" sz="2400" b="1" noProof="1">
                <a:solidFill>
                  <a:schemeClr val="bg1"/>
                </a:solidFill>
              </a:rPr>
              <a:t>without</a:t>
            </a:r>
            <a:r>
              <a:rPr lang="en-US" sz="2400" b="1" noProof="1">
                <a:solidFill>
                  <a:schemeClr val="bg2"/>
                </a:solidFill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4298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51212" y="1752600"/>
            <a:ext cx="5615924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Person {</a:t>
            </a:r>
          </a:p>
          <a:p>
            <a:r>
              <a:rPr lang="en-US" dirty="0">
                <a:solidFill>
                  <a:schemeClr val="tx1"/>
                </a:solidFill>
              </a:rPr>
              <a:t>  private string name;</a:t>
            </a:r>
          </a:p>
          <a:p>
            <a:r>
              <a:rPr lang="en-US" dirty="0">
                <a:solidFill>
                  <a:schemeClr val="tx1"/>
                </a:solidFill>
              </a:rPr>
              <a:t>  private </a:t>
            </a:r>
            <a:r>
              <a:rPr lang="en-US" noProof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age;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Person()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this.age = 18;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  public Person(string name) : </a:t>
            </a:r>
            <a:r>
              <a:rPr lang="en-US" dirty="0">
                <a:solidFill>
                  <a:schemeClr val="bg1"/>
                </a:solidFill>
              </a:rPr>
              <a:t>this()                   </a:t>
            </a:r>
            <a:r>
              <a:rPr lang="bg-BG" dirty="0">
                <a:solidFill>
                  <a:schemeClr val="bg1"/>
                </a:solidFill>
              </a:rPr>
              <a:t>       </a:t>
            </a:r>
            <a:br>
              <a:rPr lang="bg-BG" dirty="0">
                <a:solidFill>
                  <a:schemeClr val="bg1"/>
                </a:solidFill>
              </a:rPr>
            </a:br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this.name = name;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151812" y="5040940"/>
            <a:ext cx="2021056" cy="904169"/>
          </a:xfrm>
          <a:prstGeom prst="wedgeRoundRectCallout">
            <a:avLst>
              <a:gd name="adj1" fmla="val -59723"/>
              <a:gd name="adj2" fmla="val -394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Calls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245331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csharp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Car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9412" y="1287463"/>
            <a:ext cx="10818812" cy="442753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Extend the previous problem and </a:t>
            </a:r>
            <a:r>
              <a:rPr lang="en-US" b="1" dirty="0">
                <a:solidFill>
                  <a:schemeClr val="bg1"/>
                </a:solidFill>
              </a:rPr>
              <a:t>create 3 constructors</a:t>
            </a:r>
          </a:p>
          <a:p>
            <a:pPr>
              <a:lnSpc>
                <a:spcPct val="100000"/>
              </a:lnSpc>
            </a:pPr>
            <a:r>
              <a:rPr lang="en-US" dirty="0"/>
              <a:t>Default values are:</a:t>
            </a:r>
          </a:p>
          <a:p>
            <a:pPr lvl="1">
              <a:lnSpc>
                <a:spcPct val="100000"/>
              </a:lnSpc>
            </a:pPr>
            <a:r>
              <a:rPr lang="en-US" sz="3398" dirty="0"/>
              <a:t>Make </a:t>
            </a:r>
            <a:r>
              <a:rPr lang="en-US" sz="3398" dirty="0" smtClean="0"/>
              <a:t>- </a:t>
            </a:r>
            <a:r>
              <a:rPr lang="en-US" sz="3398" dirty="0"/>
              <a:t>VW</a:t>
            </a:r>
          </a:p>
          <a:p>
            <a:pPr lvl="1">
              <a:lnSpc>
                <a:spcPct val="100000"/>
              </a:lnSpc>
            </a:pPr>
            <a:r>
              <a:rPr lang="en-US" sz="3398" dirty="0"/>
              <a:t>Model </a:t>
            </a:r>
            <a:r>
              <a:rPr lang="en-US" sz="3398" dirty="0" smtClean="0"/>
              <a:t>- </a:t>
            </a:r>
            <a:r>
              <a:rPr lang="en-US" sz="3398" dirty="0"/>
              <a:t>Golf</a:t>
            </a:r>
          </a:p>
          <a:p>
            <a:pPr lvl="1">
              <a:lnSpc>
                <a:spcPct val="100000"/>
              </a:lnSpc>
            </a:pPr>
            <a:r>
              <a:rPr lang="en-US" sz="3398" dirty="0"/>
              <a:t>Year </a:t>
            </a:r>
            <a:r>
              <a:rPr lang="en-US" sz="3398" dirty="0" smtClean="0"/>
              <a:t>- </a:t>
            </a:r>
            <a:r>
              <a:rPr lang="en-US" sz="3398" dirty="0"/>
              <a:t>2025</a:t>
            </a:r>
          </a:p>
          <a:p>
            <a:pPr lvl="1">
              <a:lnSpc>
                <a:spcPct val="100000"/>
              </a:lnSpc>
            </a:pPr>
            <a:r>
              <a:rPr lang="en-US" sz="3398" noProof="1" smtClean="0"/>
              <a:t>FuelQuantity = 200</a:t>
            </a:r>
          </a:p>
          <a:p>
            <a:pPr lvl="1">
              <a:lnSpc>
                <a:spcPct val="100000"/>
              </a:lnSpc>
            </a:pPr>
            <a:r>
              <a:rPr lang="en-US" sz="3398" noProof="1" smtClean="0"/>
              <a:t>FuelConsumption = 10</a:t>
            </a:r>
            <a:endParaRPr lang="en-US" sz="3398" noProof="1"/>
          </a:p>
        </p:txBody>
      </p:sp>
      <p:grpSp>
        <p:nvGrpSpPr>
          <p:cNvPr id="14" name="Group 13"/>
          <p:cNvGrpSpPr/>
          <p:nvPr/>
        </p:nvGrpSpPr>
        <p:grpSpPr>
          <a:xfrm>
            <a:off x="5902325" y="2133600"/>
            <a:ext cx="5679524" cy="4119626"/>
            <a:chOff x="-306388" y="2240208"/>
            <a:chExt cx="3137848" cy="3084594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65216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+Car()</a:t>
              </a:r>
            </a:p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year)</a:t>
              </a:r>
            </a:p>
            <a:p>
              <a:pPr>
                <a:lnSpc>
                  <a:spcPct val="150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</a:t>
              </a:r>
              <a:r>
                <a:rPr lang="en-US" sz="2400" b="1" noProof="1" smtClean="0">
                  <a:latin typeface="Consolas" panose="020B0609020204030204" pitchFamily="49" charset="0"/>
                </a:rPr>
                <a:t>int</a:t>
              </a:r>
              <a:r>
                <a:rPr lang="en-US" sz="2400" b="1" dirty="0" smtClean="0">
                  <a:latin typeface="Consolas" panose="020B0609020204030204" pitchFamily="49" charset="0"/>
                </a:rPr>
                <a:t> year</a:t>
              </a:r>
              <a:r>
                <a:rPr lang="en-US" sz="2400" b="1" noProof="1" smtClean="0">
                  <a:latin typeface="Consolas" panose="020B0609020204030204" pitchFamily="49" charset="0"/>
                </a:rPr>
                <a:t>, double fuelQuantity, double fuelConsumption)</a:t>
              </a:r>
              <a:endParaRPr lang="en-US" sz="24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Car Constructors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173118"/>
            <a:ext cx="102870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 smtClean="0">
                <a:solidFill>
                  <a:schemeClr val="tx1"/>
                </a:solidFill>
              </a:rPr>
              <a:t>public Car() {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this.Make = "VW";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this.Model = "Golf";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this.Year = 2025;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this.FuelQuantity = 200;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this.FuelConsumption = 10;}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public Car(string make, string model, int year) : this() {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    this.Make = make;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    this.Model = model;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    this.Year = year;}  </a:t>
            </a:r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27212" y="1981200"/>
            <a:ext cx="8527289" cy="357287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public Car(string make, string model, int year,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double fuelQuantity, double fuelConsumption)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: this(make, model, year)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this.FuelQuantity = fuelQuantity;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this.FuelConsumption = fuelConsumption;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Car Constructors(2)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161859" cy="785075"/>
          </a:xfrm>
        </p:spPr>
        <p:txBody>
          <a:bodyPr>
            <a:normAutofit/>
          </a:bodyPr>
          <a:lstStyle/>
          <a:p>
            <a:r>
              <a:rPr lang="en-US" dirty="0"/>
              <a:t>Create the two classes  and extend the Car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Car Engine And Tires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98612" y="1877589"/>
            <a:ext cx="4495800" cy="2642240"/>
            <a:chOff x="-306388" y="2240208"/>
            <a:chExt cx="3137848" cy="1971603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Engine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-horsePower:int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-cubicCapacity:double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-306388" y="3495422"/>
              <a:ext cx="3137848" cy="71638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horsePower,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cubicCapacity)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70612" y="1877589"/>
            <a:ext cx="4495800" cy="2642240"/>
            <a:chOff x="-306388" y="2240208"/>
            <a:chExt cx="3137848" cy="1978393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Tire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 smtClean="0">
                  <a:latin typeface="Consolas" pitchFamily="49" charset="0"/>
                </a:rPr>
                <a:t>-year:int</a:t>
              </a:r>
              <a:endParaRPr lang="en-US" sz="2400" b="1" noProof="1">
                <a:latin typeface="Consolas" pitchFamily="49" charset="0"/>
              </a:endParaRP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 smtClean="0">
                  <a:latin typeface="Consolas" pitchFamily="49" charset="0"/>
                </a:rPr>
                <a:t>-pressure:double</a:t>
              </a:r>
              <a:endParaRPr lang="en-US" sz="2400" b="1" noProof="1">
                <a:latin typeface="Consolas" pitchFamily="49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-306388" y="3502212"/>
              <a:ext cx="3137848" cy="71638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</a:t>
              </a:r>
              <a:r>
                <a:rPr lang="en-US" sz="2400" b="1" noProof="1" smtClean="0">
                  <a:latin typeface="Consolas" pitchFamily="49" charset="0"/>
                </a:rPr>
                <a:t>year, </a:t>
              </a:r>
              <a:r>
                <a:rPr lang="en-US" sz="2400" b="1" noProof="1">
                  <a:latin typeface="Consolas" pitchFamily="49" charset="0"/>
                </a:rPr>
                <a:t/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</a:t>
              </a:r>
              <a:r>
                <a:rPr lang="en-US" sz="2400" b="1" noProof="1" smtClean="0">
                  <a:latin typeface="Consolas" pitchFamily="49" charset="0"/>
                </a:rPr>
                <a:t>pressure)</a:t>
              </a:r>
              <a:endParaRPr lang="en-US" sz="2400" b="1" noProof="1">
                <a:latin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84412" y="4619233"/>
            <a:ext cx="7772400" cy="1781567"/>
            <a:chOff x="-306388" y="2240207"/>
            <a:chExt cx="3935606" cy="1691472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2240207"/>
              <a:ext cx="3935606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-306388" y="2672636"/>
              <a:ext cx="3935606" cy="125904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US" sz="2400" b="1" dirty="0">
                  <a:latin typeface="Consolas" panose="020B0609020204030204" pitchFamily="49" charset="0"/>
                </a:rPr>
                <a:t>+Car(string make, string model, int year, </a:t>
              </a:r>
              <a:br>
                <a:rPr lang="en-US" sz="2400" b="1" dirty="0">
                  <a:latin typeface="Consolas" panose="020B0609020204030204" pitchFamily="49" charset="0"/>
                </a:rPr>
              </a:br>
              <a:r>
                <a:rPr lang="en-US" sz="2400" b="1" noProof="1" smtClean="0">
                  <a:latin typeface="Consolas" panose="020B0609020204030204" pitchFamily="49" charset="0"/>
                </a:rPr>
                <a:t>double fuelQuantity, double fuelConsumption, Engine engine, Tire[] tires</a:t>
              </a:r>
              <a:r>
                <a:rPr lang="en-US" sz="2400" b="1" dirty="0" smtClean="0">
                  <a:latin typeface="Consolas" panose="020B0609020204030204" pitchFamily="49" charset="0"/>
                </a:rPr>
                <a:t>)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Car Engine And Tires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1173118"/>
            <a:ext cx="7696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 smtClean="0">
                <a:solidFill>
                  <a:schemeClr val="tx1"/>
                </a:solidFill>
              </a:rPr>
              <a:t>private int horsePower;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private double cubicCapacity;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public Engine(int horsePower, double cubicCapacity) {   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this.HorsePower = horsePower;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this.CubicCapacity = cubicCapacity; 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public int HorsePower {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get { return this.horsePower; 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set { this.horsePower = value; }}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public double CubicCapacity {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get { return this.cubicCapacity; 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set { this.cubicCapacity = value; }}</a:t>
            </a:r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2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Car Engine And Tires(2)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1173118"/>
            <a:ext cx="7696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 smtClean="0">
                <a:solidFill>
                  <a:schemeClr val="tx1"/>
                </a:solidFill>
              </a:rPr>
              <a:t>private int year;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private double pressure;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public Tire(int year, double pressure) {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this.Year = year;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this.Pressure = pressure; 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public int Year {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get { return this.year; 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set { this.year = value; }}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public double Pressure {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get { return this.pressure; 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  set { this.pressure = value; }}</a:t>
            </a:r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2812" y="1752600"/>
            <a:ext cx="10356089" cy="39396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public Car(string make, string model, int year,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double fuelQuantity, double fuelConsumption, Engine engine,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Tire[] tires)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: this(make, model, year, fuelQuantity, fuelConsumption)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this.Engine = engine;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this.Tires = tires;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Car Engine And Tires(3)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https://judge.softuni.bg/Contests/1478/Defining-Classes-Lab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>
                <a:solidFill>
                  <a:schemeClr val="bg2"/>
                </a:solidFill>
              </a:rPr>
              <a:t> for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Objects are </a:t>
            </a:r>
            <a:r>
              <a:rPr lang="en-US" sz="36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fields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constructors</a:t>
            </a:r>
            <a:r>
              <a:rPr lang="en-US" sz="3600" dirty="0">
                <a:solidFill>
                  <a:schemeClr val="bg2"/>
                </a:solidFill>
              </a:rPr>
              <a:t> and other members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Constructors: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>
                <a:solidFill>
                  <a:schemeClr val="bg2"/>
                </a:solidFill>
              </a:rPr>
              <a:t> when creating </a:t>
            </a:r>
            <a:r>
              <a:rPr lang="en-US" sz="3400" b="1" dirty="0">
                <a:solidFill>
                  <a:schemeClr val="bg1"/>
                </a:solidFill>
              </a:rPr>
              <a:t>new instances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Initialize</a:t>
            </a:r>
            <a:r>
              <a:rPr lang="en-US" sz="3400" dirty="0">
                <a:solidFill>
                  <a:schemeClr val="bg2"/>
                </a:solidFill>
              </a:rPr>
              <a:t> the </a:t>
            </a:r>
            <a:r>
              <a:rPr lang="en-US" sz="3400" b="1" dirty="0">
                <a:solidFill>
                  <a:schemeClr val="bg1"/>
                </a:solidFill>
              </a:rPr>
              <a:t>object's state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1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Hide Details from the Client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842867A-01CF-4487-BF1E-BC1B19F5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72" y="1385091"/>
            <a:ext cx="2570480" cy="25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7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type whose </a:t>
            </a:r>
            <a:r>
              <a:rPr lang="en-US" b="1" dirty="0">
                <a:solidFill>
                  <a:schemeClr val="bg1"/>
                </a:solidFill>
              </a:rPr>
              <a:t>representation</a:t>
            </a:r>
            <a:r>
              <a:rPr lang="en-US" b="1" dirty="0"/>
              <a:t> </a:t>
            </a:r>
            <a:r>
              <a:rPr lang="en-US" dirty="0"/>
              <a:t>is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from the client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2645613" y="2304199"/>
            <a:ext cx="705761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 ADT – indexed sequence of chars: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string()</a:t>
            </a:r>
          </a:p>
          <a:p>
            <a:r>
              <a:rPr lang="en-US" noProof="1" smtClean="0">
                <a:solidFill>
                  <a:schemeClr val="bg1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1"/>
                </a:solidFill>
              </a:rPr>
              <a:t>Length()</a:t>
            </a:r>
          </a:p>
          <a:p>
            <a:r>
              <a:rPr lang="en-US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CharAt(int index)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bool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IsEmpty()</a:t>
            </a:r>
            <a:endParaRPr lang="en-US" noProof="1" smtClean="0"/>
          </a:p>
          <a:p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many others…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7694612" y="3880918"/>
            <a:ext cx="1902483" cy="1219200"/>
          </a:xfrm>
          <a:prstGeom prst="wedgeRoundRectCallout">
            <a:avLst>
              <a:gd name="adj1" fmla="val -66764"/>
              <a:gd name="adj2" fmla="val -42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ADTs are defined by their </a:t>
            </a:r>
            <a:r>
              <a:rPr lang="en-US" sz="2400" b="1" dirty="0">
                <a:solidFill>
                  <a:schemeClr val="bg1"/>
                </a:solidFill>
              </a:rPr>
              <a:t>usage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B720DA3-F97D-4372-992E-7BBA68D95E68}"/>
              </a:ext>
            </a:extLst>
          </p:cNvPr>
          <p:cNvSpPr/>
          <p:nvPr/>
        </p:nvSpPr>
        <p:spPr>
          <a:xfrm>
            <a:off x="6323012" y="3657600"/>
            <a:ext cx="914400" cy="1219200"/>
          </a:xfrm>
          <a:prstGeom prst="rightBrace">
            <a:avLst>
              <a:gd name="adj1" fmla="val 8333"/>
              <a:gd name="adj2" fmla="val 50688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don't need </a:t>
            </a:r>
            <a:r>
              <a:rPr lang="en-US" dirty="0"/>
              <a:t>to know the </a:t>
            </a:r>
            <a:r>
              <a:rPr lang="en-US" b="1" dirty="0" smtClean="0">
                <a:solidFill>
                  <a:schemeClr val="bg1"/>
                </a:solidFill>
              </a:rPr>
              <a:t>implementation</a:t>
            </a:r>
            <a:r>
              <a:rPr lang="en-US" dirty="0" smtClean="0"/>
              <a:t> </a:t>
            </a:r>
            <a:r>
              <a:rPr lang="en-US" dirty="0"/>
              <a:t>to use an ADT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 (2)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3790" y="3122982"/>
            <a:ext cx="417546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Dog: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        </a:t>
            </a:r>
            <a:r>
              <a:rPr lang="en-GB" dirty="0">
                <a:solidFill>
                  <a:schemeClr val="tx1"/>
                </a:solidFill>
              </a:rPr>
              <a:t>Dog()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string Name()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Bark()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Sleep()</a:t>
            </a:r>
          </a:p>
          <a:p>
            <a:r>
              <a:rPr lang="en-US" dirty="0"/>
              <a:t> 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76750" y="3122982"/>
            <a:ext cx="417546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Computer:</a:t>
            </a:r>
          </a:p>
          <a:p>
            <a:r>
              <a:rPr lang="en-US" dirty="0">
                <a:solidFill>
                  <a:schemeClr val="tx1"/>
                </a:solidFill>
              </a:rPr>
              <a:t>        Computer()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TurnOn()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bg-BG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void TurnOff()</a:t>
            </a:r>
          </a:p>
          <a:p>
            <a:r>
              <a:rPr lang="en-US" dirty="0">
                <a:solidFill>
                  <a:schemeClr val="tx1"/>
                </a:solidFill>
              </a:rPr>
              <a:t> string Spec()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060801" y="2059244"/>
            <a:ext cx="1393951" cy="1450016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676759" y="2067576"/>
            <a:ext cx="1385941" cy="1441684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74" y="2363468"/>
            <a:ext cx="967266" cy="9672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918" y="2363468"/>
            <a:ext cx="845622" cy="8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22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Class for an ADT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dirty="0"/>
              <a:t>Class is a </a:t>
            </a:r>
            <a:r>
              <a:rPr lang="en-US" b="1" dirty="0">
                <a:solidFill>
                  <a:schemeClr val="bg1"/>
                </a:solidFill>
              </a:rPr>
              <a:t>concrete implementation </a:t>
            </a:r>
            <a:r>
              <a:rPr lang="en-US" dirty="0"/>
              <a:t>of an ADT</a:t>
            </a:r>
          </a:p>
          <a:p>
            <a:pPr>
              <a:buClr>
                <a:srgbClr val="234465"/>
              </a:buClr>
            </a:pPr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describing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creating </a:t>
            </a:r>
            <a:r>
              <a:rPr lang="en-US" dirty="0"/>
              <a:t>objects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972648" y="3845077"/>
            <a:ext cx="309217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54802" y="3372965"/>
            <a:ext cx="2033470" cy="579230"/>
          </a:xfrm>
          <a:prstGeom prst="wedgeRoundRectCallout">
            <a:avLst>
              <a:gd name="adj1" fmla="val -58231"/>
              <a:gd name="adj2" fmla="val 50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name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016473" y="5607813"/>
            <a:ext cx="1905000" cy="579133"/>
          </a:xfrm>
          <a:prstGeom prst="wedgeRoundRectCallout">
            <a:avLst>
              <a:gd name="adj1" fmla="val -58872"/>
              <a:gd name="adj2" fmla="val -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body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436812" y="3400276"/>
            <a:ext cx="1727906" cy="575748"/>
          </a:xfrm>
          <a:prstGeom prst="wedgeRoundRectCallout">
            <a:avLst>
              <a:gd name="adj1" fmla="val 55948"/>
              <a:gd name="adj2" fmla="val 50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Keyword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GB" dirty="0"/>
              <a:t>Name classes with nouns using </a:t>
            </a:r>
            <a:r>
              <a:rPr lang="en-GB" b="1" noProof="1" smtClean="0">
                <a:solidFill>
                  <a:schemeClr val="bg1"/>
                </a:solidFill>
              </a:rPr>
              <a:t>PascalCasing</a:t>
            </a:r>
          </a:p>
          <a:p>
            <a:pPr>
              <a:buClr>
                <a:srgbClr val="234465"/>
              </a:buClr>
            </a:pPr>
            <a:r>
              <a:rPr lang="en-US" dirty="0" smtClean="0"/>
              <a:t>Use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descriptive nouns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Avoid abbreviations </a:t>
            </a:r>
            <a:r>
              <a:rPr lang="en-US" dirty="0"/>
              <a:t>(except widely known, </a:t>
            </a:r>
            <a:br>
              <a:rPr lang="en-US" dirty="0"/>
            </a:br>
            <a:r>
              <a:rPr lang="en-US" dirty="0"/>
              <a:t>e.g.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9212" y="3707437"/>
            <a:ext cx="6563174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Dice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BankAccount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89212" y="4855644"/>
            <a:ext cx="656317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TPMF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bankaccount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intcalc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70" y="3810000"/>
            <a:ext cx="836357" cy="836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70" y="5201287"/>
            <a:ext cx="850262" cy="8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3399</TotalTime>
  <Words>1930</Words>
  <Application>Microsoft Office PowerPoint</Application>
  <PresentationFormat>Custom</PresentationFormat>
  <Paragraphs>480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Defining Classes</vt:lpstr>
      <vt:lpstr>Table of Contents</vt:lpstr>
      <vt:lpstr>Have a Question?</vt:lpstr>
      <vt:lpstr>PowerPoint Presentation</vt:lpstr>
      <vt:lpstr>Abstract Data Type</vt:lpstr>
      <vt:lpstr>Abstract Data Type (2)</vt:lpstr>
      <vt:lpstr>PowerPoint Presentation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</vt:lpstr>
      <vt:lpstr>PowerPoint Presentation</vt:lpstr>
      <vt:lpstr>Fields and Modifiers</vt:lpstr>
      <vt:lpstr>Properties</vt:lpstr>
      <vt:lpstr>Problem: Car</vt:lpstr>
      <vt:lpstr>PowerPoint Presentation</vt:lpstr>
      <vt:lpstr>Methods</vt:lpstr>
      <vt:lpstr>Problem: Car Extension</vt:lpstr>
      <vt:lpstr>Solution: Car Extension</vt:lpstr>
      <vt:lpstr>Solution: Car Extension (2)</vt:lpstr>
      <vt:lpstr>Solution: Car Extension (3)</vt:lpstr>
      <vt:lpstr>PowerPoint Presentation</vt:lpstr>
      <vt:lpstr>Constructors</vt:lpstr>
      <vt:lpstr>Object Initial State</vt:lpstr>
      <vt:lpstr>Multiple Constructors</vt:lpstr>
      <vt:lpstr>Constructor Chaining</vt:lpstr>
      <vt:lpstr>Problem: Car Constructors</vt:lpstr>
      <vt:lpstr>Solution: Car Constructors</vt:lpstr>
      <vt:lpstr>Problem: Car Constructors(2)</vt:lpstr>
      <vt:lpstr>Problem: Car Engine And Tires</vt:lpstr>
      <vt:lpstr>Solution: Car Engine And Tires</vt:lpstr>
      <vt:lpstr>Solution: Car Engine And Tires(2)</vt:lpstr>
      <vt:lpstr>Solution: Car Engine And Tires(3)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Defining Classes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Peter Arnaudov</cp:lastModifiedBy>
  <cp:revision>517</cp:revision>
  <dcterms:created xsi:type="dcterms:W3CDTF">2014-01-02T17:00:34Z</dcterms:created>
  <dcterms:modified xsi:type="dcterms:W3CDTF">2019-10-05T08:28:24Z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