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576" r:id="rId2"/>
    <p:sldId id="577" r:id="rId3"/>
    <p:sldId id="578" r:id="rId4"/>
    <p:sldId id="579" r:id="rId5"/>
    <p:sldId id="580" r:id="rId6"/>
    <p:sldId id="619" r:id="rId7"/>
    <p:sldId id="620" r:id="rId8"/>
    <p:sldId id="581" r:id="rId9"/>
    <p:sldId id="582" r:id="rId10"/>
    <p:sldId id="583" r:id="rId11"/>
    <p:sldId id="584" r:id="rId12"/>
    <p:sldId id="612" r:id="rId13"/>
    <p:sldId id="586" r:id="rId14"/>
    <p:sldId id="587" r:id="rId15"/>
    <p:sldId id="588" r:id="rId16"/>
    <p:sldId id="589" r:id="rId17"/>
    <p:sldId id="621" r:id="rId18"/>
    <p:sldId id="590" r:id="rId19"/>
    <p:sldId id="591" r:id="rId20"/>
    <p:sldId id="592" r:id="rId21"/>
    <p:sldId id="593" r:id="rId22"/>
    <p:sldId id="594" r:id="rId23"/>
    <p:sldId id="595" r:id="rId24"/>
    <p:sldId id="596" r:id="rId25"/>
    <p:sldId id="597" r:id="rId26"/>
    <p:sldId id="598" r:id="rId27"/>
    <p:sldId id="614" r:id="rId28"/>
    <p:sldId id="613" r:id="rId29"/>
    <p:sldId id="631" r:id="rId30"/>
    <p:sldId id="622" r:id="rId31"/>
    <p:sldId id="624" r:id="rId32"/>
    <p:sldId id="626" r:id="rId33"/>
    <p:sldId id="628" r:id="rId34"/>
    <p:sldId id="627" r:id="rId35"/>
    <p:sldId id="623" r:id="rId36"/>
    <p:sldId id="625" r:id="rId37"/>
    <p:sldId id="610" r:id="rId38"/>
    <p:sldId id="632" r:id="rId39"/>
    <p:sldId id="629" r:id="rId40"/>
    <p:sldId id="630" r:id="rId41"/>
    <p:sldId id="617" r:id="rId42"/>
    <p:sldId id="61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76"/>
            <p14:sldId id="577"/>
            <p14:sldId id="578"/>
          </p14:sldIdLst>
        </p14:section>
        <p14:section name="Architecture" id="{BC4A3995-4CED-4320-A673-95328C9C809D}">
          <p14:sldIdLst>
            <p14:sldId id="579"/>
            <p14:sldId id="580"/>
            <p14:sldId id="619"/>
            <p14:sldId id="620"/>
            <p14:sldId id="581"/>
            <p14:sldId id="582"/>
            <p14:sldId id="583"/>
            <p14:sldId id="584"/>
            <p14:sldId id="612"/>
            <p14:sldId id="586"/>
            <p14:sldId id="587"/>
            <p14:sldId id="588"/>
            <p14:sldId id="589"/>
            <p14:sldId id="621"/>
            <p14:sldId id="590"/>
          </p14:sldIdLst>
        </p14:section>
        <p14:section name="Refactoring" id="{4C2182BE-4B88-4D56-9DB6-E01540733B09}">
          <p14:sldIdLst>
            <p14:sldId id="591"/>
            <p14:sldId id="592"/>
            <p14:sldId id="593"/>
            <p14:sldId id="594"/>
          </p14:sldIdLst>
        </p14:section>
        <p14:section name="Enumarations" id="{4952FA96-F6B1-4564-A053-CE2B5F00C729}">
          <p14:sldIdLst>
            <p14:sldId id="595"/>
            <p14:sldId id="596"/>
            <p14:sldId id="597"/>
            <p14:sldId id="598"/>
            <p14:sldId id="614"/>
            <p14:sldId id="613"/>
            <p14:sldId id="631"/>
          </p14:sldIdLst>
        </p14:section>
        <p14:section name="Static Classes" id="{93AF5B72-5547-4226-B99D-3B352F44E4D7}">
          <p14:sldIdLst>
            <p14:sldId id="622"/>
            <p14:sldId id="624"/>
            <p14:sldId id="626"/>
            <p14:sldId id="628"/>
            <p14:sldId id="627"/>
          </p14:sldIdLst>
        </p14:section>
        <p14:section name="Namespaces" id="{8AC29FD6-25DE-4133-A450-F9D50AD89F1B}">
          <p14:sldIdLst>
            <p14:sldId id="623"/>
            <p14:sldId id="625"/>
          </p14:sldIdLst>
        </p14:section>
        <p14:section name="Conclusion" id="{10E03AB1-9AA8-4E86-9A64-D741901E50A2}">
          <p14:sldIdLst>
            <p14:sldId id="610"/>
            <p14:sldId id="632"/>
            <p14:sldId id="629"/>
            <p14:sldId id="630"/>
            <p14:sldId id="617"/>
            <p14:sldId id="6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20" autoAdjust="0"/>
  </p:normalViewPr>
  <p:slideViewPr>
    <p:cSldViewPr snapToGrid="0" showGuides="1">
      <p:cViewPr varScale="1">
        <p:scale>
          <a:sx n="88" d="100"/>
          <a:sy n="88" d="100"/>
        </p:scale>
        <p:origin x="494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25.10.2019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2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8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30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80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69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005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4261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6228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627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20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2099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90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7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7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36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65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3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3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03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91DB13C-85D9-4A60-80D1-F0CC8BE3DEBB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8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3314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1D05A45E-E2E1-47AC-A1B3-EDAD0CD30700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3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A02F69DB-B2AB-4E0E-AE7E-6C3E5D298B76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C304795-7662-49BE-B9B2-0C4CCC5C7F3D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6E60C5FD-9E34-4FB8-B8A1-5F055D12BE2D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39B349B1-7601-44EF-B02B-156F2C99D704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4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A4EBB2A2-0437-400A-BD9F-9D5B6D9B4967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1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EA6911DC-D389-4ACA-9B25-989A4DC31484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411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6E60C5FD-9E34-4FB8-B8A1-5F055D12BE2D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52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5/Working-with-Abstraction-Lab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5/Working-with-Abstraction-Lab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5/Working-with-Abstraction-Lab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5/Working-with-Abstraction-La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5/Working-with-Abstraction-Lab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5/Working-with-Abstraction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5/Working-with-Abstraction-Lab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5/Working-with-Abstraction-La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udge.softuni.bg/Contests/1495/Working-with-Abstraction-Lab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5/Working-with-Abstraction-Lab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5/Working-with-Abstraction-Lab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5/Working-with-Abstraction-Lab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0.png"/><Relationship Id="rId26" Type="http://schemas.openxmlformats.org/officeDocument/2006/relationships/image" Target="../media/image5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9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8.png"/><Relationship Id="rId22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5.jpeg"/><Relationship Id="rId7" Type="http://schemas.openxmlformats.org/officeDocument/2006/relationships/image" Target="../media/image5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8.gi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Architecture, Refactoring and Enumerations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Abstraction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0" y="2209278"/>
            <a:ext cx="2439443" cy="243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Draw on the console a rhombus of stars</a:t>
            </a:r>
            <a:r>
              <a:rPr lang="bg-BG" dirty="0"/>
              <a:t> </a:t>
            </a:r>
            <a:r>
              <a:rPr lang="en-US" dirty="0"/>
              <a:t>with size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67768" y="3452189"/>
            <a:ext cx="1190309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*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40268" y="1905692"/>
            <a:ext cx="1245312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n = 3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50018" y="3417009"/>
            <a:ext cx="839780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*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61334" y="1905692"/>
            <a:ext cx="1217149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571663" y="2757685"/>
            <a:ext cx="422773" cy="42328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749101" y="3417009"/>
            <a:ext cx="447869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349114" y="1905692"/>
            <a:ext cx="1217149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7491172" y="1923662"/>
            <a:ext cx="2442738" cy="3738213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762663" y="2781842"/>
            <a:ext cx="422773" cy="42328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1351537" y="2760768"/>
            <a:ext cx="422773" cy="42328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823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79301" y="2054877"/>
            <a:ext cx="9823693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size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for (int stCount = 1; stCount &lt;= size; stCount++)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PrintRow(size, stCount);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for (int stCount = size - 1; stCount &gt;= 1; stCount--)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PrintRow(size, stCount);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904412" y="4506795"/>
            <a:ext cx="1976845" cy="631262"/>
          </a:xfrm>
          <a:prstGeom prst="wedgeRoundRectCallout">
            <a:avLst>
              <a:gd name="adj1" fmla="val -61354"/>
              <a:gd name="adj2" fmla="val -406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Reusing code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9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</a:t>
            </a:r>
            <a:r>
              <a:rPr lang="en-US" dirty="0" smtClean="0"/>
              <a:t>Stars</a:t>
            </a:r>
            <a:r>
              <a:rPr lang="bg-BG" dirty="0" smtClean="0"/>
              <a:t> </a:t>
            </a:r>
            <a:r>
              <a:rPr lang="en-US" dirty="0" smtClean="0"/>
              <a:t>(</a:t>
            </a:r>
            <a:r>
              <a:rPr lang="en-US" dirty="0"/>
              <a:t>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03503" y="1415699"/>
            <a:ext cx="9573041" cy="4402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static void PrintRow(int figureSize, int starCount)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i = 0; i &lt; figureSize - starCount;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col = 1; col &lt; starCount; col++)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Console.Write("*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Console.WriteLine("*");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2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Classes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Just like methods,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know or do too much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525727" y="2350209"/>
            <a:ext cx="7567507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GodMode master = new GodMode();</a:t>
            </a:r>
          </a:p>
          <a:p>
            <a:r>
              <a:rPr lang="en-US" dirty="0">
                <a:solidFill>
                  <a:schemeClr val="tx1"/>
                </a:solidFill>
              </a:rPr>
              <a:t>int[] numbers = master.ParseAny(args);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int[] numbers2 = master.CopyAny(numbers);</a:t>
            </a:r>
          </a:p>
          <a:p>
            <a:r>
              <a:rPr lang="en-US" dirty="0">
                <a:solidFill>
                  <a:schemeClr val="tx1"/>
                </a:solidFill>
              </a:rPr>
              <a:t>master.PrintToConsole(master.GetDate());</a:t>
            </a:r>
          </a:p>
          <a:p>
            <a:r>
              <a:rPr lang="en-US" dirty="0">
                <a:solidFill>
                  <a:schemeClr val="tx1"/>
                </a:solidFill>
              </a:rPr>
              <a:t>master.PrintToConsole(numbers);</a:t>
            </a:r>
          </a:p>
        </p:txBody>
      </p:sp>
    </p:spTree>
    <p:extLst>
      <p:ext uri="{BB962C8B-B14F-4D97-AF65-F5344CB8AC3E}">
        <p14:creationId xmlns:p14="http://schemas.microsoft.com/office/powerpoint/2010/main" val="136212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can also break our code up logically into </a:t>
            </a:r>
            <a:r>
              <a:rPr lang="en-GB" b="1" dirty="0" smtClean="0">
                <a:solidFill>
                  <a:schemeClr val="bg1"/>
                </a:solidFill>
              </a:rPr>
              <a:t>classes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720872" y="1928343"/>
            <a:ext cx="3202222" cy="454954"/>
          </a:xfrm>
          <a:prstGeom prst="wedgeRoundRectCallout">
            <a:avLst>
              <a:gd name="adj1" fmla="val -54213"/>
              <a:gd name="adj2" fmla="val 440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</a:rPr>
              <a:t>Hides </a:t>
            </a:r>
            <a:r>
              <a:rPr lang="en-US" sz="2400" b="1" dirty="0">
                <a:solidFill>
                  <a:srgbClr val="FFFFFF"/>
                </a:solidFill>
              </a:rPr>
              <a:t>implementation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920676" y="2560077"/>
            <a:ext cx="2802613" cy="690984"/>
          </a:xfrm>
          <a:prstGeom prst="wedgeRoundRectCallout">
            <a:avLst>
              <a:gd name="adj1" fmla="val -55796"/>
              <a:gd name="adj2" fmla="val -139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</a:rPr>
              <a:t>Allows </a:t>
            </a:r>
            <a:r>
              <a:rPr lang="en-US" sz="2400" b="1" dirty="0">
                <a:solidFill>
                  <a:srgbClr val="FFFFFF"/>
                </a:solidFill>
              </a:rPr>
              <a:t>us to change output destination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627091" y="3652540"/>
            <a:ext cx="2348700" cy="774480"/>
          </a:xfrm>
          <a:prstGeom prst="wedgeRoundRectCallout">
            <a:avLst>
              <a:gd name="adj1" fmla="val -56004"/>
              <a:gd name="adj2" fmla="val -465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Helps us avoid repeating code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817947" y="2022645"/>
            <a:ext cx="8250961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ArrayParser</a:t>
            </a:r>
            <a:r>
              <a:rPr lang="en-US" dirty="0">
                <a:solidFill>
                  <a:schemeClr val="tx1"/>
                </a:solidFill>
              </a:rPr>
              <a:t> parser = new </a:t>
            </a:r>
            <a:r>
              <a:rPr lang="en-US" dirty="0"/>
              <a:t>ArrayParser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/>
              <a:t>OuputWriter</a:t>
            </a:r>
            <a:r>
              <a:rPr lang="en-US" dirty="0">
                <a:solidFill>
                  <a:schemeClr val="tx1"/>
                </a:solidFill>
              </a:rPr>
              <a:t> printer = new </a:t>
            </a:r>
            <a:r>
              <a:rPr lang="en-US" dirty="0"/>
              <a:t>OuputWriter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int[] numbers = </a:t>
            </a:r>
            <a:r>
              <a:rPr lang="en-US" dirty="0"/>
              <a:t>parser</a:t>
            </a:r>
            <a:r>
              <a:rPr lang="en-US" dirty="0">
                <a:solidFill>
                  <a:schemeClr val="tx1"/>
                </a:solidFill>
              </a:rPr>
              <a:t>.IntegersParse(args);</a:t>
            </a:r>
          </a:p>
          <a:p>
            <a:r>
              <a:rPr lang="en-US" dirty="0">
                <a:solidFill>
                  <a:schemeClr val="tx1"/>
                </a:solidFill>
              </a:rPr>
              <a:t>int[] coordinates 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endParaRPr lang="bg-BG" dirty="0" smtClean="0">
              <a:solidFill>
                <a:schemeClr val="tx1"/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bg-BG" dirty="0" smtClean="0">
                <a:solidFill>
                  <a:schemeClr val="tx1"/>
                </a:solidFill>
              </a:rPr>
              <a:t> </a:t>
            </a:r>
            <a:r>
              <a:rPr lang="en-US" noProof="1" smtClean="0"/>
              <a:t>parser</a:t>
            </a:r>
            <a:r>
              <a:rPr lang="en-US" noProof="1" smtClean="0">
                <a:solidFill>
                  <a:schemeClr val="tx1"/>
                </a:solidFill>
              </a:rPr>
              <a:t>.IntegerParse(args1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printer</a:t>
            </a:r>
            <a:r>
              <a:rPr lang="en-US" dirty="0">
                <a:solidFill>
                  <a:schemeClr val="tx1"/>
                </a:solidFill>
              </a:rPr>
              <a:t>.PrintToConsole(numbers);</a:t>
            </a:r>
          </a:p>
        </p:txBody>
      </p:sp>
    </p:spTree>
    <p:extLst>
      <p:ext uri="{BB962C8B-B14F-4D97-AF65-F5344CB8AC3E}">
        <p14:creationId xmlns:p14="http://schemas.microsoft.com/office/powerpoint/2010/main" val="29833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200" dirty="0"/>
              <a:t>Create a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Point class </a:t>
            </a:r>
            <a:r>
              <a:rPr lang="en-GB" sz="3200" dirty="0"/>
              <a:t>holding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/>
              <a:t>the horizontal and vertical coordinates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Create a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GB" sz="3200" b="1" dirty="0">
                <a:solidFill>
                  <a:schemeClr val="bg1"/>
                </a:solidFill>
              </a:rPr>
              <a:t> </a:t>
            </a:r>
            <a:r>
              <a:rPr lang="en-GB" sz="3200" dirty="0"/>
              <a:t>class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Holds </a:t>
            </a:r>
            <a:r>
              <a:rPr lang="en-GB" sz="3000" dirty="0" smtClean="0"/>
              <a:t>two </a:t>
            </a:r>
            <a:r>
              <a:rPr lang="en-GB" sz="3000" b="1" dirty="0">
                <a:solidFill>
                  <a:schemeClr val="bg1"/>
                </a:solidFill>
              </a:rPr>
              <a:t>points</a:t>
            </a:r>
          </a:p>
          <a:p>
            <a:pPr lvl="2">
              <a:buClr>
                <a:schemeClr val="tx1"/>
              </a:buClr>
            </a:pPr>
            <a:r>
              <a:rPr lang="en-GB" sz="2800" b="1" dirty="0">
                <a:solidFill>
                  <a:schemeClr val="bg1"/>
                </a:solidFill>
              </a:rPr>
              <a:t>Top left </a:t>
            </a:r>
            <a:r>
              <a:rPr lang="en-GB" sz="2800" dirty="0"/>
              <a:t>and </a:t>
            </a:r>
            <a:r>
              <a:rPr lang="en-GB" sz="2800" b="1" dirty="0">
                <a:solidFill>
                  <a:schemeClr val="bg1"/>
                </a:solidFill>
              </a:rPr>
              <a:t>bottom right 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Add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GB" sz="3200" dirty="0"/>
              <a:t> method 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Takes a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Point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en-GB" sz="3000" dirty="0"/>
              <a:t>as an argument</a:t>
            </a:r>
          </a:p>
          <a:p>
            <a:pPr lvl="1">
              <a:buClr>
                <a:schemeClr val="tx1"/>
              </a:buClr>
            </a:pPr>
            <a:r>
              <a:rPr lang="en-GB" sz="3000" b="1" dirty="0" smtClean="0">
                <a:solidFill>
                  <a:schemeClr val="bg1"/>
                </a:solidFill>
              </a:rPr>
              <a:t>R</a:t>
            </a:r>
            <a:r>
              <a:rPr lang="bg-BG" sz="3000" b="1" dirty="0" smtClean="0">
                <a:solidFill>
                  <a:schemeClr val="bg1"/>
                </a:solidFill>
              </a:rPr>
              <a:t>е</a:t>
            </a:r>
            <a:r>
              <a:rPr lang="en-GB" sz="3000" b="1" dirty="0" smtClean="0">
                <a:solidFill>
                  <a:schemeClr val="bg1"/>
                </a:solidFill>
              </a:rPr>
              <a:t>turns </a:t>
            </a:r>
            <a:r>
              <a:rPr lang="en-GB" sz="3000" dirty="0"/>
              <a:t>it if it’s inside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en-GB" sz="3000" dirty="0"/>
              <a:t>the current object </a:t>
            </a:r>
            <a:r>
              <a:rPr lang="en-GB" sz="3000" dirty="0" smtClean="0"/>
              <a:t/>
            </a:r>
            <a:br>
              <a:rPr lang="en-GB" sz="3000" dirty="0" smtClean="0"/>
            </a:br>
            <a:r>
              <a:rPr lang="en-GB" sz="3000" dirty="0" smtClean="0"/>
              <a:t>of </a:t>
            </a:r>
            <a:r>
              <a:rPr lang="en-GB" sz="3000" dirty="0"/>
              <a:t>the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en-GB" sz="3000" dirty="0"/>
              <a:t>class</a:t>
            </a:r>
          </a:p>
          <a:p>
            <a:pPr>
              <a:buClr>
                <a:schemeClr val="tx1"/>
              </a:buClr>
            </a:pPr>
            <a:endParaRPr lang="bg-BG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af-ZA" dirty="0"/>
              <a:t>Point in Rectangle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5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A94C0-3D3A-484E-AACB-F6A43B84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56" y="1471919"/>
            <a:ext cx="7816911" cy="42463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Rectangle </a:t>
            </a:r>
            <a:endParaRPr lang="bg-BG" sz="2397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private Point topLeft;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private Point bottomRight;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af-ZA" sz="2397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af-ZA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Public properties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  public bool Contains(Point point)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af-ZA" sz="2397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af-ZA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Implement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the method</a:t>
            </a:r>
            <a:endParaRPr lang="af-ZA" sz="2397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9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 smtClean="0"/>
              <a:t>Rectangle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A94C0-3D3A-484E-AACB-F6A43B84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02" y="2212196"/>
            <a:ext cx="5988973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Point </a:t>
            </a:r>
            <a:endParaRPr lang="bg-BG" sz="2397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  private int x;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  private int y;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af-ZA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af-ZA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Add Public properties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}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64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r>
              <a:rPr lang="en-US" dirty="0"/>
              <a:t>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6041" y="1388285"/>
            <a:ext cx="11583988" cy="44613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public bool </a:t>
            </a:r>
            <a:r>
              <a:rPr lang="af-ZA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af-ZA" sz="2397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af-ZA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Point</a:t>
            </a:r>
            <a:r>
              <a:rPr lang="af-ZA" sz="2397" b="1" noProof="1">
                <a:latin typeface="Consolas" pitchFamily="49" charset="0"/>
                <a:cs typeface="Consolas" pitchFamily="49" charset="0"/>
              </a:rPr>
              <a:t> point)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  bool isInHorizontal = </a:t>
            </a:r>
            <a:br>
              <a:rPr lang="af-ZA" sz="2397" b="1" noProof="1">
                <a:latin typeface="Consolas" pitchFamily="49" charset="0"/>
                <a:cs typeface="Consolas" pitchFamily="49" charset="0"/>
              </a:rPr>
            </a:b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af-ZA" sz="2397" b="1" noProof="1" smtClean="0">
                <a:latin typeface="Consolas" pitchFamily="49" charset="0"/>
                <a:cs typeface="Consolas" pitchFamily="49" charset="0"/>
              </a:rPr>
              <a:t>this.TopLeft.X </a:t>
            </a:r>
            <a:r>
              <a:rPr lang="af-ZA" sz="2397" b="1" noProof="1">
                <a:latin typeface="Consolas" pitchFamily="49" charset="0"/>
                <a:cs typeface="Consolas" pitchFamily="49" charset="0"/>
              </a:rPr>
              <a:t>&lt;= point.X &amp;&amp; this.BottomRight.X &gt;= point.X</a:t>
            </a:r>
            <a:r>
              <a:rPr lang="af-ZA" sz="2397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af-ZA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  bool isInVertical = </a:t>
            </a:r>
            <a:br>
              <a:rPr lang="af-ZA" sz="2397" b="1" noProof="1">
                <a:latin typeface="Consolas" pitchFamily="49" charset="0"/>
                <a:cs typeface="Consolas" pitchFamily="49" charset="0"/>
              </a:rPr>
            </a:b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af-ZA" sz="2397" b="1" noProof="1" smtClean="0">
                <a:latin typeface="Consolas" pitchFamily="49" charset="0"/>
                <a:cs typeface="Consolas" pitchFamily="49" charset="0"/>
              </a:rPr>
              <a:t>this.TopLeft.Y </a:t>
            </a:r>
            <a:r>
              <a:rPr lang="af-ZA" sz="2397" b="1" noProof="1">
                <a:latin typeface="Consolas" pitchFamily="49" charset="0"/>
                <a:cs typeface="Consolas" pitchFamily="49" charset="0"/>
              </a:rPr>
              <a:t>&lt;= point.Y &amp;&amp; this.BottomRight.Y &gt;= point.Y</a:t>
            </a:r>
            <a:r>
              <a:rPr lang="af-ZA" sz="2397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af-ZA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  bool </a:t>
            </a:r>
            <a:r>
              <a:rPr lang="af-ZA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397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af-ZA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isInHorizontal</a:t>
            </a:r>
            <a:r>
              <a:rPr lang="af-ZA" sz="2397" b="1" noProof="1">
                <a:latin typeface="Consolas" pitchFamily="49" charset="0"/>
                <a:cs typeface="Consolas" pitchFamily="49" charset="0"/>
              </a:rPr>
              <a:t> &amp;&amp;  </a:t>
            </a:r>
            <a:r>
              <a:rPr lang="af-ZA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isInVertical</a:t>
            </a:r>
            <a:endParaRPr lang="af-ZA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af-ZA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397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af-ZA" sz="2397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95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Refactoring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Restructuring and Organizing Code</a:t>
            </a:r>
          </a:p>
          <a:p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EFC47-3313-401A-8EC6-8D5AA05E2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30" y="1104900"/>
            <a:ext cx="3480540" cy="348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9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1"/>
              <a:t>Project Architecture</a:t>
            </a:r>
          </a:p>
          <a:p>
            <a:pPr lvl="1"/>
            <a:r>
              <a:rPr lang="en-US" noProof="1"/>
              <a:t>Methods</a:t>
            </a:r>
          </a:p>
          <a:p>
            <a:pPr lvl="1"/>
            <a:r>
              <a:rPr lang="en-US" noProof="1"/>
              <a:t>Classes</a:t>
            </a:r>
          </a:p>
          <a:p>
            <a:pPr lvl="1"/>
            <a:r>
              <a:rPr lang="en-US" noProof="1"/>
              <a:t>Projects</a:t>
            </a:r>
          </a:p>
          <a:p>
            <a:r>
              <a:rPr lang="en-US" noProof="1"/>
              <a:t>Code </a:t>
            </a:r>
            <a:r>
              <a:rPr lang="en-US" noProof="1" smtClean="0"/>
              <a:t>Refactoring</a:t>
            </a:r>
          </a:p>
          <a:p>
            <a:r>
              <a:rPr lang="en-US" noProof="1" smtClean="0"/>
              <a:t>Enumerations</a:t>
            </a:r>
          </a:p>
          <a:p>
            <a:r>
              <a:rPr lang="en-US" noProof="1" smtClean="0"/>
              <a:t>Static Classes</a:t>
            </a:r>
          </a:p>
          <a:p>
            <a:r>
              <a:rPr lang="en-US" noProof="1"/>
              <a:t>Namespaces</a:t>
            </a:r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00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Restructures </a:t>
            </a:r>
            <a:r>
              <a:rPr lang="en-GB" dirty="0"/>
              <a:t>code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without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changing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the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behaviour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Improves</a:t>
            </a:r>
            <a:r>
              <a:rPr lang="en-GB" dirty="0"/>
              <a:t> code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readability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Reduces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complexity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2688435" y="3130218"/>
            <a:ext cx="6760364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class </a:t>
            </a:r>
            <a:r>
              <a:rPr lang="en-US" dirty="0">
                <a:solidFill>
                  <a:schemeClr val="bg1"/>
                </a:solidFill>
              </a:rPr>
              <a:t>ProblemSolver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{ </a:t>
            </a:r>
            <a:r>
              <a:rPr lang="en-US" dirty="0"/>
              <a:t>public static void </a:t>
            </a:r>
            <a:r>
              <a:rPr lang="en-US" dirty="0">
                <a:solidFill>
                  <a:schemeClr val="bg1"/>
                </a:solidFill>
              </a:rPr>
              <a:t>DoMagic</a:t>
            </a:r>
            <a:r>
              <a:rPr lang="en-US" dirty="0"/>
              <a:t>() { … } 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688435" y="4240901"/>
            <a:ext cx="7639596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 smtClean="0"/>
              <a:t>class </a:t>
            </a:r>
            <a:r>
              <a:rPr lang="en-US" noProof="1" smtClean="0">
                <a:solidFill>
                  <a:schemeClr val="bg1"/>
                </a:solidFill>
              </a:rPr>
              <a:t>DataModifier</a:t>
            </a:r>
            <a:r>
              <a:rPr lang="en-US" dirty="0" smtClean="0"/>
              <a:t> </a:t>
            </a:r>
            <a:endParaRPr lang="bg-BG" dirty="0"/>
          </a:p>
          <a:p>
            <a:r>
              <a:rPr lang="en-US" dirty="0"/>
              <a:t>{ public static T </a:t>
            </a:r>
            <a:r>
              <a:rPr lang="en-US" dirty="0">
                <a:solidFill>
                  <a:schemeClr val="bg1"/>
                </a:solidFill>
              </a:rPr>
              <a:t>Execute()</a:t>
            </a:r>
            <a:r>
              <a:rPr lang="en-US" dirty="0"/>
              <a:t>; … }</a:t>
            </a:r>
          </a:p>
          <a:p>
            <a:r>
              <a:rPr lang="en-US" dirty="0"/>
              <a:t>class </a:t>
            </a:r>
            <a:r>
              <a:rPr lang="en-US" noProof="1" smtClean="0">
                <a:solidFill>
                  <a:schemeClr val="bg1"/>
                </a:solidFill>
              </a:rPr>
              <a:t>OutputFormatter</a:t>
            </a:r>
            <a:r>
              <a:rPr lang="en-US" dirty="0" smtClean="0"/>
              <a:t> </a:t>
            </a:r>
            <a:endParaRPr lang="bg-BG" dirty="0"/>
          </a:p>
          <a:p>
            <a:r>
              <a:rPr lang="en-US" dirty="0"/>
              <a:t>{ public static void </a:t>
            </a:r>
            <a:r>
              <a:rPr lang="en-US" dirty="0">
                <a:solidFill>
                  <a:schemeClr val="bg1"/>
                </a:solidFill>
              </a:rPr>
              <a:t>Print()</a:t>
            </a:r>
            <a:r>
              <a:rPr lang="en-US" dirty="0"/>
              <a:t>;</a:t>
            </a:r>
          </a:p>
        </p:txBody>
      </p:sp>
      <p:sp>
        <p:nvSpPr>
          <p:cNvPr id="7" name="Bent Arrow 6"/>
          <p:cNvSpPr/>
          <p:nvPr/>
        </p:nvSpPr>
        <p:spPr bwMode="auto">
          <a:xfrm rot="16200000" flipH="1" flipV="1">
            <a:off x="9597267" y="3372399"/>
            <a:ext cx="738636" cy="722892"/>
          </a:xfrm>
          <a:prstGeom prst="bentArrow">
            <a:avLst>
              <a:gd name="adj1" fmla="val 23282"/>
              <a:gd name="adj2" fmla="val 25000"/>
              <a:gd name="adj3" fmla="val 25000"/>
              <a:gd name="adj4" fmla="val 1283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429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Breaking code </a:t>
            </a:r>
            <a:r>
              <a:rPr lang="en-GB" sz="3000" dirty="0"/>
              <a:t>into reusable units</a:t>
            </a:r>
          </a:p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Extracting parts of methods </a:t>
            </a:r>
            <a:r>
              <a:rPr lang="en-GB" sz="3000" dirty="0"/>
              <a:t>and </a:t>
            </a:r>
            <a:r>
              <a:rPr lang="en-GB" sz="3000" b="1" dirty="0">
                <a:solidFill>
                  <a:schemeClr val="bg1"/>
                </a:solidFill>
              </a:rPr>
              <a:t>classes</a:t>
            </a:r>
            <a:r>
              <a:rPr lang="en-GB" sz="3000" dirty="0"/>
              <a:t> into </a:t>
            </a:r>
            <a:r>
              <a:rPr lang="en-GB" sz="3000" b="1" dirty="0">
                <a:solidFill>
                  <a:schemeClr val="bg1"/>
                </a:solidFill>
              </a:rPr>
              <a:t>new</a:t>
            </a:r>
            <a:r>
              <a:rPr lang="en-GB" sz="3000" dirty="0"/>
              <a:t> </a:t>
            </a:r>
            <a:r>
              <a:rPr lang="en-GB" sz="3000" dirty="0">
                <a:solidFill>
                  <a:schemeClr val="tx2">
                    <a:lumMod val="75000"/>
                  </a:schemeClr>
                </a:solidFill>
              </a:rPr>
              <a:t>ones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Techniques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48264" y="2502093"/>
            <a:ext cx="3536354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DepositOrWithdraw()</a:t>
            </a: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4842480" y="2560626"/>
            <a:ext cx="555831" cy="5284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92B72B-EE43-4CB4-9089-178A985ACFEF}"/>
              </a:ext>
            </a:extLst>
          </p:cNvPr>
          <p:cNvSpPr txBox="1">
            <a:spLocks/>
          </p:cNvSpPr>
          <p:nvPr/>
        </p:nvSpPr>
        <p:spPr>
          <a:xfrm>
            <a:off x="190404" y="3370286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 Improving names </a:t>
            </a:r>
            <a:r>
              <a:rPr lang="en-US" sz="3000" dirty="0"/>
              <a:t>of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variables, methods, classes, etc.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A230D9F-9EA4-409F-9227-B555BCEA3FA7}"/>
              </a:ext>
            </a:extLst>
          </p:cNvPr>
          <p:cNvSpPr txBox="1">
            <a:spLocks/>
          </p:cNvSpPr>
          <p:nvPr/>
        </p:nvSpPr>
        <p:spPr>
          <a:xfrm>
            <a:off x="5956277" y="2317953"/>
            <a:ext cx="2081245" cy="1111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Deposit()</a:t>
            </a:r>
          </a:p>
          <a:p>
            <a:r>
              <a:rPr lang="en-US" dirty="0"/>
              <a:t>Withdraw()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F693E-0EC5-45AA-A0C5-4BC0D76E0023}"/>
              </a:ext>
            </a:extLst>
          </p:cNvPr>
          <p:cNvSpPr txBox="1">
            <a:spLocks/>
          </p:cNvSpPr>
          <p:nvPr/>
        </p:nvSpPr>
        <p:spPr>
          <a:xfrm>
            <a:off x="193255" y="4988098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Moving methods </a:t>
            </a:r>
            <a:r>
              <a:rPr lang="en-US" sz="3000" dirty="0"/>
              <a:t>or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fields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to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more appropriate classes</a:t>
            </a:r>
            <a:endParaRPr lang="en-GB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3FF3BB-2757-4C52-A074-134C427B7D58}"/>
              </a:ext>
            </a:extLst>
          </p:cNvPr>
          <p:cNvSpPr txBox="1">
            <a:spLocks/>
          </p:cNvSpPr>
          <p:nvPr/>
        </p:nvSpPr>
        <p:spPr>
          <a:xfrm>
            <a:off x="748264" y="4026594"/>
            <a:ext cx="21775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string str;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A0CACC8-04CA-4674-9EAE-CA516CF1CD8D}"/>
              </a:ext>
            </a:extLst>
          </p:cNvPr>
          <p:cNvSpPr txBox="1">
            <a:spLocks/>
          </p:cNvSpPr>
          <p:nvPr/>
        </p:nvSpPr>
        <p:spPr>
          <a:xfrm>
            <a:off x="4597315" y="4038242"/>
            <a:ext cx="234564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string 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/>
              <a:t>;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A3D6A1A-8C85-4196-806D-FDB65B5B9AED}"/>
              </a:ext>
            </a:extLst>
          </p:cNvPr>
          <p:cNvSpPr txBox="1">
            <a:spLocks/>
          </p:cNvSpPr>
          <p:nvPr/>
        </p:nvSpPr>
        <p:spPr>
          <a:xfrm>
            <a:off x="748263" y="5628072"/>
            <a:ext cx="21775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Car.Open()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ADC2181-DB2A-48FF-834A-74DE23AF71AD}"/>
              </a:ext>
            </a:extLst>
          </p:cNvPr>
          <p:cNvSpPr txBox="1">
            <a:spLocks/>
          </p:cNvSpPr>
          <p:nvPr/>
        </p:nvSpPr>
        <p:spPr>
          <a:xfrm>
            <a:off x="4590043" y="5643437"/>
            <a:ext cx="2352919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Door</a:t>
            </a:r>
            <a:r>
              <a:rPr lang="en-US" dirty="0"/>
              <a:t>.Open()</a:t>
            </a:r>
          </a:p>
        </p:txBody>
      </p:sp>
      <p:sp>
        <p:nvSpPr>
          <p:cNvPr id="21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3483624" y="4073267"/>
            <a:ext cx="555831" cy="5284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3483624" y="5686605"/>
            <a:ext cx="555831" cy="5284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557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You are given a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working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Student System project to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refactor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Break it up </a:t>
            </a:r>
            <a:r>
              <a:rPr lang="en-GB" dirty="0"/>
              <a:t>into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smaller functional units </a:t>
            </a:r>
            <a:r>
              <a:rPr lang="en-GB" dirty="0"/>
              <a:t>and make sure it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works</a:t>
            </a:r>
          </a:p>
          <a:p>
            <a:r>
              <a:rPr lang="en-GB" dirty="0"/>
              <a:t>It supports the following </a:t>
            </a:r>
            <a:r>
              <a:rPr lang="en-GB" b="1" dirty="0">
                <a:solidFill>
                  <a:schemeClr val="bg1"/>
                </a:solidFill>
              </a:rPr>
              <a:t>commands</a:t>
            </a:r>
            <a:r>
              <a:rPr lang="en-GB" dirty="0"/>
              <a:t>:</a:t>
            </a:r>
          </a:p>
          <a:p>
            <a:pPr lvl="1"/>
            <a:r>
              <a:rPr lang="en-US" sz="3000" noProof="1">
                <a:latin typeface="Consolas" panose="020B0609020204030204" pitchFamily="49" charset="0"/>
              </a:rPr>
              <a:t>"Create</a:t>
            </a:r>
            <a:r>
              <a:rPr lang="en-US" sz="3000" b="1" noProof="1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3000" noProof="1">
                <a:latin typeface="Consolas" panose="020B0609020204030204" pitchFamily="49" charset="0"/>
              </a:rPr>
              <a:t>{</a:t>
            </a:r>
            <a:r>
              <a:rPr lang="en-US" sz="3000" noProof="1" smtClean="0">
                <a:latin typeface="Consolas" panose="020B0609020204030204" pitchFamily="49" charset="0"/>
              </a:rPr>
              <a:t>studentName}{studentAge}{studentGrade</a:t>
            </a:r>
            <a:r>
              <a:rPr lang="en-US" sz="3000" noProof="1">
                <a:latin typeface="Consolas" panose="020B0609020204030204" pitchFamily="49" charset="0"/>
              </a:rPr>
              <a:t>}</a:t>
            </a:r>
            <a:r>
              <a:rPr lang="en-US" sz="3000" noProof="1" smtClean="0">
                <a:latin typeface="Consolas" panose="020B0609020204030204" pitchFamily="49" charset="0"/>
              </a:rPr>
              <a:t>"</a:t>
            </a:r>
            <a:endParaRPr lang="en-US" sz="30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3000" dirty="0"/>
              <a:t>C</a:t>
            </a:r>
            <a:r>
              <a:rPr lang="en-US" sz="3000" dirty="0" smtClean="0"/>
              <a:t>reates </a:t>
            </a:r>
            <a:r>
              <a:rPr lang="en-US" sz="3000" dirty="0"/>
              <a:t>a new student</a:t>
            </a:r>
          </a:p>
          <a:p>
            <a:pPr lvl="1"/>
            <a:r>
              <a:rPr lang="en-US" sz="3000" noProof="1">
                <a:latin typeface="Consolas" panose="020B0609020204030204" pitchFamily="49" charset="0"/>
              </a:rPr>
              <a:t>"Show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r>
              <a:rPr lang="en-US" sz="3000" noProof="1">
                <a:latin typeface="Consolas" panose="020B0609020204030204" pitchFamily="49" charset="0"/>
              </a:rPr>
              <a:t>{</a:t>
            </a:r>
            <a:r>
              <a:rPr lang="en-US" sz="3000" noProof="1" smtClean="0">
                <a:latin typeface="Consolas" panose="020B0609020204030204" pitchFamily="49" charset="0"/>
              </a:rPr>
              <a:t>studentName</a:t>
            </a:r>
            <a:r>
              <a:rPr lang="en-US" sz="3000" noProof="1">
                <a:latin typeface="Consolas" panose="020B0609020204030204" pitchFamily="49" charset="0"/>
              </a:rPr>
              <a:t>}</a:t>
            </a:r>
            <a:r>
              <a:rPr lang="en-US" sz="3000" noProof="1" smtClean="0">
                <a:latin typeface="Consolas" panose="020B0609020204030204" pitchFamily="49" charset="0"/>
              </a:rPr>
              <a:t>"</a:t>
            </a:r>
            <a:endParaRPr lang="en-US" sz="3000" b="1" noProof="1">
              <a:latin typeface="Consolas" panose="020B0609020204030204" pitchFamily="49" charset="0"/>
            </a:endParaRPr>
          </a:p>
          <a:p>
            <a:pPr lvl="2"/>
            <a:r>
              <a:rPr lang="en-US" sz="3000" dirty="0"/>
              <a:t>P</a:t>
            </a:r>
            <a:r>
              <a:rPr lang="en-US" sz="3000" dirty="0" smtClean="0"/>
              <a:t>rints </a:t>
            </a:r>
            <a:r>
              <a:rPr lang="en-US" sz="3000" dirty="0"/>
              <a:t>information about a student 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</a:rPr>
              <a:t>"</a:t>
            </a:r>
            <a:r>
              <a:rPr lang="en-US" sz="3000" dirty="0">
                <a:latin typeface="Consolas" panose="020B0609020204030204" pitchFamily="49" charset="0"/>
              </a:rPr>
              <a:t>Exit</a:t>
            </a:r>
            <a:r>
              <a:rPr lang="en-US" sz="2800" dirty="0">
                <a:latin typeface="Consolas" panose="020B0609020204030204" pitchFamily="49" charset="0"/>
              </a:rPr>
              <a:t>"</a:t>
            </a:r>
            <a:endParaRPr lang="en-US" sz="3000" dirty="0">
              <a:latin typeface="Consolas" panose="020B0609020204030204" pitchFamily="49" charset="0"/>
            </a:endParaRPr>
          </a:p>
          <a:p>
            <a:pPr lvl="2"/>
            <a:r>
              <a:rPr lang="en-US" sz="3000" dirty="0"/>
              <a:t>C</a:t>
            </a:r>
            <a:r>
              <a:rPr lang="en-US" sz="3000" dirty="0" smtClean="0"/>
              <a:t>loses </a:t>
            </a:r>
            <a:r>
              <a:rPr lang="en-US" sz="3000" dirty="0"/>
              <a:t>the program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Student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8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Enumerations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Syntax and Usage</a:t>
            </a:r>
          </a:p>
          <a:p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92" y="1332412"/>
            <a:ext cx="2557838" cy="255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Represent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bg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confusing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By default </a:t>
            </a:r>
            <a:r>
              <a:rPr lang="en-GB" b="1" dirty="0">
                <a:solidFill>
                  <a:schemeClr val="bg1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1</a:t>
            </a:r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659025" y="3759168"/>
            <a:ext cx="3569433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GetDailySchedule(0)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7123270" y="3773017"/>
            <a:ext cx="4537508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GetDailySchedule(Day.Mon)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6383384" y="3861320"/>
            <a:ext cx="621154" cy="4640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659023" y="2951022"/>
            <a:ext cx="8400863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enum Day { Mon, Tue, Wed, Thu, Fri, Sat, Sun }</a:t>
            </a:r>
          </a:p>
        </p:txBody>
      </p:sp>
    </p:spTree>
    <p:extLst>
      <p:ext uri="{BB962C8B-B14F-4D97-AF65-F5344CB8AC3E}">
        <p14:creationId xmlns:p14="http://schemas.microsoft.com/office/powerpoint/2010/main" val="185499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822923" y="2007157"/>
            <a:ext cx="3026266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/>
              <a:t> </a:t>
            </a:r>
            <a:r>
              <a:rPr lang="en-US" dirty="0" smtClean="0"/>
              <a:t>Day</a:t>
            </a:r>
            <a:r>
              <a:rPr lang="bg-BG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Mon </a:t>
            </a:r>
            <a:r>
              <a:rPr lang="en-US" dirty="0">
                <a:solidFill>
                  <a:schemeClr val="bg1"/>
                </a:solidFill>
              </a:rPr>
              <a:t>= 1</a:t>
            </a:r>
            <a:r>
              <a:rPr lang="en-US" dirty="0"/>
              <a:t>, </a:t>
            </a:r>
          </a:p>
          <a:p>
            <a:r>
              <a:rPr lang="en-US" dirty="0"/>
              <a:t>  Tue</a:t>
            </a:r>
            <a:r>
              <a:rPr lang="en-US" dirty="0" smtClean="0"/>
              <a:t>,  </a:t>
            </a:r>
            <a:r>
              <a:rPr lang="en-US" i="1" dirty="0" smtClean="0">
                <a:solidFill>
                  <a:schemeClr val="accent2"/>
                </a:solidFill>
              </a:rPr>
              <a:t>// 2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/>
              <a:t>  Wed</a:t>
            </a:r>
            <a:r>
              <a:rPr lang="en-US" dirty="0" smtClean="0"/>
              <a:t>,  </a:t>
            </a:r>
            <a:r>
              <a:rPr lang="en-US" i="1" dirty="0" smtClean="0">
                <a:solidFill>
                  <a:schemeClr val="accent2"/>
                </a:solidFill>
              </a:rPr>
              <a:t>// 3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/>
              <a:t>  Thu</a:t>
            </a:r>
            <a:r>
              <a:rPr lang="en-US" dirty="0" smtClean="0"/>
              <a:t>,  </a:t>
            </a:r>
            <a:r>
              <a:rPr lang="en-US" i="1" dirty="0" smtClean="0">
                <a:solidFill>
                  <a:schemeClr val="accent2"/>
                </a:solidFill>
              </a:rPr>
              <a:t>// 4 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/>
              <a:t>  Fri</a:t>
            </a:r>
            <a:r>
              <a:rPr lang="en-US" dirty="0" smtClean="0"/>
              <a:t>,  </a:t>
            </a:r>
            <a:r>
              <a:rPr lang="en-US" i="1" dirty="0" smtClean="0">
                <a:solidFill>
                  <a:schemeClr val="accent2"/>
                </a:solidFill>
              </a:rPr>
              <a:t>// 5 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/>
              <a:t>  Sat</a:t>
            </a:r>
            <a:r>
              <a:rPr lang="en-US" dirty="0" smtClean="0"/>
              <a:t>,  </a:t>
            </a:r>
            <a:r>
              <a:rPr lang="en-US" i="1" dirty="0" smtClean="0">
                <a:solidFill>
                  <a:schemeClr val="accent2"/>
                </a:solidFill>
              </a:rPr>
              <a:t>// 6 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/>
              <a:t>  </a:t>
            </a:r>
            <a:r>
              <a:rPr lang="en-US" dirty="0" smtClean="0"/>
              <a:t>Sun   </a:t>
            </a:r>
            <a:r>
              <a:rPr lang="en-US" i="1" dirty="0" smtClean="0">
                <a:solidFill>
                  <a:schemeClr val="accent2"/>
                </a:solidFill>
              </a:rPr>
              <a:t>// 7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6767507" y="2007157"/>
            <a:ext cx="3941952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enum</a:t>
            </a:r>
            <a:r>
              <a:rPr lang="en-US" dirty="0">
                <a:solidFill>
                  <a:schemeClr val="tx1"/>
                </a:solidFill>
              </a:rPr>
              <a:t> CoffeeSize </a:t>
            </a:r>
          </a:p>
          <a:p>
            <a:r>
              <a:rPr lang="en-US" dirty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altLang="ko-KR" dirty="0"/>
              <a:t>Small = 100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Normal = 150,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Double = 300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10" name="Picture 3" descr="C:\Documents\Courses\OOP\OOP Images\cup_PNG2002.png">
            <a:extLst>
              <a:ext uri="{FF2B5EF4-FFF2-40B4-BE49-F238E27FC236}">
                <a16:creationId xmlns:a16="http://schemas.microsoft.com/office/drawing/2014/main" id="{B2242A04-2E7D-401E-8E7A-51130451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438" y="3436200"/>
            <a:ext cx="2155910" cy="269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167318" y="5207949"/>
            <a:ext cx="3026988" cy="1531548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98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Create a class </a:t>
            </a:r>
            <a:r>
              <a:rPr lang="en-GB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PriceCalculator</a:t>
            </a:r>
            <a:r>
              <a:rPr lang="en-GB" dirty="0" smtClean="0"/>
              <a:t> that calculates the total price </a:t>
            </a:r>
            <a:br>
              <a:rPr lang="en-GB" dirty="0" smtClean="0"/>
            </a:br>
            <a:r>
              <a:rPr lang="en-GB" dirty="0" smtClean="0"/>
              <a:t>of a holiday, by given </a:t>
            </a:r>
            <a:r>
              <a:rPr lang="en-GB" b="1" dirty="0" smtClean="0">
                <a:solidFill>
                  <a:schemeClr val="bg1"/>
                </a:solidFill>
              </a:rPr>
              <a:t>price per day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bg1"/>
                </a:solidFill>
              </a:rPr>
              <a:t>number of days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bg1"/>
                </a:solidFill>
              </a:rPr>
              <a:t>the season </a:t>
            </a:r>
            <a:br>
              <a:rPr lang="en-GB" b="1" dirty="0" smtClean="0">
                <a:solidFill>
                  <a:schemeClr val="bg1"/>
                </a:solidFill>
              </a:rPr>
            </a:br>
            <a:r>
              <a:rPr lang="en-GB" dirty="0" smtClean="0"/>
              <a:t>and a </a:t>
            </a:r>
            <a:r>
              <a:rPr lang="en-GB" b="1" dirty="0" smtClean="0">
                <a:solidFill>
                  <a:schemeClr val="bg1"/>
                </a:solidFill>
              </a:rPr>
              <a:t>discount type</a:t>
            </a:r>
          </a:p>
          <a:p>
            <a:r>
              <a:rPr lang="en-GB" dirty="0" smtClean="0"/>
              <a:t>The discount type and season </a:t>
            </a:r>
            <a:br>
              <a:rPr lang="en-GB" dirty="0" smtClean="0"/>
            </a:br>
            <a:r>
              <a:rPr lang="en-GB" dirty="0" smtClean="0"/>
              <a:t>should be </a:t>
            </a:r>
            <a:r>
              <a:rPr lang="en-GB" b="1" noProof="1" smtClean="0">
                <a:solidFill>
                  <a:schemeClr val="bg1"/>
                </a:solidFill>
              </a:rPr>
              <a:t>enums</a:t>
            </a:r>
          </a:p>
          <a:p>
            <a:r>
              <a:rPr lang="en-GB" dirty="0" smtClean="0"/>
              <a:t>The </a:t>
            </a:r>
            <a:r>
              <a:rPr lang="en-GB" dirty="0"/>
              <a:t>price multipliers will be:</a:t>
            </a:r>
          </a:p>
          <a:p>
            <a:pPr lvl="1"/>
            <a:r>
              <a:rPr lang="en-GB" dirty="0"/>
              <a:t>1x for Autumn, 2x for Spring, etc.</a:t>
            </a:r>
          </a:p>
          <a:p>
            <a:r>
              <a:rPr lang="en-GB" dirty="0"/>
              <a:t>The discount types will be:</a:t>
            </a:r>
          </a:p>
          <a:p>
            <a:pPr lvl="1"/>
            <a:r>
              <a:rPr lang="en-GB" noProof="1"/>
              <a:t>None </a:t>
            </a:r>
            <a:r>
              <a:rPr lang="bg-BG" noProof="1" smtClean="0"/>
              <a:t>-</a:t>
            </a:r>
            <a:r>
              <a:rPr lang="en-GB" noProof="1" smtClean="0"/>
              <a:t> </a:t>
            </a:r>
            <a:r>
              <a:rPr lang="en-GB" noProof="1"/>
              <a:t>0%</a:t>
            </a:r>
          </a:p>
          <a:p>
            <a:pPr lvl="1"/>
            <a:r>
              <a:rPr lang="en-GB" noProof="1"/>
              <a:t>SecondVisit </a:t>
            </a:r>
            <a:r>
              <a:rPr lang="bg-BG" noProof="1" smtClean="0"/>
              <a:t>-</a:t>
            </a:r>
            <a:r>
              <a:rPr lang="en-GB" noProof="1" smtClean="0"/>
              <a:t> </a:t>
            </a:r>
            <a:r>
              <a:rPr lang="en-GB" noProof="1"/>
              <a:t>10%</a:t>
            </a:r>
          </a:p>
          <a:p>
            <a:pPr lvl="1"/>
            <a:r>
              <a:rPr lang="en-GB" noProof="1"/>
              <a:t>VIP </a:t>
            </a:r>
            <a:r>
              <a:rPr lang="bg-BG" noProof="1" smtClean="0"/>
              <a:t>-</a:t>
            </a:r>
            <a:r>
              <a:rPr lang="en-GB" noProof="1" smtClean="0"/>
              <a:t> </a:t>
            </a:r>
            <a:r>
              <a:rPr lang="en-GB" noProof="1"/>
              <a:t>20%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Hotel Reservation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F00E5-DB9F-4A3D-9534-7AAB3513A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97" y="2286000"/>
            <a:ext cx="4342976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960" y="1734225"/>
            <a:ext cx="3517217" cy="3723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enum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Season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Spring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= 2,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Summer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= 4,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Autumn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= 1,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Winter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= 3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376" y="1928893"/>
            <a:ext cx="3842161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enum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Discount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None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SecondVisit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= 10,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VIP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= 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374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(2)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60" y="2387461"/>
            <a:ext cx="10199903" cy="2524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PriceCalculator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static decimal CalculatePrice(decimal pricePerDay, </a:t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>
                <a:latin typeface="Consolas" pitchFamily="49" charset="0"/>
                <a:cs typeface="Consolas" pitchFamily="49" charset="0"/>
              </a:rPr>
              <a:t>  int numberOfDays, Season season, Discount discount)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multiplier = (int)season;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decimal discountMultiplier =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decimal)discount / 100;</a:t>
            </a:r>
          </a:p>
        </p:txBody>
      </p:sp>
    </p:spTree>
    <p:extLst>
      <p:ext uri="{BB962C8B-B14F-4D97-AF65-F5344CB8AC3E}">
        <p14:creationId xmlns:p14="http://schemas.microsoft.com/office/powerpoint/2010/main" val="242025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</a:t>
            </a:r>
            <a:r>
              <a:rPr lang="en-US" dirty="0" smtClean="0"/>
              <a:t>(3)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158" y="1704497"/>
            <a:ext cx="10752308" cy="4092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decimal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priceBeforeDiscount = </a:t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  numberOfDays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* pricePerDay * multiplier;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decimal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discountedAmount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  priceBeforeDiscount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* discountMultiplier;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decimal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finalPrice = priceBeforeDiscount - discountedAmount;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finalPrice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957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bg-BG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noProof="1" smtClean="0"/>
              <a:t>csharp-advanced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21463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Static Classes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Static Class Members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62" y="1334282"/>
            <a:ext cx="2076076" cy="257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1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static class is declared by the </a:t>
            </a:r>
            <a:r>
              <a:rPr lang="en-US" b="1" dirty="0" smtClean="0">
                <a:solidFill>
                  <a:schemeClr val="bg1"/>
                </a:solidFill>
              </a:rPr>
              <a:t>static</a:t>
            </a:r>
            <a:r>
              <a:rPr lang="en-US" dirty="0" smtClean="0"/>
              <a:t> keyword</a:t>
            </a:r>
            <a:endParaRPr lang="bg-BG" dirty="0"/>
          </a:p>
          <a:p>
            <a:r>
              <a:rPr lang="en-US" dirty="0" smtClean="0"/>
              <a:t>It </a:t>
            </a:r>
            <a:r>
              <a:rPr lang="en-US" b="1" dirty="0" smtClean="0">
                <a:solidFill>
                  <a:schemeClr val="bg1"/>
                </a:solidFill>
              </a:rPr>
              <a:t>cannot</a:t>
            </a:r>
            <a:r>
              <a:rPr lang="en-US" dirty="0" smtClean="0"/>
              <a:t> be </a:t>
            </a:r>
            <a:r>
              <a:rPr lang="en-US" b="1" dirty="0" smtClean="0">
                <a:solidFill>
                  <a:schemeClr val="bg1"/>
                </a:solidFill>
              </a:rPr>
              <a:t>instantiated</a:t>
            </a:r>
          </a:p>
          <a:p>
            <a:r>
              <a:rPr lang="en-US" dirty="0" smtClean="0"/>
              <a:t>You </a:t>
            </a:r>
            <a:r>
              <a:rPr lang="en-US" b="1" dirty="0" smtClean="0">
                <a:solidFill>
                  <a:schemeClr val="bg1"/>
                </a:solidFill>
              </a:rPr>
              <a:t>cannot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declare</a:t>
            </a:r>
            <a:r>
              <a:rPr lang="en-US" dirty="0" smtClean="0"/>
              <a:t> variables from its </a:t>
            </a:r>
            <a:r>
              <a:rPr lang="en-US" b="1" dirty="0" smtClean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 </a:t>
            </a:r>
            <a:r>
              <a:rPr lang="en-US" dirty="0" smtClean="0"/>
              <a:t>You </a:t>
            </a:r>
            <a:r>
              <a:rPr lang="en-US" dirty="0"/>
              <a:t>access </a:t>
            </a:r>
            <a:r>
              <a:rPr lang="en-US" dirty="0" smtClean="0"/>
              <a:t>its </a:t>
            </a:r>
            <a:r>
              <a:rPr lang="en-US" b="1" dirty="0" smtClean="0">
                <a:solidFill>
                  <a:schemeClr val="bg1"/>
                </a:solidFill>
              </a:rPr>
              <a:t>members</a:t>
            </a:r>
            <a:r>
              <a:rPr lang="en-US" dirty="0" smtClean="0"/>
              <a:t> by </a:t>
            </a:r>
            <a:r>
              <a:rPr lang="en-US" dirty="0"/>
              <a:t>using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its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Class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255" y="4070598"/>
            <a:ext cx="7003499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roundedNumber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.Round(num);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absoluteValue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.Abs(num);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pi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.PI;</a:t>
            </a:r>
          </a:p>
        </p:txBody>
      </p:sp>
    </p:spTree>
    <p:extLst>
      <p:ext uri="{BB962C8B-B14F-4D97-AF65-F5344CB8AC3E}">
        <p14:creationId xmlns:p14="http://schemas.microsoft.com/office/powerpoint/2010/main" val="238316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Both </a:t>
            </a:r>
            <a:r>
              <a:rPr lang="en-US" b="1" dirty="0" smtClean="0">
                <a:solidFill>
                  <a:schemeClr val="bg1"/>
                </a:solidFill>
              </a:rPr>
              <a:t>static</a:t>
            </a:r>
            <a:r>
              <a:rPr lang="en-US" dirty="0" smtClean="0"/>
              <a:t> and </a:t>
            </a:r>
            <a:r>
              <a:rPr lang="en-US" b="1" dirty="0">
                <a:solidFill>
                  <a:schemeClr val="bg1"/>
                </a:solidFill>
              </a:rPr>
              <a:t>non-static</a:t>
            </a:r>
            <a:r>
              <a:rPr lang="en-US" dirty="0"/>
              <a:t> </a:t>
            </a:r>
            <a:r>
              <a:rPr lang="en-US" dirty="0" smtClean="0"/>
              <a:t>classes </a:t>
            </a:r>
            <a:r>
              <a:rPr lang="en-US" dirty="0"/>
              <a:t>can contain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static</a:t>
            </a:r>
            <a:r>
              <a:rPr lang="en-US" dirty="0" smtClean="0"/>
              <a:t> members: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ethods</a:t>
            </a:r>
            <a:r>
              <a:rPr lang="en-US" dirty="0"/>
              <a:t>, fields, </a:t>
            </a:r>
            <a:r>
              <a:rPr lang="en-US" dirty="0" smtClean="0"/>
              <a:t>properties, etc.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static </a:t>
            </a:r>
            <a:r>
              <a:rPr lang="en-US" b="1" dirty="0">
                <a:solidFill>
                  <a:schemeClr val="bg1"/>
                </a:solidFill>
              </a:rPr>
              <a:t>member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callable</a:t>
            </a:r>
            <a:r>
              <a:rPr lang="en-US" dirty="0"/>
              <a:t> on a class even when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</a:t>
            </a:r>
            <a:r>
              <a:rPr lang="en-US" dirty="0"/>
              <a:t>instance of the class has been </a:t>
            </a:r>
            <a:r>
              <a:rPr lang="en-US" dirty="0" smtClean="0"/>
              <a:t>created</a:t>
            </a:r>
            <a:endParaRPr lang="bg-BG" dirty="0" smtClean="0"/>
          </a:p>
          <a:p>
            <a:r>
              <a:rPr lang="bg-BG" dirty="0" smtClean="0"/>
              <a:t>А</a:t>
            </a:r>
            <a:r>
              <a:rPr lang="en-US" noProof="1" smtClean="0"/>
              <a:t>ccessed</a:t>
            </a:r>
            <a:r>
              <a:rPr lang="en-US" dirty="0" smtClean="0"/>
              <a:t> </a:t>
            </a:r>
            <a:r>
              <a:rPr lang="en-US" dirty="0"/>
              <a:t>by the </a:t>
            </a:r>
            <a:r>
              <a:rPr lang="en-US" b="1" dirty="0" smtClean="0">
                <a:solidFill>
                  <a:schemeClr val="bg1"/>
                </a:solidFill>
              </a:rPr>
              <a:t>class' </a:t>
            </a:r>
            <a:r>
              <a:rPr lang="en-US" dirty="0"/>
              <a:t>name, not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</a:t>
            </a:r>
            <a:r>
              <a:rPr lang="en-US" dirty="0" smtClean="0"/>
              <a:t>name</a:t>
            </a:r>
            <a:endParaRPr lang="bg-BG" dirty="0" smtClean="0"/>
          </a:p>
          <a:p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 copy </a:t>
            </a:r>
            <a:r>
              <a:rPr lang="en-US" dirty="0"/>
              <a:t>of a static member </a:t>
            </a:r>
            <a:r>
              <a:rPr lang="en-US" sz="3400" b="1" dirty="0">
                <a:solidFill>
                  <a:schemeClr val="bg1"/>
                </a:solidFill>
              </a:rPr>
              <a:t>exists</a:t>
            </a:r>
            <a:r>
              <a:rPr lang="en-US" dirty="0"/>
              <a:t>, regardless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of </a:t>
            </a:r>
            <a:r>
              <a:rPr lang="en-US" dirty="0"/>
              <a:t>how many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the class are created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5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methods can be overloaded but not </a:t>
            </a:r>
            <a:r>
              <a:rPr lang="en-US" dirty="0" smtClean="0"/>
              <a:t>overridden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b="1" noProof="1" smtClean="0">
                <a:solidFill>
                  <a:schemeClr val="bg1"/>
                </a:solidFill>
              </a:rPr>
              <a:t>const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field</a:t>
            </a:r>
            <a:r>
              <a:rPr lang="en-US" dirty="0"/>
              <a:t> is essentially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in its </a:t>
            </a:r>
            <a:r>
              <a:rPr lang="en-US" b="1" dirty="0" smtClean="0">
                <a:solidFill>
                  <a:schemeClr val="bg1"/>
                </a:solidFill>
              </a:rPr>
              <a:t>behavior</a:t>
            </a:r>
            <a:r>
              <a:rPr lang="en-US" dirty="0" smtClean="0"/>
              <a:t> and it </a:t>
            </a:r>
            <a:br>
              <a:rPr lang="en-US" dirty="0" smtClean="0"/>
            </a:br>
            <a:r>
              <a:rPr lang="en-US" dirty="0" smtClean="0"/>
              <a:t>belongs to the </a:t>
            </a:r>
            <a:r>
              <a:rPr lang="en-US" b="1" dirty="0" smtClean="0">
                <a:solidFill>
                  <a:schemeClr val="bg1"/>
                </a:solidFill>
              </a:rPr>
              <a:t>type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not</a:t>
            </a:r>
            <a:r>
              <a:rPr lang="en-US" dirty="0" smtClean="0"/>
              <a:t> the  </a:t>
            </a:r>
            <a:r>
              <a:rPr lang="en-US" b="1" dirty="0" smtClean="0">
                <a:solidFill>
                  <a:schemeClr val="bg1"/>
                </a:solidFill>
              </a:rPr>
              <a:t>instance</a:t>
            </a:r>
          </a:p>
          <a:p>
            <a:r>
              <a:rPr lang="en-US" dirty="0"/>
              <a:t>Static members are initialized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the static member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time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before</a:t>
            </a:r>
            <a:r>
              <a:rPr lang="en-US" dirty="0" smtClean="0"/>
              <a:t> the static </a:t>
            </a:r>
            <a:r>
              <a:rPr lang="en-US" b="1" dirty="0" smtClean="0">
                <a:solidFill>
                  <a:schemeClr val="bg1"/>
                </a:solidFill>
              </a:rPr>
              <a:t>constructor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r>
              <a:rPr lang="bg-BG" dirty="0" smtClean="0"/>
              <a:t>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12" y="4448678"/>
            <a:ext cx="6588438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Bus.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Drive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wheels = Human.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NumberOfWheels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20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Static Members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10" y="1423192"/>
            <a:ext cx="9026807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Engine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static void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Console.WriteLine("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 is a static method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"); }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10" y="4396368"/>
            <a:ext cx="6253668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static void Main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() {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Engine.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Output: This is a static method</a:t>
            </a:r>
          </a:p>
        </p:txBody>
      </p:sp>
    </p:spTree>
    <p:extLst>
      <p:ext uri="{BB962C8B-B14F-4D97-AF65-F5344CB8AC3E}">
        <p14:creationId xmlns:p14="http://schemas.microsoft.com/office/powerpoint/2010/main" val="105956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Namespaces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Definition and Usage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23" y="1384042"/>
            <a:ext cx="2054095" cy="236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8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Used to organize classes</a:t>
            </a:r>
          </a:p>
          <a:p>
            <a:r>
              <a:rPr lang="en-US" dirty="0" smtClean="0"/>
              <a:t>The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en-US" dirty="0" smtClean="0"/>
              <a:t> keyword allows us not to write </a:t>
            </a:r>
            <a:br>
              <a:rPr lang="en-US" dirty="0" smtClean="0"/>
            </a:br>
            <a:r>
              <a:rPr lang="en-US" dirty="0" smtClean="0"/>
              <a:t>their names</a:t>
            </a:r>
          </a:p>
          <a:p>
            <a:r>
              <a:rPr lang="en-US" dirty="0"/>
              <a:t>D</a:t>
            </a:r>
            <a:r>
              <a:rPr lang="en-US" dirty="0" smtClean="0"/>
              <a:t>eclaring </a:t>
            </a:r>
            <a:r>
              <a:rPr lang="en-US" dirty="0"/>
              <a:t>your own namespaces can help </a:t>
            </a:r>
            <a:r>
              <a:rPr lang="en-US" dirty="0" smtClean="0"/>
              <a:t>you </a:t>
            </a:r>
            <a:br>
              <a:rPr lang="en-US" dirty="0" smtClean="0"/>
            </a:br>
            <a:r>
              <a:rPr lang="en-US" dirty="0" smtClean="0"/>
              <a:t>control </a:t>
            </a:r>
            <a:r>
              <a:rPr lang="en-US" dirty="0"/>
              <a:t>the scope of class and method names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</a:t>
            </a:r>
            <a:r>
              <a:rPr lang="en-US" dirty="0"/>
              <a:t>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929" y="4369524"/>
            <a:ext cx="7613524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.Console.WriteLine("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Hello world!");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var </a:t>
            </a:r>
            <a:r>
              <a:rPr lang="en-GB" sz="2397" b="1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GB" sz="2397" b="1" dirty="0">
                <a:latin typeface="Consolas" pitchFamily="49" charset="0"/>
                <a:cs typeface="Consolas" pitchFamily="49" charset="0"/>
              </a:rPr>
              <a:t>= new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GB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Collections</a:t>
            </a: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GB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Generic</a:t>
            </a: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.List&lt;int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428359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40570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Well organized code is easier to work with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reduce complexity using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Projects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r>
              <a:rPr lang="en-US" sz="3200" b="1" noProof="1" smtClean="0">
                <a:solidFill>
                  <a:schemeClr val="bg1"/>
                </a:solidFill>
              </a:rPr>
              <a:t>Enumerations</a:t>
            </a:r>
            <a:r>
              <a:rPr lang="en-US" sz="3200" noProof="1" smtClean="0">
                <a:solidFill>
                  <a:schemeClr val="bg2"/>
                </a:solidFill>
              </a:rPr>
              <a:t> </a:t>
            </a:r>
            <a:r>
              <a:rPr lang="en-US" sz="3200" noProof="1">
                <a:solidFill>
                  <a:schemeClr val="bg2"/>
                </a:solidFill>
              </a:rPr>
              <a:t>define a fixed </a:t>
            </a:r>
            <a:r>
              <a:rPr lang="en-US" sz="3200" b="1" noProof="1">
                <a:solidFill>
                  <a:schemeClr val="bg1"/>
                </a:solidFill>
              </a:rPr>
              <a:t>set of </a:t>
            </a:r>
            <a:r>
              <a:rPr lang="en-US" sz="3200" b="1" noProof="1" smtClean="0">
                <a:solidFill>
                  <a:schemeClr val="bg1"/>
                </a:solidFill>
              </a:rPr>
              <a:t>constants</a:t>
            </a:r>
          </a:p>
          <a:p>
            <a:pPr>
              <a:buClr>
                <a:schemeClr val="bg2"/>
              </a:buClr>
            </a:pP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sz="3200" b="1" noProof="1" smtClean="0">
                <a:solidFill>
                  <a:schemeClr val="bg1"/>
                </a:solidFill>
              </a:rPr>
              <a:t> classes </a:t>
            </a:r>
            <a:r>
              <a:rPr lang="en-US" sz="3200" noProof="1" smtClean="0">
                <a:solidFill>
                  <a:schemeClr val="bg2"/>
                </a:solidFill>
              </a:rPr>
              <a:t>cannot be instantiated</a:t>
            </a:r>
          </a:p>
          <a:p>
            <a:pPr>
              <a:buClr>
                <a:schemeClr val="bg2"/>
              </a:buClr>
            </a:pPr>
            <a:r>
              <a:rPr lang="en-US" sz="3200" b="1" noProof="1" smtClean="0">
                <a:solidFill>
                  <a:schemeClr val="bg1"/>
                </a:solidFill>
              </a:rPr>
              <a:t>Namespaces</a:t>
            </a:r>
            <a:r>
              <a:rPr lang="en-US" sz="3200" noProof="1" smtClean="0">
                <a:solidFill>
                  <a:schemeClr val="bg2"/>
                </a:solidFill>
              </a:rPr>
              <a:t> organize classes</a:t>
            </a:r>
            <a:endParaRPr lang="en-US" sz="32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4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586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Splitting Code into Logical Parts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3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1577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9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55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use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 to split code into functional blocks</a:t>
            </a:r>
          </a:p>
          <a:p>
            <a:pPr lvl="1"/>
            <a:r>
              <a:rPr lang="en-GB" dirty="0"/>
              <a:t>Improves code </a:t>
            </a:r>
            <a:r>
              <a:rPr lang="en-GB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dirty="0" smtClean="0"/>
              <a:t>Allows easier </a:t>
            </a:r>
            <a:r>
              <a:rPr lang="en-GB" b="1" dirty="0" smtClean="0">
                <a:solidFill>
                  <a:schemeClr val="bg1"/>
                </a:solidFill>
              </a:rPr>
              <a:t>debugging</a:t>
            </a:r>
          </a:p>
          <a:p>
            <a:pPr lvl="1">
              <a:buClr>
                <a:schemeClr val="tx1"/>
              </a:buClr>
            </a:pPr>
            <a:r>
              <a:rPr lang="en-GB" dirty="0" smtClean="0"/>
              <a:t>Allows us to easily reuse code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66353" y="4227012"/>
            <a:ext cx="4312753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position[0] = row – 1</a:t>
            </a:r>
          </a:p>
          <a:p>
            <a:r>
              <a:rPr lang="en-US" dirty="0"/>
              <a:t>position[0] = row + 1</a:t>
            </a:r>
          </a:p>
          <a:p>
            <a:r>
              <a:rPr lang="en-US" dirty="0"/>
              <a:t>position[0] = row + 3 </a:t>
            </a: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6690AB9D-07FD-4404-83D5-384236639231}"/>
              </a:ext>
            </a:extLst>
          </p:cNvPr>
          <p:cNvSpPr/>
          <p:nvPr/>
        </p:nvSpPr>
        <p:spPr>
          <a:xfrm>
            <a:off x="5261198" y="4679438"/>
            <a:ext cx="650631" cy="56126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6093921" y="4679438"/>
            <a:ext cx="3964478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ChangeRow(desiredRow)</a:t>
            </a:r>
          </a:p>
        </p:txBody>
      </p:sp>
    </p:spTree>
    <p:extLst>
      <p:ext uri="{BB962C8B-B14F-4D97-AF65-F5344CB8AC3E}">
        <p14:creationId xmlns:p14="http://schemas.microsoft.com/office/powerpoint/2010/main" val="31768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Code without Methods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2120189" y="2085632"/>
            <a:ext cx="7999171" cy="3723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foreach (char move in moves)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for (int r = 0; r &lt; room.Length; r++)</a:t>
            </a:r>
          </a:p>
          <a:p>
            <a:r>
              <a:rPr lang="en-US" dirty="0"/>
              <a:t>    for (int c = 0; c &lt; room[r].Length; c++)</a:t>
            </a:r>
          </a:p>
          <a:p>
            <a:r>
              <a:rPr lang="en-US" dirty="0"/>
              <a:t>      if (room[row][col] == 'b')</a:t>
            </a:r>
          </a:p>
          <a:p>
            <a:r>
              <a:rPr lang="en-US" dirty="0"/>
              <a:t>        …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153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Code with Methods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3693558" y="2164420"/>
            <a:ext cx="4797300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foreach (char m in moves)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MoveEnemies();</a:t>
            </a:r>
          </a:p>
          <a:p>
            <a:r>
              <a:rPr lang="en-US" dirty="0"/>
              <a:t>  KillerCheck();</a:t>
            </a:r>
          </a:p>
          <a:p>
            <a:r>
              <a:rPr lang="en-US" dirty="0"/>
              <a:t>  </a:t>
            </a:r>
            <a:r>
              <a:rPr lang="en-US" noProof="1"/>
              <a:t>MovePlayer(move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303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We </a:t>
            </a:r>
            <a:r>
              <a:rPr lang="en-GB" dirty="0"/>
              <a:t>change </a:t>
            </a:r>
            <a:r>
              <a:rPr lang="en-GB" dirty="0" smtClean="0"/>
              <a:t>a </a:t>
            </a:r>
            <a:r>
              <a:rPr lang="en-GB" b="1" dirty="0">
                <a:solidFill>
                  <a:schemeClr val="bg1"/>
                </a:solidFill>
              </a:rPr>
              <a:t>method</a:t>
            </a:r>
            <a:r>
              <a:rPr lang="en-GB" dirty="0"/>
              <a:t> once </a:t>
            </a:r>
            <a:r>
              <a:rPr lang="en-GB" dirty="0" smtClean="0"/>
              <a:t>and the change affects </a:t>
            </a:r>
            <a:r>
              <a:rPr lang="en-GB" b="1" dirty="0">
                <a:solidFill>
                  <a:schemeClr val="bg1"/>
                </a:solidFill>
              </a:rPr>
              <a:t>all</a:t>
            </a:r>
            <a:r>
              <a:rPr lang="en-GB" dirty="0"/>
              <a:t> </a:t>
            </a:r>
            <a:r>
              <a:rPr lang="en-GB" b="1" dirty="0" smtClean="0">
                <a:solidFill>
                  <a:schemeClr val="bg1"/>
                </a:solidFill>
              </a:rPr>
              <a:t>calls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62549" y="1819541"/>
            <a:ext cx="7919898" cy="35696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var bankAcc = new BankAccount();</a:t>
            </a:r>
          </a:p>
          <a:p>
            <a:r>
              <a:rPr lang="en-US" dirty="0"/>
              <a:t>bankAcc.Id = 1;</a:t>
            </a:r>
          </a:p>
          <a:p>
            <a:r>
              <a:rPr lang="en-US" dirty="0"/>
              <a:t>bankAcc.Deposit(20);</a:t>
            </a:r>
          </a:p>
          <a:p>
            <a:r>
              <a:rPr lang="en-US" noProof="1"/>
              <a:t>bankAcc.Withdraw(10);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Console.WriteLine($"Account </a:t>
            </a:r>
            <a:r>
              <a:rPr lang="en-US" dirty="0" smtClean="0"/>
              <a:t>{</a:t>
            </a:r>
            <a:r>
              <a:rPr lang="en-US" noProof="1" smtClean="0"/>
              <a:t>bankAcc.Id</a:t>
            </a:r>
            <a:r>
              <a:rPr lang="en-US" dirty="0" smtClean="0"/>
              <a:t>},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balance </a:t>
            </a:r>
            <a:r>
              <a:rPr lang="en-US" dirty="0"/>
              <a:t>{bankAcc.Balance}");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5324931" y="5786101"/>
            <a:ext cx="4089036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Console.WriteLine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(</a:t>
            </a:r>
            <a:r>
              <a:rPr lang="en-US" noProof="1" smtClean="0"/>
              <a:t>bankAcc.ToString</a:t>
            </a:r>
            <a:r>
              <a:rPr lang="en-US" dirty="0" smtClean="0"/>
              <a:t>());</a:t>
            </a:r>
            <a:endParaRPr lang="en-US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7320F07E-A663-4631-9D85-28B2A468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79" y="5730681"/>
            <a:ext cx="3704065" cy="879231"/>
          </a:xfrm>
          <a:prstGeom prst="wedgeRoundRectCallout">
            <a:avLst>
              <a:gd name="adj1" fmla="val 59252"/>
              <a:gd name="adj2" fmla="val 111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Override .ToString() to set a global printing format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A98FF0C3-CCEE-4512-88E1-54DDF8070694}"/>
              </a:ext>
            </a:extLst>
          </p:cNvPr>
          <p:cNvSpPr/>
          <p:nvPr/>
        </p:nvSpPr>
        <p:spPr bwMode="auto">
          <a:xfrm rot="5400000">
            <a:off x="4702053" y="5654398"/>
            <a:ext cx="525886" cy="493945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32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method should complete a </a:t>
            </a:r>
            <a:r>
              <a:rPr lang="en-GB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733751" y="4650194"/>
            <a:ext cx="4410552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void </a:t>
            </a:r>
            <a:r>
              <a:rPr lang="en-US" dirty="0">
                <a:solidFill>
                  <a:schemeClr val="bg1"/>
                </a:solidFill>
              </a:rPr>
              <a:t>Withdraw</a:t>
            </a:r>
            <a:r>
              <a:rPr lang="en-US" dirty="0"/>
              <a:t> ( … )</a:t>
            </a:r>
          </a:p>
          <a:p>
            <a:r>
              <a:rPr lang="en-US" dirty="0"/>
              <a:t>void </a:t>
            </a:r>
            <a:r>
              <a:rPr lang="en-US" dirty="0">
                <a:solidFill>
                  <a:schemeClr val="bg1"/>
                </a:solidFill>
              </a:rPr>
              <a:t>Deposit</a:t>
            </a:r>
            <a:r>
              <a:rPr lang="en-US" dirty="0"/>
              <a:t> ( … )</a:t>
            </a:r>
          </a:p>
          <a:p>
            <a:r>
              <a:rPr lang="en-US" dirty="0"/>
              <a:t>decimal </a:t>
            </a:r>
            <a:r>
              <a:rPr lang="en-US" dirty="0">
                <a:solidFill>
                  <a:schemeClr val="bg1"/>
                </a:solidFill>
              </a:rPr>
              <a:t>GetBalance</a:t>
            </a:r>
            <a:r>
              <a:rPr lang="en-US" dirty="0"/>
              <a:t> ( … 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733751" y="1916982"/>
            <a:ext cx="6102478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void </a:t>
            </a:r>
            <a:r>
              <a:rPr lang="en-US" dirty="0">
                <a:solidFill>
                  <a:schemeClr val="bg1"/>
                </a:solidFill>
              </a:rPr>
              <a:t>DoMagic</a:t>
            </a:r>
            <a:r>
              <a:rPr lang="en-US" dirty="0"/>
              <a:t> ( … )</a:t>
            </a:r>
          </a:p>
          <a:p>
            <a:r>
              <a:rPr lang="en-US" dirty="0"/>
              <a:t>void </a:t>
            </a:r>
            <a:r>
              <a:rPr lang="en-US" dirty="0">
                <a:solidFill>
                  <a:schemeClr val="bg1"/>
                </a:solidFill>
              </a:rPr>
              <a:t>DepositOrWithdraw</a:t>
            </a:r>
            <a:r>
              <a:rPr lang="en-US" dirty="0"/>
              <a:t> ( … )</a:t>
            </a:r>
          </a:p>
          <a:p>
            <a:r>
              <a:rPr lang="en-US" dirty="0"/>
              <a:t>decimal </a:t>
            </a:r>
            <a:r>
              <a:rPr lang="en-US" dirty="0">
                <a:solidFill>
                  <a:schemeClr val="bg1"/>
                </a:solidFill>
              </a:rPr>
              <a:t>DepositAndGetBalance</a:t>
            </a:r>
            <a:r>
              <a:rPr lang="en-US" dirty="0"/>
              <a:t> ( … )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2939027" y="3856234"/>
            <a:ext cx="563769" cy="48718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228" y="1156195"/>
            <a:ext cx="3493999" cy="34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3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SoftUni-PowerPoint-Template-4-0</Template>
  <TotalTime>12226</TotalTime>
  <Words>1624</Words>
  <Application>Microsoft Office PowerPoint</Application>
  <PresentationFormat>Widescreen</PresentationFormat>
  <Paragraphs>402</Paragraphs>
  <Slides>42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Working with Abstraction</vt:lpstr>
      <vt:lpstr>Table of Contents</vt:lpstr>
      <vt:lpstr>Questions</vt:lpstr>
      <vt:lpstr>PowerPoint Presentation</vt:lpstr>
      <vt:lpstr>Splitting Code into Methods</vt:lpstr>
      <vt:lpstr>Example: Code without Methods</vt:lpstr>
      <vt:lpstr>Example: Code with Methods</vt:lpstr>
      <vt:lpstr>Splitting Code into Methods (2)</vt:lpstr>
      <vt:lpstr>Splitting Code into Methods (3)</vt:lpstr>
      <vt:lpstr>Problem: Rhombus of Stars</vt:lpstr>
      <vt:lpstr>Solution: Rhombus of Stars</vt:lpstr>
      <vt:lpstr>Solution: Rhombus of Stars (2)</vt:lpstr>
      <vt:lpstr>Splitting Code into Classes</vt:lpstr>
      <vt:lpstr>Splitting Code into Classes (2)</vt:lpstr>
      <vt:lpstr>Problem: Point in Rectangle</vt:lpstr>
      <vt:lpstr>Solution: Point in Rectangle</vt:lpstr>
      <vt:lpstr>Solution: Point in Rectangle (2)</vt:lpstr>
      <vt:lpstr>Solution: Point in Rectangle (3)</vt:lpstr>
      <vt:lpstr>PowerPoint Presentation</vt:lpstr>
      <vt:lpstr>Refactoring</vt:lpstr>
      <vt:lpstr>Refactoring Techniques</vt:lpstr>
      <vt:lpstr>Problem: Student System</vt:lpstr>
      <vt:lpstr>PowerPoint Presentation</vt:lpstr>
      <vt:lpstr>Enumerations</vt:lpstr>
      <vt:lpstr>Enumerations (2)</vt:lpstr>
      <vt:lpstr>Problem: Hotel Reservation </vt:lpstr>
      <vt:lpstr>Solution: Hotel Reservation</vt:lpstr>
      <vt:lpstr>Solution: Hotel Reservation (2) </vt:lpstr>
      <vt:lpstr>Solution: Hotel Reservation (3) </vt:lpstr>
      <vt:lpstr>PowerPoint Presentation</vt:lpstr>
      <vt:lpstr>Static Class</vt:lpstr>
      <vt:lpstr>Static Members</vt:lpstr>
      <vt:lpstr>Static Members (2)</vt:lpstr>
      <vt:lpstr>Example: Static Members</vt:lpstr>
      <vt:lpstr>PowerPoint Presentation</vt:lpstr>
      <vt:lpstr>Namespaces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Basics - Working with Abstraction</dc:title>
  <dc:subject>C# OOP Basics – Practical Training Course @ SoftUni</dc:subject>
  <dc:creator>Software University Foundation</dc:creator>
  <cp:keywords>C# OOP Basics, C#, OOP, Software University, SoftUni, programming, coding, software development, education, training, course</cp:keywords>
  <dc:description>C# OOP Basics Course @ SoftUni – https://softuni.bg/courses/csharp-oop</dc:description>
  <cp:lastModifiedBy>Peter Arnaudov</cp:lastModifiedBy>
  <cp:revision>435</cp:revision>
  <dcterms:created xsi:type="dcterms:W3CDTF">2018-05-23T13:08:44Z</dcterms:created>
  <dcterms:modified xsi:type="dcterms:W3CDTF">2019-10-25T07:22:14Z</dcterms:modified>
  <cp:category>programming, education, software engineering, software development</cp:category>
</cp:coreProperties>
</file>