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3" r:id="rId35"/>
    <p:sldId id="297" r:id="rId36"/>
    <p:sldId id="298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211808-007A-4F0F-BB6F-663C1E850438}">
          <p14:sldIdLst>
            <p14:sldId id="256"/>
            <p14:sldId id="296"/>
          </p14:sldIdLst>
        </p14:section>
        <p14:section name="REST and RESTful Service" id="{361808BC-4BB0-415D-AC55-9BC4A3962456}">
          <p14:sldIdLst>
            <p14:sldId id="258"/>
            <p14:sldId id="259"/>
            <p14:sldId id="261"/>
          </p14:sldIdLst>
        </p14:section>
        <p14:section name="Express.js REST API" id="{8BB941EB-DDDA-48CF-A3B4-2ACF32CAA3BE}">
          <p14:sldIdLst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CORS" id="{1A65ACB8-3BAA-4F5B-9118-BF068E330801}">
          <p14:sldIdLst>
            <p14:sldId id="269"/>
            <p14:sldId id="270"/>
            <p14:sldId id="271"/>
            <p14:sldId id="272"/>
            <p14:sldId id="273"/>
          </p14:sldIdLst>
        </p14:section>
        <p14:section name="Authentication with JWT" id="{2A45D11F-4E8D-4A0F-BF30-4B55301C2419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Error Handling and Validation" id="{E91BAF7B-35EA-499F-B364-6D8E6B65A362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onclusion" id="{BFBE2EE5-1F0D-43C4-999A-AEFCD121B4B2}">
          <p14:sldIdLst>
            <p14:sldId id="288"/>
            <p14:sldId id="293"/>
            <p14:sldId id="297"/>
            <p14:sldId id="298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619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301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320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36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86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091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96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38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9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603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995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92164"/>
            <a:ext cx="10965303" cy="882654"/>
          </a:xfrm>
        </p:spPr>
        <p:txBody>
          <a:bodyPr/>
          <a:lstStyle/>
          <a:p>
            <a:r>
              <a:rPr lang="en-US">
                <a:solidFill>
                  <a:srgbClr val="234465"/>
                </a:solidFill>
              </a:rPr>
              <a:t>Building a Simple REST API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4" y="3225744"/>
            <a:ext cx="2501738" cy="14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 Fetching Data in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format and returning </a:t>
            </a:r>
            <a:r>
              <a:rPr lang="en-US" b="1" dirty="0">
                <a:solidFill>
                  <a:schemeClr val="bg1"/>
                </a:solidFill>
              </a:rPr>
              <a:t>status codes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Data Example (GET)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972" y="2005845"/>
            <a:ext cx="10534057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getPosts: (req, res)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Post.find()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.then((posts)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GB" sz="2200" b="1" dirty="0">
                <a:latin typeface="Consolas" panose="020B0609020204030204" pitchFamily="49" charset="0"/>
              </a:rPr>
              <a:t>(200)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GB" sz="2200" b="1" dirty="0">
                <a:latin typeface="Consolas" panose="020B0609020204030204" pitchFamily="49" charset="0"/>
              </a:rPr>
              <a:t>({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GB" sz="2200" b="1" dirty="0">
                <a:latin typeface="Consolas" panose="020B0609020204030204" pitchFamily="49" charset="0"/>
              </a:rPr>
              <a:t>: 'Fetched posts successfully.',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GB" sz="2200" b="1" dirty="0">
                <a:latin typeface="Consolas" panose="020B0609020204030204" pitchFamily="49" charset="0"/>
              </a:rPr>
              <a:t>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'Server error!'</a:t>
            </a:r>
            <a:r>
              <a:rPr lang="en-GB" sz="2200" b="1" dirty="0">
                <a:latin typeface="Consolas" panose="020B0609020204030204" pitchFamily="49" charset="0"/>
              </a:rPr>
              <a:t>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Persisting into a 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Example (POST)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5" y="2005844"/>
            <a:ext cx="8853785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const { title, content } = req.body;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Validate data before persisting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const post = new Post({ title, content });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post.save()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.then(()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res.status(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201</a:t>
            </a:r>
            <a:r>
              <a:rPr lang="en-GB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.json({ message: 'Post created successfully!',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  post: post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   .catch((error) =&gt; </a:t>
            </a:r>
            <a:r>
              <a:rPr lang="en-GB" sz="2200" b="1" dirty="0" smtClean="0">
                <a:latin typeface="Consolas" panose="020B0609020204030204" pitchFamily="49" charset="0"/>
              </a:rPr>
              <a:t>{ </a:t>
            </a:r>
            <a:r>
              <a:rPr lang="en-GB" sz="22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Handle error </a:t>
            </a:r>
            <a:r>
              <a:rPr lang="en-GB" sz="2200" b="1" dirty="0" smtClean="0">
                <a:latin typeface="Consolas" panose="020B0609020204030204" pitchFamily="49" charset="0"/>
              </a:rPr>
              <a:t>})</a:t>
            </a:r>
            <a:endParaRPr lang="en-GB" sz="2200" b="1" dirty="0"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49896" y="3092531"/>
            <a:ext cx="3216104" cy="919401"/>
          </a:xfrm>
          <a:prstGeom prst="wedgeRoundRectCallout">
            <a:avLst>
              <a:gd name="adj1" fmla="val -62840"/>
              <a:gd name="adj2" fmla="val 356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return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 codes!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17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xmlns="" id="{AA3BDF59-8056-432A-B116-9A210B5CA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08" y="1126473"/>
            <a:ext cx="2717383" cy="2717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Browser security prevents a web page from making </a:t>
            </a:r>
            <a:br>
              <a:rPr lang="en-US" sz="3200" dirty="0"/>
            </a:br>
            <a:r>
              <a:rPr lang="en-US" sz="3200" dirty="0"/>
              <a:t>requests to a </a:t>
            </a:r>
            <a:r>
              <a:rPr lang="en-US" sz="3200" b="1" dirty="0">
                <a:solidFill>
                  <a:schemeClr val="bg1"/>
                </a:solidFill>
              </a:rPr>
              <a:t>different domain</a:t>
            </a:r>
          </a:p>
          <a:p>
            <a:pPr lvl="1"/>
            <a:r>
              <a:rPr lang="en-US" sz="3000" dirty="0"/>
              <a:t>This restriction is called </a:t>
            </a:r>
            <a:r>
              <a:rPr lang="en-US" sz="3000" b="1" dirty="0">
                <a:solidFill>
                  <a:schemeClr val="bg1"/>
                </a:solidFill>
              </a:rPr>
              <a:t>S</a:t>
            </a:r>
            <a:r>
              <a:rPr lang="en-US" sz="3000" dirty="0"/>
              <a:t>ame-</a:t>
            </a:r>
            <a:r>
              <a:rPr lang="en-US" sz="3000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rigin 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olicy (</a:t>
            </a:r>
            <a:r>
              <a:rPr lang="en-US" sz="3000" b="1" dirty="0">
                <a:solidFill>
                  <a:schemeClr val="bg1"/>
                </a:solidFill>
              </a:rPr>
              <a:t>SOP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This policy also prevents malicious sites from </a:t>
            </a:r>
            <a:br>
              <a:rPr lang="en-US" sz="3000" dirty="0"/>
            </a:br>
            <a:r>
              <a:rPr lang="en-US" sz="3000" dirty="0"/>
              <a:t>reading data  from your site</a:t>
            </a:r>
          </a:p>
          <a:p>
            <a:r>
              <a:rPr lang="en-US" sz="3200" dirty="0"/>
              <a:t>Sometimes you might want to </a:t>
            </a:r>
            <a:r>
              <a:rPr lang="en-US" sz="3200" b="1" dirty="0">
                <a:solidFill>
                  <a:schemeClr val="bg1"/>
                </a:solidFill>
              </a:rPr>
              <a:t>allow other sites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to bypass this restriction</a:t>
            </a:r>
          </a:p>
          <a:p>
            <a:pPr lvl="1"/>
            <a:r>
              <a:rPr lang="en-US" sz="3200" dirty="0"/>
              <a:t>This is where CORS comes to the rescue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1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0EC6DD-E540-4B67-8718-C23031F3A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/>
              <a:t> is a </a:t>
            </a:r>
            <a:r>
              <a:rPr lang="en-US" sz="3200" b="1" dirty="0">
                <a:solidFill>
                  <a:schemeClr val="bg1"/>
                </a:solidFill>
              </a:rPr>
              <a:t>W3C</a:t>
            </a:r>
            <a:r>
              <a:rPr lang="en-US" sz="3200" dirty="0"/>
              <a:t> standard that allows a server to "relax" the </a:t>
            </a:r>
            <a:r>
              <a:rPr lang="en-US" sz="3200" b="1" dirty="0">
                <a:solidFill>
                  <a:schemeClr val="bg1"/>
                </a:solidFill>
              </a:rPr>
              <a:t>SOP</a:t>
            </a:r>
          </a:p>
          <a:p>
            <a:pPr lvl="1"/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CORS</a:t>
            </a:r>
            <a:r>
              <a:rPr lang="en-US" sz="3000" dirty="0"/>
              <a:t>, a server can </a:t>
            </a:r>
            <a:r>
              <a:rPr lang="en-US" sz="3000" b="1" dirty="0">
                <a:solidFill>
                  <a:schemeClr val="bg1"/>
                </a:solidFill>
              </a:rPr>
              <a:t>explicitly</a:t>
            </a:r>
            <a:r>
              <a:rPr lang="en-US" sz="3000" dirty="0"/>
              <a:t> allow some cross-origin requests</a:t>
            </a:r>
          </a:p>
          <a:p>
            <a:pPr lvl="1"/>
            <a:r>
              <a:rPr lang="en-US" sz="3000" dirty="0"/>
              <a:t>That doesn’t mean all cross-origin requests will be allowed</a:t>
            </a:r>
          </a:p>
          <a:p>
            <a:r>
              <a:rPr lang="en-US" sz="3200" dirty="0"/>
              <a:t>Two URLs have the </a:t>
            </a:r>
            <a:r>
              <a:rPr lang="en-US" sz="3200" b="1" dirty="0">
                <a:solidFill>
                  <a:schemeClr val="bg1"/>
                </a:solidFill>
              </a:rPr>
              <a:t>same origin </a:t>
            </a:r>
            <a:r>
              <a:rPr lang="en-US" sz="3200" dirty="0"/>
              <a:t>if they have</a:t>
            </a:r>
          </a:p>
          <a:p>
            <a:pPr lvl="1"/>
            <a:r>
              <a:rPr lang="en-US" sz="3000" dirty="0"/>
              <a:t>Identical </a:t>
            </a:r>
            <a:r>
              <a:rPr lang="en-US" sz="3000" b="1" dirty="0">
                <a:solidFill>
                  <a:schemeClr val="bg1"/>
                </a:solidFill>
              </a:rPr>
              <a:t>Schemes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Hosts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Ports</a:t>
            </a:r>
            <a:r>
              <a:rPr lang="en-US" sz="3000" dirty="0"/>
              <a:t> (RFC 6454)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0E0B34-BA2C-489E-8C33-34EF07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Origin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5776AD36-4E9F-41D3-9E52-6F2AADC946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Different-origin URLs</a:t>
            </a:r>
            <a:endParaRPr lang="bg-BG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EF68E86D-67A1-4AE8-A36B-4BC268FA4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Same-origin URLs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6C5D1E-64FB-4BF3-BA56-DAF2C937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vs Different Origin URLs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A5C7148-750C-4A44-B1AC-E34CF7DF039A}"/>
              </a:ext>
            </a:extLst>
          </p:cNvPr>
          <p:cNvSpPr txBox="1">
            <a:spLocks/>
          </p:cNvSpPr>
          <p:nvPr/>
        </p:nvSpPr>
        <p:spPr>
          <a:xfrm>
            <a:off x="595607" y="2038147"/>
            <a:ext cx="3974221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https://example.com/foo.html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01F096-8CCC-45C9-94B0-BAB62F36A501}"/>
              </a:ext>
            </a:extLst>
          </p:cNvPr>
          <p:cNvSpPr txBox="1">
            <a:spLocks/>
          </p:cNvSpPr>
          <p:nvPr/>
        </p:nvSpPr>
        <p:spPr>
          <a:xfrm>
            <a:off x="595607" y="2818876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https://example.com/moo.html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5AD52F5B-A752-4CB7-B7AE-486F31E8E7BA}"/>
              </a:ext>
            </a:extLst>
          </p:cNvPr>
          <p:cNvSpPr txBox="1">
            <a:spLocks/>
          </p:cNvSpPr>
          <p:nvPr/>
        </p:nvSpPr>
        <p:spPr>
          <a:xfrm>
            <a:off x="7062852" y="2038147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https://example.net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74D5F7AA-D02D-46F0-9283-7DADC3979463}"/>
              </a:ext>
            </a:extLst>
          </p:cNvPr>
          <p:cNvSpPr txBox="1">
            <a:spLocks/>
          </p:cNvSpPr>
          <p:nvPr/>
        </p:nvSpPr>
        <p:spPr>
          <a:xfrm>
            <a:off x="7062852" y="2768837"/>
            <a:ext cx="43960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https://www.example.com/foo.html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143D6094-3517-4F67-BA06-91C465C0A256}"/>
              </a:ext>
            </a:extLst>
          </p:cNvPr>
          <p:cNvSpPr txBox="1">
            <a:spLocks/>
          </p:cNvSpPr>
          <p:nvPr/>
        </p:nvSpPr>
        <p:spPr>
          <a:xfrm>
            <a:off x="7062852" y="3494415"/>
            <a:ext cx="371981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http://example.com/foo.html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4BC1A4D-0C95-43CF-8D4D-2AA646C8063E}"/>
              </a:ext>
            </a:extLst>
          </p:cNvPr>
          <p:cNvSpPr txBox="1">
            <a:spLocks/>
          </p:cNvSpPr>
          <p:nvPr/>
        </p:nvSpPr>
        <p:spPr>
          <a:xfrm>
            <a:off x="7062852" y="4219993"/>
            <a:ext cx="451149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https://example.com:9000/foo.html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69A6235C-7D67-4605-8969-5AE86736F879}"/>
              </a:ext>
            </a:extLst>
          </p:cNvPr>
          <p:cNvSpPr txBox="1">
            <a:spLocks/>
          </p:cNvSpPr>
          <p:nvPr/>
        </p:nvSpPr>
        <p:spPr>
          <a:xfrm>
            <a:off x="595607" y="3599605"/>
            <a:ext cx="3974220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https://example.com/boo.html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sets additional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CORS in Express.js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217" y="1957717"/>
            <a:ext cx="8391784" cy="38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</a:rPr>
              <a:t>app.use((req, res, next) =&gt; {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Origin</a:t>
            </a:r>
            <a:r>
              <a:rPr lang="en-GB" sz="2200" b="1" dirty="0">
                <a:latin typeface="Consolas" panose="020B0609020204030204" pitchFamily="49" charset="0"/>
              </a:rPr>
              <a:t>', '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GB" sz="2200" b="1" dirty="0">
                <a:latin typeface="Consolas" panose="020B0609020204030204" pitchFamily="49" charset="0"/>
              </a:rPr>
              <a:t>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GB" sz="2200" b="1" dirty="0">
                <a:latin typeface="Consolas" panose="020B0609020204030204" pitchFamily="49" charset="0"/>
              </a:rPr>
              <a:t>', </a:t>
            </a:r>
            <a:br>
              <a:rPr lang="en-GB" sz="2200" b="1" dirty="0">
                <a:latin typeface="Consolas" panose="020B0609020204030204" pitchFamily="49" charset="0"/>
              </a:rPr>
            </a:br>
            <a:r>
              <a:rPr lang="en-GB" sz="2200" b="1" dirty="0">
                <a:latin typeface="Consolas" panose="020B0609020204030204" pitchFamily="49" charset="0"/>
              </a:rPr>
              <a:t>   'OPTIONS, GET, POST, PUT, PATCH, DELETE');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res.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setHeader</a:t>
            </a:r>
            <a:r>
              <a:rPr lang="en-GB" sz="2200" b="1" dirty="0">
                <a:latin typeface="Consolas" panose="020B0609020204030204" pitchFamily="49" charset="0"/>
              </a:rPr>
              <a:t>('Access-Control-Allow-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GB" sz="2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   'Content-Type, Authorization');</a:t>
            </a:r>
          </a:p>
          <a:p>
            <a:endParaRPr lang="en-GB" sz="2200" b="1" dirty="0">
              <a:latin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</a:rPr>
              <a:t>  next();</a:t>
            </a:r>
          </a:p>
          <a:p>
            <a:r>
              <a:rPr lang="en-GB" sz="2200" b="1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1" y="1395663"/>
            <a:ext cx="2562297" cy="2579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Authentication with JWT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JWT</a:t>
            </a:r>
            <a:r>
              <a:rPr lang="en-US" sz="3000" dirty="0"/>
              <a:t> is a method for representing claims between two parties</a:t>
            </a:r>
          </a:p>
          <a:p>
            <a:pPr lvl="1"/>
            <a:r>
              <a:rPr lang="en-US" sz="2800" dirty="0"/>
              <a:t>An open</a:t>
            </a:r>
            <a:r>
              <a:rPr lang="en-US" sz="2800"/>
              <a:t>, </a:t>
            </a:r>
            <a:r>
              <a:rPr lang="en-US" sz="2800" smtClean="0"/>
              <a:t>industry-standard </a:t>
            </a:r>
            <a:r>
              <a:rPr lang="en-US" sz="2800" dirty="0"/>
              <a:t>– RFC 7519</a:t>
            </a:r>
          </a:p>
          <a:p>
            <a:pPr lvl="1"/>
            <a:r>
              <a:rPr lang="en-US" sz="2800" dirty="0"/>
              <a:t>Easy to use, and at the same time – absolutely secured</a:t>
            </a:r>
          </a:p>
          <a:p>
            <a:r>
              <a:rPr lang="en-US" sz="3000" dirty="0"/>
              <a:t>When the user successfully </a:t>
            </a:r>
            <a:r>
              <a:rPr lang="en-US" sz="3000" b="1" dirty="0">
                <a:solidFill>
                  <a:schemeClr val="bg1"/>
                </a:solidFill>
              </a:rPr>
              <a:t>authenticates</a:t>
            </a:r>
            <a:r>
              <a:rPr lang="en-US" sz="3000" dirty="0"/>
              <a:t> (login) using their credentials: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>
                <a:solidFill>
                  <a:schemeClr val="bg1"/>
                </a:solidFill>
              </a:rPr>
              <a:t>JSON Web Token </a:t>
            </a:r>
            <a:r>
              <a:rPr lang="en-US" sz="2800" dirty="0"/>
              <a:t>is generated and returned</a:t>
            </a:r>
          </a:p>
          <a:p>
            <a:pPr lvl="1"/>
            <a:r>
              <a:rPr lang="en-US" sz="2800" dirty="0"/>
              <a:t>It must be stored (in </a:t>
            </a:r>
            <a:r>
              <a:rPr lang="en-US" sz="2800" b="1" dirty="0">
                <a:solidFill>
                  <a:schemeClr val="bg1"/>
                </a:solidFill>
              </a:rPr>
              <a:t>local</a:t>
            </a:r>
            <a:r>
              <a:rPr lang="en-US" sz="2800" dirty="0"/>
              <a:t> / </a:t>
            </a:r>
            <a:r>
              <a:rPr lang="en-US" sz="2800" b="1" dirty="0">
                <a:solidFill>
                  <a:schemeClr val="bg1"/>
                </a:solidFill>
              </a:rPr>
              <a:t>session</a:t>
            </a:r>
            <a:r>
              <a:rPr lang="en-US" sz="2800" dirty="0"/>
              <a:t> storage, </a:t>
            </a: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/>
              <a:t> are also an option)</a:t>
            </a:r>
          </a:p>
          <a:p>
            <a:r>
              <a:rPr lang="en-US" sz="3000" dirty="0"/>
              <a:t>Whenever a protected route is accessed, the user agent sends the </a:t>
            </a:r>
            <a:r>
              <a:rPr lang="en-US" sz="3000" b="1" dirty="0">
                <a:solidFill>
                  <a:schemeClr val="bg1"/>
                </a:solidFill>
              </a:rPr>
              <a:t>JWT</a:t>
            </a:r>
          </a:p>
          <a:p>
            <a:pPr lvl="1"/>
            <a:r>
              <a:rPr lang="en-US" sz="2800" dirty="0"/>
              <a:t>Typically in an </a:t>
            </a:r>
            <a:r>
              <a:rPr lang="en-US" sz="2800" b="1" dirty="0">
                <a:solidFill>
                  <a:schemeClr val="bg1"/>
                </a:solidFill>
              </a:rPr>
              <a:t>Authorization</a:t>
            </a:r>
            <a:r>
              <a:rPr lang="en-US" sz="2800" dirty="0"/>
              <a:t> header, using the </a:t>
            </a:r>
            <a:r>
              <a:rPr lang="en-US" sz="2800" b="1" dirty="0">
                <a:solidFill>
                  <a:schemeClr val="bg1"/>
                </a:solidFill>
              </a:rPr>
              <a:t>Bearer</a:t>
            </a:r>
            <a:r>
              <a:rPr lang="en-US" sz="2800" dirty="0"/>
              <a:t>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5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What is REST and </a:t>
            </a:r>
            <a:r>
              <a:rPr lang="en-US" sz="3400" dirty="0" err="1"/>
              <a:t>RESTful</a:t>
            </a:r>
            <a:r>
              <a:rPr lang="en-US" sz="3400" dirty="0"/>
              <a:t> services 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Setup Express.js REST API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200" dirty="0"/>
              <a:t>GET, POST, PUT, DELETE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Cross-Origin Resource Sharing (CORS)</a:t>
            </a:r>
            <a:endParaRPr lang="bg-BG" sz="34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Authentication with JWT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400" dirty="0"/>
              <a:t>Error handling and validation 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JWT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/>
              <a:t>, </a:t>
            </a:r>
            <a:r>
              <a:rPr lang="en-US" sz="2600" dirty="0"/>
              <a:t>nothing is stored on the server</a:t>
            </a:r>
          </a:p>
          <a:p>
            <a:r>
              <a:rPr lang="en-US" sz="2800" dirty="0"/>
              <a:t>Here is an example of an encoded and decoded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815AB2B-1ABA-4A30-B243-04F8C9CFA89A}"/>
              </a:ext>
            </a:extLst>
          </p:cNvPr>
          <p:cNvSpPr txBox="1">
            <a:spLocks/>
          </p:cNvSpPr>
          <p:nvPr/>
        </p:nvSpPr>
        <p:spPr>
          <a:xfrm>
            <a:off x="1775089" y="3903013"/>
            <a:ext cx="4320911" cy="1557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eyJhbGciOiJIUzI1NiIsInR5cCI6IkpXVCJ9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eyJzdWIiOiIxMjM0NTY3ODkwIiwibmFtZSI6IkpvaG4gRG9lIiwiaWF0IjoxNTE2MjM5MDIyfQ</a:t>
            </a:r>
            <a:r>
              <a:rPr lang="it-IT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SflKxwRJSMeKKF2QT4fwpMeJf36POk6yJV_adQssw5c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6F373A-9205-4D35-94F7-23E9B6E22EA4}"/>
              </a:ext>
            </a:extLst>
          </p:cNvPr>
          <p:cNvSpPr txBox="1">
            <a:spLocks/>
          </p:cNvSpPr>
          <p:nvPr/>
        </p:nvSpPr>
        <p:spPr>
          <a:xfrm>
            <a:off x="3345980" y="3429000"/>
            <a:ext cx="1179127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Encoded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871DF2B-19B7-4801-A219-EF7E13E8237B}"/>
              </a:ext>
            </a:extLst>
          </p:cNvPr>
          <p:cNvSpPr txBox="1">
            <a:spLocks/>
          </p:cNvSpPr>
          <p:nvPr/>
        </p:nvSpPr>
        <p:spPr>
          <a:xfrm>
            <a:off x="7848148" y="1884561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Header: 	(algorithm, token type)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0AFF3770-CECE-4246-9F2E-68B2E6DB5C93}"/>
              </a:ext>
            </a:extLst>
          </p:cNvPr>
          <p:cNvSpPr txBox="1">
            <a:spLocks/>
          </p:cNvSpPr>
          <p:nvPr/>
        </p:nvSpPr>
        <p:spPr>
          <a:xfrm>
            <a:off x="9277347" y="1408006"/>
            <a:ext cx="1295055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Decoded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4E6EE0F-AB79-4D0D-8727-D65B5473F99F}"/>
              </a:ext>
            </a:extLst>
          </p:cNvPr>
          <p:cNvSpPr txBox="1">
            <a:spLocks/>
          </p:cNvSpPr>
          <p:nvPr/>
        </p:nvSpPr>
        <p:spPr>
          <a:xfrm>
            <a:off x="7848148" y="2350822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"alg": "HS256",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"typ": "JWT"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2648AEE-BE67-4E00-93FC-206FD273AA5E}"/>
              </a:ext>
            </a:extLst>
          </p:cNvPr>
          <p:cNvSpPr txBox="1">
            <a:spLocks/>
          </p:cNvSpPr>
          <p:nvPr/>
        </p:nvSpPr>
        <p:spPr>
          <a:xfrm>
            <a:off x="7848147" y="3637365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Payload: (data)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D5A104B3-F974-482A-89D1-E74D55BBFC23}"/>
              </a:ext>
            </a:extLst>
          </p:cNvPr>
          <p:cNvSpPr txBox="1">
            <a:spLocks/>
          </p:cNvSpPr>
          <p:nvPr/>
        </p:nvSpPr>
        <p:spPr>
          <a:xfrm>
            <a:off x="7848147" y="4102126"/>
            <a:ext cx="4153450" cy="128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{ "sub": "1234567890",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"name": "John Doe",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"iat": 1516239022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FC07C0D3-A52A-4BCB-BFA1-1126BBCF2AD2}"/>
              </a:ext>
            </a:extLst>
          </p:cNvPr>
          <p:cNvSpPr txBox="1">
            <a:spLocks/>
          </p:cNvSpPr>
          <p:nvPr/>
        </p:nvSpPr>
        <p:spPr>
          <a:xfrm>
            <a:off x="7848147" y="5379417"/>
            <a:ext cx="4153450" cy="47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latin typeface="Consolas" pitchFamily="49" charset="0"/>
                <a:cs typeface="Consolas" pitchFamily="49" charset="0"/>
              </a:rPr>
              <a:t>Verify Signature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7593FD64-D303-4223-A9FB-557C1E61492A}"/>
              </a:ext>
            </a:extLst>
          </p:cNvPr>
          <p:cNvSpPr txBox="1">
            <a:spLocks/>
          </p:cNvSpPr>
          <p:nvPr/>
        </p:nvSpPr>
        <p:spPr>
          <a:xfrm>
            <a:off x="7848146" y="5862097"/>
            <a:ext cx="4153450" cy="744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HMACSHA256(base64UrlEncode(H...) + "." + base64UrlEncode(P...), key)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xmlns="" id="{4CDC28BB-5739-4FF5-B75A-3279EB87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2802579"/>
            <a:ext cx="2991398" cy="994073"/>
          </a:xfrm>
          <a:prstGeom prst="wedgeRoundRectCallout">
            <a:avLst>
              <a:gd name="adj1" fmla="val -1258"/>
              <a:gd name="adj2" fmla="val 10492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separated by dots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0E4B0598-0E72-4B50-BEF1-3FE96325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92" y="5550678"/>
            <a:ext cx="2991398" cy="994073"/>
          </a:xfrm>
          <a:prstGeom prst="wedgeRoundRectCallout">
            <a:avLst>
              <a:gd name="adj1" fmla="val -647"/>
              <a:gd name="adj2" fmla="val -10755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parts of the token are in a strict order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xmlns="" id="{5185974B-476C-4E3B-80E3-082C4C01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01" y="5539599"/>
            <a:ext cx="2991398" cy="994073"/>
          </a:xfrm>
          <a:prstGeom prst="wedgeRoundRectCallout">
            <a:avLst>
              <a:gd name="adj1" fmla="val 2104"/>
              <a:gd name="adj2" fmla="val -1011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The token data does not change the token format</a:t>
            </a: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197" y="2802578"/>
            <a:ext cx="2991398" cy="994073"/>
          </a:xfrm>
          <a:prstGeom prst="wedgeRoundRectCallout">
            <a:avLst>
              <a:gd name="adj1" fmla="val 1493"/>
              <a:gd name="adj2" fmla="val 10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As any normal auth JWT also has an expiration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JWT to Sign Users in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29288" y="1162050"/>
            <a:ext cx="8733425" cy="5632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signIn: (req, res)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User.findOne({ email: email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.then((user) =&gt; {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user exists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	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the password is correct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const token = </a:t>
            </a:r>
            <a:r>
              <a:rPr lang="en-GB" sz="2000" b="1" dirty="0" err="1">
                <a:latin typeface="Consolas" panose="020B0609020204030204" pitchFamily="49" charset="0"/>
              </a:rPr>
              <a:t>jwt.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GB" sz="2000" b="1" dirty="0">
                <a:latin typeface="Consolas" panose="020B0609020204030204" pitchFamily="49" charset="0"/>
              </a:rPr>
              <a:t>({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email: </a:t>
            </a:r>
            <a:r>
              <a:rPr lang="en-GB" sz="2000" b="1" dirty="0" err="1">
                <a:latin typeface="Consolas" panose="020B0609020204030204" pitchFamily="49" charset="0"/>
              </a:rPr>
              <a:t>user.email</a:t>
            </a:r>
            <a:r>
              <a:rPr lang="en-GB" sz="2000" b="1" dirty="0">
                <a:latin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</a:t>
            </a:r>
            <a:r>
              <a:rPr lang="en-GB" sz="2000" b="1" dirty="0" err="1"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},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GB" sz="2000" b="1" dirty="0">
                <a:latin typeface="Consolas" panose="020B0609020204030204" pitchFamily="49" charset="0"/>
              </a:rPr>
              <a:t>, {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expiresIn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'1h' </a:t>
            </a:r>
            <a:r>
              <a:rPr lang="en-GB" sz="2000" b="1" dirty="0">
                <a:latin typeface="Consolas" panose="020B0609020204030204" pitchFamily="49" charset="0"/>
              </a:rPr>
              <a:t>});</a:t>
            </a:r>
          </a:p>
          <a:p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         res.status(200).json(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{ message: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'User successfully logged in!</a:t>
            </a:r>
            <a:r>
              <a:rPr lang="en-GB" sz="2000" b="1" dirty="0">
                <a:latin typeface="Consolas" panose="020B0609020204030204" pitchFamily="49" charset="0"/>
              </a:rPr>
              <a:t>',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token,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  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 user._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id.toString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})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      .catch(...)</a:t>
            </a:r>
          </a:p>
          <a:p>
            <a:r>
              <a:rPr lang="en-GB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2394000"/>
            <a:ext cx="2366835" cy="930275"/>
          </a:xfrm>
          <a:prstGeom prst="wedgeRoundRectCallout">
            <a:avLst>
              <a:gd name="adj1" fmla="val -41623"/>
              <a:gd name="adj2" fmla="val 66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Token will expire in one hour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specific routes that require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should</a:t>
            </a:r>
            <a:br>
              <a:rPr lang="en-US" dirty="0"/>
            </a:br>
            <a:r>
              <a:rPr lang="en-US" dirty="0"/>
              <a:t>sent </a:t>
            </a:r>
            <a:r>
              <a:rPr lang="en-US" b="1" dirty="0">
                <a:solidFill>
                  <a:schemeClr val="bg1"/>
                </a:solidFill>
              </a:rPr>
              <a:t>authorization headers </a:t>
            </a:r>
            <a:r>
              <a:rPr lang="en-US" dirty="0"/>
              <a:t>with the request in format:</a:t>
            </a:r>
          </a:p>
          <a:p>
            <a:pPr lvl="1"/>
            <a:r>
              <a:rPr lang="en-US" dirty="0"/>
              <a:t>Authorization: </a:t>
            </a:r>
            <a:r>
              <a:rPr lang="en-US" b="1" dirty="0">
                <a:solidFill>
                  <a:schemeClr val="bg1"/>
                </a:solidFill>
              </a:rPr>
              <a:t>Bearer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en-US" b="1" dirty="0" err="1">
                <a:solidFill>
                  <a:schemeClr val="bg1"/>
                </a:solidFill>
              </a:rPr>
              <a:t>jwtToken</a:t>
            </a:r>
            <a:r>
              <a:rPr lang="en-US" b="1" dirty="0">
                <a:solidFill>
                  <a:schemeClr val="bg1"/>
                </a:solidFill>
              </a:rPr>
              <a:t>}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Middleware for Authentication</a:t>
            </a:r>
            <a:endParaRPr lang="bg-BG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42802" y="13485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 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3457" y="3117389"/>
            <a:ext cx="8860328" cy="1785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</a:rPr>
              <a:t>req.get</a:t>
            </a:r>
            <a:r>
              <a:rPr lang="en-US" sz="2200" b="1" dirty="0">
                <a:latin typeface="Consolas" panose="020B0609020204030204" pitchFamily="49" charset="0"/>
              </a:rPr>
              <a:t>('Authorization');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if (!</a:t>
            </a:r>
            <a:r>
              <a:rPr lang="en-US" sz="2200" b="1" dirty="0" err="1">
                <a:latin typeface="Consolas" panose="020B0609020204030204" pitchFamily="49" charset="0"/>
              </a:rPr>
              <a:t>authHeaders</a:t>
            </a:r>
            <a:r>
              <a:rPr lang="en-US" sz="22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return </a:t>
            </a:r>
            <a:r>
              <a:rPr lang="en-US" sz="2200" b="1" dirty="0" err="1">
                <a:latin typeface="Consolas" panose="020B0609020204030204" pitchFamily="49" charset="0"/>
              </a:rPr>
              <a:t>res.status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	.</a:t>
            </a:r>
            <a:r>
              <a:rPr lang="en-US" sz="2200" b="1" dirty="0" err="1">
                <a:latin typeface="Consolas" panose="020B0609020204030204" pitchFamily="49" charset="0"/>
              </a:rPr>
              <a:t>json</a:t>
            </a:r>
            <a:r>
              <a:rPr lang="en-US" sz="2200" b="1" dirty="0">
                <a:latin typeface="Consolas" panose="020B0609020204030204" pitchFamily="49" charset="0"/>
              </a:rPr>
              <a:t>({ message: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'Not authenticated.</a:t>
            </a:r>
            <a:r>
              <a:rPr lang="en-US" sz="2200" b="1" dirty="0">
                <a:latin typeface="Consolas" panose="020B0609020204030204" pitchFamily="49" charset="0"/>
              </a:rPr>
              <a:t>' })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73457" y="5218954"/>
            <a:ext cx="8860328" cy="430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token = </a:t>
            </a:r>
            <a:r>
              <a:rPr lang="en-US" sz="2200" b="1" dirty="0" err="1">
                <a:latin typeface="Consolas" panose="020B0609020204030204" pitchFamily="49" charset="0"/>
              </a:rPr>
              <a:t>req.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('Authorization').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</a:rPr>
              <a:t>(' ')[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42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then try and verify our token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Token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5787" y="1982678"/>
            <a:ext cx="9660426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try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decodedToken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jwt.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verify</a:t>
            </a:r>
            <a:r>
              <a:rPr lang="en-US" sz="2400" b="1" dirty="0">
                <a:latin typeface="Consolas" panose="020B0609020204030204" pitchFamily="49" charset="0"/>
              </a:rPr>
              <a:t>(token,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somesupersecret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catch(error)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return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401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'Token is invalid.'</a:t>
            </a:r>
            <a:r>
              <a:rPr lang="en-US" sz="2400" b="1" dirty="0">
                <a:latin typeface="Consolas" panose="020B0609020204030204" pitchFamily="49" charset="0"/>
              </a:rPr>
              <a:t>, error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GB" sz="2400" b="1" dirty="0" err="1">
                <a:latin typeface="Consolas" panose="020B0609020204030204" pitchFamily="49" charset="0"/>
              </a:rPr>
              <a:t>req.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latin typeface="Consolas" panose="020B0609020204030204" pitchFamily="49" charset="0"/>
              </a:rPr>
              <a:t>decodedToken.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userId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next();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702" y="4657427"/>
            <a:ext cx="2991398" cy="994073"/>
          </a:xfrm>
          <a:prstGeom prst="wedgeRoundRectCallout">
            <a:avLst>
              <a:gd name="adj1" fmla="val -58677"/>
              <a:gd name="adj2" fmla="val 49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userId can be used later for verification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193" y="1485636"/>
            <a:ext cx="2991398" cy="994073"/>
          </a:xfrm>
          <a:prstGeom prst="wedgeRoundRectCallout">
            <a:avLst>
              <a:gd name="adj1" fmla="val -50311"/>
              <a:gd name="adj2" fmla="val 7118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same secret we used when signing 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Attach the created middleware to every route that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authentication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Middleware with Routing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1721" y="2565551"/>
            <a:ext cx="9028559" cy="2677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= require('../middleware/is-</a:t>
            </a:r>
            <a:r>
              <a:rPr lang="en-US" sz="2400" b="1" dirty="0" err="1">
                <a:latin typeface="Consolas" panose="020B0609020204030204" pitchFamily="49" charset="0"/>
              </a:rPr>
              <a:t>auth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('/posts',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router.delete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router.get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router.put</a:t>
            </a:r>
            <a:r>
              <a:rPr lang="en-US" sz="2400" b="1" dirty="0">
                <a:latin typeface="Consolas" panose="020B0609020204030204" pitchFamily="49" charset="0"/>
              </a:rPr>
              <a:t>('/post/:id',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, …);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and Validation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 descr="accep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705" y="1213155"/>
            <a:ext cx="2793695" cy="27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C84D09-68EF-4878-BD21-B59887CEB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When an error occurs it is always </a:t>
            </a:r>
            <a:r>
              <a:rPr lang="en-US" sz="3400" dirty="0" smtClean="0"/>
              <a:t>a good </a:t>
            </a:r>
            <a:r>
              <a:rPr lang="en-US" sz="3400" dirty="0"/>
              <a:t>idea to have general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error handling </a:t>
            </a:r>
            <a:r>
              <a:rPr lang="en-US" sz="3400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E14832-5E15-438C-ADFD-FC6957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Error Handling Middleware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831" y="2516258"/>
            <a:ext cx="8912338" cy="2308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app.use</a:t>
            </a:r>
            <a:r>
              <a:rPr lang="en-US" sz="2400" b="1" dirty="0">
                <a:latin typeface="Consolas" panose="020B0609020204030204" pitchFamily="49" charset="0"/>
              </a:rPr>
              <a:t>((error, 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res, next)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status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||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message = </a:t>
            </a:r>
            <a:r>
              <a:rPr lang="en-US" sz="2400" b="1" dirty="0" err="1">
                <a:latin typeface="Consolas" panose="020B0609020204030204" pitchFamily="49" charset="0"/>
              </a:rPr>
              <a:t>error.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(status).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 message: message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GB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4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errors and attach a given status code to that error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Custom Errors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168" y="1946549"/>
            <a:ext cx="8892284" cy="4450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.then((post) =&gt;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if (!post) 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const</a:t>
            </a:r>
            <a:r>
              <a:rPr lang="en-US" sz="2200" b="1" dirty="0">
                <a:latin typeface="Consolas" panose="020B0609020204030204" pitchFamily="49" charset="0"/>
              </a:rPr>
              <a:t> error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200" b="1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'Post not found!'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 err="1">
                <a:latin typeface="Consolas" panose="020B0609020204030204" pitchFamily="49" charset="0"/>
              </a:rPr>
              <a:t>error.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200" b="1" dirty="0"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2200" b="1" dirty="0">
                <a:latin typeface="Consolas" panose="020B0609020204030204" pitchFamily="49" charset="0"/>
              </a:rPr>
              <a:t> error;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    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Check if post the current user is the author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// If not throw 403 error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  </a:t>
            </a:r>
            <a:r>
              <a:rPr lang="en-US" sz="2200" b="1" dirty="0" err="1">
                <a:latin typeface="Consolas" panose="020B0609020204030204" pitchFamily="49" charset="0"/>
              </a:rPr>
              <a:t>Post.findByIdAndDelete</a:t>
            </a:r>
            <a:r>
              <a:rPr lang="en-US" sz="2200" b="1" dirty="0">
                <a:latin typeface="Consolas" panose="020B0609020204030204" pitchFamily="49" charset="0"/>
              </a:rPr>
              <a:t>(postId);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2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custom error is thrown, we catch it inside </a:t>
            </a:r>
            <a:r>
              <a:rPr lang="en-US" dirty="0" smtClean="0"/>
              <a:t>the promise </a:t>
            </a:r>
            <a:r>
              <a:rPr lang="en-US" dirty="0"/>
              <a:t>rejection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782" y="2529717"/>
            <a:ext cx="8546364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Post.findById(postId)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.then((post)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Delete post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.catch(error =&gt;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if (!error.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statusCode</a:t>
            </a:r>
            <a:r>
              <a:rPr lang="en-US" sz="2400" b="1" dirty="0">
                <a:latin typeface="Consolas" panose="020B0609020204030204" pitchFamily="49" charset="0"/>
              </a:rPr>
              <a:t> = 500;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} 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303" y="5235277"/>
            <a:ext cx="2991398" cy="994073"/>
          </a:xfrm>
          <a:prstGeom prst="wedgeRoundRectCallout">
            <a:avLst>
              <a:gd name="adj1" fmla="val -72513"/>
              <a:gd name="adj2" fmla="val -217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70877DBA-CD58-424F-8834-DA5C1CE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227" y="3005785"/>
            <a:ext cx="3662756" cy="1312439"/>
          </a:xfrm>
          <a:prstGeom prst="wedgeRoundRectCallout">
            <a:avLst>
              <a:gd name="adj1" fmla="val -64946"/>
              <a:gd name="adj2" fmla="val 3382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there is no status code attached, then something went wrong with the server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2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Express-validator is a set of express.js middleware's </a:t>
            </a:r>
          </a:p>
          <a:p>
            <a:r>
              <a:rPr lang="en-US" dirty="0"/>
              <a:t>We define validations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a controller action is called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Express-validator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5566" y="2772997"/>
            <a:ext cx="9460868" cy="3785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body } = require('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express-validator/check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router.post</a:t>
            </a:r>
            <a:r>
              <a:rPr lang="en-US" sz="2400" b="1" dirty="0">
                <a:latin typeface="Consolas" panose="020B0609020204030204" pitchFamily="49" charset="0"/>
              </a:rPr>
              <a:t>('/post/create', </a:t>
            </a:r>
            <a:r>
              <a:rPr lang="en-US" sz="2400" b="1" dirty="0" err="1">
                <a:latin typeface="Consolas" panose="020B0609020204030204" pitchFamily="49" charset="0"/>
              </a:rPr>
              <a:t>isAuth</a:t>
            </a:r>
            <a:r>
              <a:rPr lang="en-US" sz="2400" b="1" dirty="0">
                <a:latin typeface="Consolas" panose="020B0609020204030204" pitchFamily="49" charset="0"/>
              </a:rPr>
              <a:t> 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.trim()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isLength</a:t>
            </a:r>
            <a:r>
              <a:rPr lang="en-US" sz="2400" b="1" dirty="0">
                <a:latin typeface="Consolas" panose="020B0609020204030204" pitchFamily="49" charset="0"/>
              </a:rPr>
              <a:t>({ min: 5 })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feedController.createPost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9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803C4C-4880-4B34-B3A5-7FBE0072AEAA}"/>
              </a:ext>
            </a:extLst>
          </p:cNvPr>
          <p:cNvSpPr txBox="1"/>
          <p:nvPr/>
        </p:nvSpPr>
        <p:spPr>
          <a:xfrm>
            <a:off x="4259425" y="2153175"/>
            <a:ext cx="3673149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REST API</a:t>
            </a:r>
            <a:r>
              <a:rPr lang="en-US" sz="4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sz="4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validate an entity call a function that checks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for errors and adds them 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Validation Messages to the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3075" y="2385516"/>
            <a:ext cx="11245850" cy="4154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{ </a:t>
            </a:r>
            <a:r>
              <a:rPr lang="en-US" sz="2400" b="1" dirty="0" err="1"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 } = require('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express-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/check</a:t>
            </a:r>
            <a:r>
              <a:rPr lang="en-US" sz="2400" b="1" dirty="0">
                <a:latin typeface="Consolas" panose="020B0609020204030204" pitchFamily="49" charset="0"/>
              </a:rPr>
              <a:t>');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validatePost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errors =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req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if (!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err="1">
                <a:latin typeface="Consolas" panose="020B0609020204030204" pitchFamily="49" charset="0"/>
              </a:rPr>
              <a:t>res.status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422</a:t>
            </a:r>
            <a:r>
              <a:rPr lang="en-US" sz="2400" b="1" dirty="0"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message: 'Validation failed, entered data is incorrect',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errors: </a:t>
            </a:r>
            <a:r>
              <a:rPr lang="en-US" sz="2400" b="1" dirty="0" err="1">
                <a:latin typeface="Consolas" panose="020B0609020204030204" pitchFamily="49" charset="0"/>
              </a:rPr>
              <a:t>errors.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else { return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24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23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28000"/>
              </a:spcAft>
            </a:pPr>
            <a:r>
              <a:rPr lang="en-US" dirty="0"/>
              <a:t>Express-</a:t>
            </a:r>
            <a:r>
              <a:rPr lang="en-US" dirty="0" err="1"/>
              <a:t>validator</a:t>
            </a:r>
            <a:r>
              <a:rPr lang="en-US" dirty="0"/>
              <a:t> allows us to create </a:t>
            </a:r>
            <a:r>
              <a:rPr lang="en-US" b="1" dirty="0">
                <a:solidFill>
                  <a:schemeClr val="bg1"/>
                </a:solidFill>
              </a:rPr>
              <a:t>custom validations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spcAft>
                <a:spcPts val="28000"/>
              </a:spcAft>
              <a:buClr>
                <a:schemeClr val="tx1"/>
              </a:buClr>
            </a:pPr>
            <a:r>
              <a:rPr lang="en-US" dirty="0"/>
              <a:t>More here: </a:t>
            </a:r>
            <a:r>
              <a:rPr lang="en-US" dirty="0">
                <a:hlinkClick r:id="rId2"/>
              </a:rPr>
              <a:t>https://express-validator.github.io/docs/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Validations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075" y="2513118"/>
            <a:ext cx="10558750" cy="31700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body('email')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latin typeface="Consolas" panose="020B0609020204030204" pitchFamily="49" charset="0"/>
              </a:rPr>
              <a:t>isEmail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withMessage</a:t>
            </a:r>
            <a:r>
              <a:rPr lang="en-US" sz="2000" b="1" dirty="0">
                <a:latin typeface="Consolas" panose="020B0609020204030204" pitchFamily="49" charset="0"/>
              </a:rPr>
              <a:t>('Please enter a valid email.')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custom</a:t>
            </a:r>
            <a:r>
              <a:rPr lang="en-US" sz="2000" b="1" dirty="0">
                <a:latin typeface="Consolas" panose="020B0609020204030204" pitchFamily="49" charset="0"/>
              </a:rPr>
              <a:t>((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, { </a:t>
            </a:r>
            <a:r>
              <a:rPr lang="en-US" sz="2000" b="1" dirty="0" err="1">
                <a:latin typeface="Consolas" panose="020B0609020204030204" pitchFamily="49" charset="0"/>
              </a:rPr>
              <a:t>req</a:t>
            </a:r>
            <a:r>
              <a:rPr lang="en-US" sz="2000" b="1" dirty="0">
                <a:latin typeface="Consolas" panose="020B0609020204030204" pitchFamily="49" charset="0"/>
              </a:rPr>
              <a:t> })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</a:t>
            </a:r>
            <a:r>
              <a:rPr lang="en-US" sz="2000" b="1" dirty="0" err="1">
                <a:latin typeface="Consolas" panose="020B0609020204030204" pitchFamily="49" charset="0"/>
              </a:rPr>
              <a:t>User.findOne</a:t>
            </a:r>
            <a:r>
              <a:rPr lang="en-US" sz="2000" b="1" dirty="0">
                <a:latin typeface="Consolas" panose="020B0609020204030204" pitchFamily="49" charset="0"/>
              </a:rPr>
              <a:t>({ email: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}).then(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if (</a:t>
            </a:r>
            <a:r>
              <a:rPr lang="en-US" sz="2000" b="1" dirty="0" err="1">
                <a:latin typeface="Consolas" panose="020B0609020204030204" pitchFamily="49" charset="0"/>
              </a:rPr>
              <a:t>userDoc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dirty="0" err="1">
                <a:latin typeface="Consolas" panose="020B0609020204030204" pitchFamily="49" charset="0"/>
              </a:rPr>
              <a:t>Promise.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E-Mail address already exists!</a:t>
            </a:r>
            <a:r>
              <a:rPr lang="en-US" sz="2000" b="1" dirty="0">
                <a:latin typeface="Consolas" panose="020B0609020204030204" pitchFamily="49" charset="0"/>
              </a:rPr>
              <a:t>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})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5" y="1404321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351231" y="1701210"/>
            <a:ext cx="8188257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an architecture for client-server communication over HTTP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Building a </a:t>
            </a:r>
            <a:r>
              <a:rPr lang="en-US" sz="3200" b="1" dirty="0">
                <a:solidFill>
                  <a:schemeClr val="bg1"/>
                </a:solidFill>
              </a:rPr>
              <a:t>RESTful service </a:t>
            </a:r>
            <a:r>
              <a:rPr lang="en-US" sz="3200" dirty="0">
                <a:solidFill>
                  <a:schemeClr val="bg2"/>
                </a:solidFill>
              </a:rPr>
              <a:t>in Express.js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CORS</a:t>
            </a:r>
            <a:r>
              <a:rPr lang="en-US" sz="3200" dirty="0">
                <a:solidFill>
                  <a:schemeClr val="bg2"/>
                </a:solidFill>
              </a:rPr>
              <a:t>, a server can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allow some cross-origin requests</a:t>
            </a:r>
          </a:p>
          <a:p>
            <a:pPr marL="800100" lvl="1" indent="-342900">
              <a:spcAft>
                <a:spcPts val="10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JWT</a:t>
            </a:r>
            <a:r>
              <a:rPr lang="en-US" sz="3200" dirty="0">
                <a:solidFill>
                  <a:schemeClr val="bg2"/>
                </a:solidFill>
              </a:rPr>
              <a:t> is a method for representing claims between two parties</a:t>
            </a: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2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28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</a:t>
            </a:r>
            <a:br>
              <a:rPr lang="en-US" dirty="0"/>
            </a:br>
            <a:r>
              <a:rPr lang="en-US" dirty="0"/>
              <a:t>HTTP</a:t>
            </a:r>
          </a:p>
          <a:p>
            <a:pPr lvl="1"/>
            <a:r>
              <a:rPr lang="en-US" dirty="0"/>
              <a:t>Resources have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 modified / deleted / etc...</a:t>
            </a:r>
          </a:p>
          <a:p>
            <a:r>
              <a:rPr lang="en-US" dirty="0"/>
              <a:t>RESTful API / RESTful Service</a:t>
            </a:r>
          </a:p>
          <a:p>
            <a:pPr lvl="1"/>
            <a:r>
              <a:rPr lang="en-US" dirty="0"/>
              <a:t>Provides access to server-side resources via </a:t>
            </a:r>
            <a:br>
              <a:rPr lang="en-US" dirty="0"/>
            </a:br>
            <a:r>
              <a:rPr lang="en-US" dirty="0"/>
              <a:t>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5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b="1" dirty="0">
                <a:solidFill>
                  <a:schemeClr val="bg1"/>
                </a:solidFill>
              </a:rPr>
              <a:t>REST services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more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b="1" dirty="0">
                <a:solidFill>
                  <a:schemeClr val="bg1"/>
                </a:solidFill>
              </a:rPr>
              <a:t>AJAX 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b="1" dirty="0">
                <a:solidFill>
                  <a:schemeClr val="bg1"/>
                </a:solidFill>
              </a:rPr>
              <a:t>Single Page Application </a:t>
            </a:r>
            <a:r>
              <a:rPr lang="en-US" dirty="0"/>
              <a:t>(e.g. using React,</a:t>
            </a:r>
            <a:br>
              <a:rPr lang="en-US" dirty="0"/>
            </a:br>
            <a:r>
              <a:rPr lang="en-US" dirty="0"/>
              <a:t> Angular, Vue.js)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9200" y="4531812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6" y="3700387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chemeClr val="tx2">
                  <a:alpha val="25098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2"/>
                    </a:solidFill>
                  </a:rPr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109443" y="4917231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9200" y="5882747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109443" y="6248330"/>
            <a:ext cx="2133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90578" y="39579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99011" y="5407931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POST, PUT, DELETE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5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850482-40A5-4AEE-9F89-0B81A7B0991C}"/>
              </a:ext>
            </a:extLst>
          </p:cNvPr>
          <p:cNvSpPr txBox="1"/>
          <p:nvPr/>
        </p:nvSpPr>
        <p:spPr>
          <a:xfrm>
            <a:off x="4323546" y="2004291"/>
            <a:ext cx="3544908" cy="12737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i="1" dirty="0">
                <a:solidFill>
                  <a:schemeClr val="bg2"/>
                </a:solidFill>
                <a:latin typeface="Consolas" panose="020B0609020204030204" pitchFamily="49" charset="0"/>
              </a:rPr>
              <a:t>EXPRESS</a:t>
            </a:r>
            <a:endParaRPr lang="bg-BG" sz="6600" b="1" i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API with Express.js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packages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844" y="2095500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3844" y="2942658"/>
            <a:ext cx="55461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express-validator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3843" y="3794537"/>
            <a:ext cx="554611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jsonwebtoken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844" y="4646416"/>
            <a:ext cx="5546118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npm i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mongoose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ECDE8F-3EE9-4590-9989-A77890F5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90" y="3023609"/>
            <a:ext cx="3975677" cy="1546097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Setting up router modules</a:t>
            </a:r>
          </a:p>
          <a:p>
            <a:pPr>
              <a:spcBef>
                <a:spcPts val="10000"/>
              </a:spcBef>
            </a:pPr>
            <a:r>
              <a:rPr lang="en-US" dirty="0"/>
              <a:t>Creating an </a:t>
            </a:r>
            <a:r>
              <a:rPr lang="en-US" b="1" dirty="0">
                <a:solidFill>
                  <a:schemeClr val="bg1"/>
                </a:solidFill>
              </a:rPr>
              <a:t>express app </a:t>
            </a:r>
            <a:r>
              <a:rPr lang="en-US" dirty="0"/>
              <a:t>and listening to a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Middleware &amp; Config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5846" y="2051050"/>
            <a:ext cx="5195154" cy="830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/feed</a:t>
            </a:r>
            <a:r>
              <a:rPr lang="en-US" sz="2400" b="1" dirty="0">
                <a:latin typeface="Consolas" panose="020B0609020204030204" pitchFamily="49" charset="0"/>
              </a:rPr>
              <a:t>', feedRoutes)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app.use('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/auth</a:t>
            </a:r>
            <a:r>
              <a:rPr lang="en-US" sz="2400" b="1" dirty="0">
                <a:latin typeface="Consolas" panose="020B0609020204030204" pitchFamily="49" charset="0"/>
              </a:rPr>
              <a:t>', authRoutes)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5846" y="3993059"/>
            <a:ext cx="10040754" cy="1200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app.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(port, () =&gt; { </a:t>
            </a:r>
            <a:br>
              <a:rPr lang="en-GB" sz="2400" b="1" dirty="0">
                <a:latin typeface="Consolas" panose="020B0609020204030204" pitchFamily="49" charset="0"/>
              </a:rPr>
            </a:br>
            <a:r>
              <a:rPr lang="en-GB" sz="2400" b="1" dirty="0">
                <a:latin typeface="Consolas" panose="020B0609020204030204" pitchFamily="49" charset="0"/>
              </a:rPr>
              <a:t>  console.log(`REST </a:t>
            </a:r>
            <a:r>
              <a:rPr lang="en-GB" sz="2400" b="1" dirty="0" smtClean="0">
                <a:latin typeface="Consolas" panose="020B0609020204030204" pitchFamily="49" charset="0"/>
              </a:rPr>
              <a:t>API listening </a:t>
            </a:r>
            <a:r>
              <a:rPr lang="en-GB" sz="2400" b="1" dirty="0">
                <a:latin typeface="Consolas" panose="020B0609020204030204" pitchFamily="49" charset="0"/>
              </a:rPr>
              <a:t>on port: ${port}`)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Express.js Router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Router Module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3475" y="1944000"/>
            <a:ext cx="10245050" cy="341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const router = require('express').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Router()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('/posts', feedController.getPosts);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GB" sz="2400" b="1" dirty="0">
                <a:latin typeface="Consolas" panose="020B0609020204030204" pitchFamily="49" charset="0"/>
              </a:rPr>
              <a:t>('/post', feedController.createPost);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feedController.deletePost);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dirty="0">
                <a:latin typeface="Consolas" panose="020B0609020204030204" pitchFamily="49" charset="0"/>
              </a:rPr>
              <a:t>('/post/:postId', feedController.getPostById);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router.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GB" sz="2400" b="1" dirty="0">
                <a:latin typeface="Consolas" panose="020B0609020204030204" pitchFamily="49" charset="0"/>
              </a:rPr>
              <a:t>('/post/:</a:t>
            </a:r>
            <a:r>
              <a:rPr lang="en-GB" sz="2400" b="1" dirty="0" err="1">
                <a:latin typeface="Consolas" panose="020B0609020204030204" pitchFamily="49" charset="0"/>
              </a:rPr>
              <a:t>postId</a:t>
            </a:r>
            <a:r>
              <a:rPr lang="en-GB" sz="2400" b="1" dirty="0">
                <a:latin typeface="Consolas" panose="020B0609020204030204" pitchFamily="49" charset="0"/>
              </a:rPr>
              <a:t>', feedController.updatePost);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module.exports = router;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4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1742</Words>
  <Application>Microsoft Office PowerPoint</Application>
  <PresentationFormat>Широк екран</PresentationFormat>
  <Paragraphs>361</Paragraphs>
  <Slides>37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Workshop</vt:lpstr>
      <vt:lpstr>Table of Contents</vt:lpstr>
      <vt:lpstr>REST and RESTful Service</vt:lpstr>
      <vt:lpstr>REST and RESTful Services</vt:lpstr>
      <vt:lpstr>REST Services with Express</vt:lpstr>
      <vt:lpstr>REST API with Express.js</vt:lpstr>
      <vt:lpstr>Installing Packages</vt:lpstr>
      <vt:lpstr>Initial Middleware &amp; Config</vt:lpstr>
      <vt:lpstr>Setting Up Router Module</vt:lpstr>
      <vt:lpstr>Fetching Data Example (GET)</vt:lpstr>
      <vt:lpstr>Creating Data Example (POST)</vt:lpstr>
      <vt:lpstr>Live Demo</vt:lpstr>
      <vt:lpstr>CORS</vt:lpstr>
      <vt:lpstr>CORS Definition</vt:lpstr>
      <vt:lpstr>Different Origin</vt:lpstr>
      <vt:lpstr>Same vs Different Origin URLs</vt:lpstr>
      <vt:lpstr>Setting Up CORS in Express.js</vt:lpstr>
      <vt:lpstr>Authentication with JWT</vt:lpstr>
      <vt:lpstr>JSON Web Tokens</vt:lpstr>
      <vt:lpstr>JSON Web Tokens</vt:lpstr>
      <vt:lpstr>Using JWT to Sign Users in</vt:lpstr>
      <vt:lpstr>Setting Up Middleware for Authentication</vt:lpstr>
      <vt:lpstr>Verifying Token</vt:lpstr>
      <vt:lpstr>Use Middleware with Routing</vt:lpstr>
      <vt:lpstr>Error Handling and Validation</vt:lpstr>
      <vt:lpstr>Generic Error Handling Middleware</vt:lpstr>
      <vt:lpstr>Throwing Custom Errors Example</vt:lpstr>
      <vt:lpstr>Catching Errors</vt:lpstr>
      <vt:lpstr>Using Express-validator</vt:lpstr>
      <vt:lpstr>Sending Validation Messages to the Client</vt:lpstr>
      <vt:lpstr>Creating Custom Validations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Workshop REST API Express.js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31</cp:revision>
  <dcterms:created xsi:type="dcterms:W3CDTF">2018-05-23T13:08:44Z</dcterms:created>
  <dcterms:modified xsi:type="dcterms:W3CDTF">2022-01-06T19:31:50Z</dcterms:modified>
  <cp:category>programming; education; software engineering; software development </cp:category>
</cp:coreProperties>
</file>