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B5721C-EC8A-439E-BE29-DDD1C0ACFFA9}">
          <p14:sldIdLst>
            <p14:sldId id="256"/>
            <p14:sldId id="257"/>
            <p14:sldId id="258"/>
          </p14:sldIdLst>
        </p14:section>
        <p14:section name="Synchronous Programming" id="{30330B06-7824-4963-9B6E-D64B17740E29}">
          <p14:sldIdLst>
            <p14:sldId id="259"/>
            <p14:sldId id="260"/>
            <p14:sldId id="261"/>
            <p14:sldId id="262"/>
            <p14:sldId id="263"/>
          </p14:sldIdLst>
        </p14:section>
        <p14:section name="Asynchronous Programming" id="{DEE38815-7A75-421C-B1F7-DEA21DC197D5}">
          <p14:sldIdLst>
            <p14:sldId id="264"/>
            <p14:sldId id="265"/>
            <p14:sldId id="266"/>
            <p14:sldId id="267"/>
            <p14:sldId id="268"/>
          </p14:sldIdLst>
        </p14:section>
        <p14:section name="Threads" id="{9DAC35E9-A42E-4024-892B-99059B283348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Tasks" id="{F11D2071-EB5E-4EAC-BAF5-B17C6F82EDA2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Data Parallelism &amp; Concurrency" id="{AC7F4567-9D61-45EF-A2A3-B2DA870EFBAC}">
          <p14:sldIdLst>
            <p14:sldId id="302"/>
            <p14:sldId id="303"/>
            <p14:sldId id="304"/>
            <p14:sldId id="305"/>
            <p14:sldId id="306"/>
          </p14:sldIdLst>
        </p14:section>
        <p14:section name="Conclusion" id="{78455017-3E66-4562-9E70-13DE1D3E80C9}">
          <p14:sldIdLst>
            <p14:sldId id="30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F5ED5-8B13-4D98-9B3C-7539207F0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14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EC2D3D-6C30-4E2E-A084-D8C2C60B5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592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DD600-209B-4EC0-9971-5E8ECE3B7F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6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2BFF-78D7-4A35-9955-A0491D22B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339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86F644-C840-4106-AD28-8E357F57E2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917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02DD38-5611-4AC8-9C07-310559B086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637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015A49-DBC5-4AC0-8803-5B1C07006E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96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1E84F9-9B53-4109-BD72-ED9027041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02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DBF4C4-B861-49CC-ADF9-215CE432F1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736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E30670-AE2E-434F-9F1D-E3A30E81E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026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B9B75B-8371-493B-AA42-DF2A2B9EDF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36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98C633-2B67-4EF6-9C83-38BECFF05B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100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63649"/>
            <a:ext cx="10965303" cy="882654"/>
          </a:xfrm>
        </p:spPr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000" y="2844000"/>
            <a:ext cx="4038951" cy="14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3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C082D4-59F8-4CDC-8084-65CF3E89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1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0"/>
              </a:spcAft>
              <a:buClr>
                <a:srgbClr val="234465"/>
              </a:buClr>
            </a:pPr>
            <a:r>
              <a:rPr lang="en-US" dirty="0"/>
              <a:t>If a component is blocked, other</a:t>
            </a:r>
            <a:br>
              <a:rPr lang="en-US" dirty="0"/>
            </a:br>
            <a:r>
              <a:rPr lang="en-US" dirty="0"/>
              <a:t>components still run</a:t>
            </a:r>
          </a:p>
          <a:p>
            <a:pPr lvl="1"/>
            <a:r>
              <a:rPr lang="en-US" dirty="0"/>
              <a:t>UI runs separately and always</a:t>
            </a:r>
            <a:br>
              <a:rPr lang="en-US" dirty="0"/>
            </a:br>
            <a:r>
              <a:rPr lang="en-US" dirty="0"/>
              <a:t>remains responsive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Utilization of multi-core systems</a:t>
            </a:r>
          </a:p>
          <a:p>
            <a:pPr marL="647646" lvl="1" indent="-342900"/>
            <a:r>
              <a:rPr lang="en-US" dirty="0"/>
              <a:t>Each core executes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CPU-demanding tasks run on "background" 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Resource access runs on "background"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66" y="1294814"/>
            <a:ext cx="5249330" cy="2894631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C5859AA-4962-4E53-831C-E42C13FA0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9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234465"/>
              </a:buClr>
            </a:pPr>
            <a:r>
              <a:rPr lang="en-US" dirty="0"/>
              <a:t>Hard to know which code parts are running at a specific time</a:t>
            </a:r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Harder than usual to debug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Have to protect resources</a:t>
            </a:r>
          </a:p>
          <a:p>
            <a:pPr marL="647646" lvl="1" indent="-342900"/>
            <a:r>
              <a:rPr lang="en-US" dirty="0"/>
              <a:t>One thread uses a resource</a:t>
            </a:r>
            <a:endParaRPr lang="bg-BG" dirty="0"/>
          </a:p>
          <a:p>
            <a:pPr marL="647646" lvl="1" indent="-342900"/>
            <a:r>
              <a:rPr lang="en-US" dirty="0"/>
              <a:t>Other threads must wait for the resource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 to synchronize resource access</a:t>
            </a:r>
          </a:p>
          <a:p>
            <a:pPr marL="647646" lvl="1" indent="-342900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Deadlocks</a:t>
            </a:r>
            <a:r>
              <a:rPr lang="en-US" dirty="0"/>
              <a:t> can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30" y="4394718"/>
            <a:ext cx="3498443" cy="2002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A6751E2-F500-48D3-96E9-FD1F55A52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36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dirty="0"/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73436" y="2706994"/>
            <a:ext cx="3818564" cy="55192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435" y="3658213"/>
            <a:ext cx="206434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5609" y="3286749"/>
            <a:ext cx="0" cy="37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5609" y="4164110"/>
            <a:ext cx="0" cy="42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20472" y="4563404"/>
            <a:ext cx="216212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7784" y="3911162"/>
            <a:ext cx="1263753" cy="652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03660" y="2510384"/>
            <a:ext cx="6592697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int.Parse(Console.ReadLine());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PrintNumbersInRange(0, 100);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PrintNumbersInRange(100, 200));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Console.WriteLine("Done.");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3436" y="5580391"/>
            <a:ext cx="2712985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1960" y="5143761"/>
            <a:ext cx="764039" cy="6151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501" y="4586802"/>
            <a:ext cx="2990357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1613" y="5092699"/>
            <a:ext cx="0" cy="487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AFB4F9E3-038E-47C8-A904-56591F26C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7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9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E9A838-0FF9-4591-B84D-D77C1130446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Call Stack, Thread-Safety, Exception Handling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C5C936-A324-44E1-B86C-568A81ADFB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29663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451299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Instructions are executed one by one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888CFF1-89E2-484C-9261-ADCB37D2D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bg1"/>
                </a:solidFill>
              </a:rPr>
              <a:t>many processes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bg1"/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bg1"/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300BD2C3-F342-45E0-B7FB-5B08B33DA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bg1"/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Call 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currently invoked methods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2217E50-4709-462D-9DD6-5851A94BB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7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bg1"/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B9FE77-D1E9-49CB-96B5-925182279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77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– waits for the thread to finish its work (blocks the calling </a:t>
            </a:r>
            <a:br>
              <a:rPr lang="en-US" sz="3200" noProof="1"/>
            </a:br>
            <a:r>
              <a:rPr lang="en-US" sz="3200" noProof="1"/>
              <a:t>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81C421-4F02-400A-94F8-CE8DBCD93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8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Threads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Call Stack and Thread-Safety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Tasks in C# (async and await)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Parallelism </a:t>
            </a:r>
            <a:r>
              <a:rPr lang="en-US"/>
              <a:t>&amp; Concurrency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00FA-6A27-44DC-B3D9-59293DABB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5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1673" y="4671088"/>
            <a:ext cx="11659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563122" y="4770205"/>
            <a:ext cx="516904" cy="3780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9FCAE-1753-4554-B831-C394BC089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2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evens = new Thread(()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evens.Start();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evens.Join();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method PrintEvenNumbers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4858ED-27F8-4975-85F2-0A992888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t = new Thread(()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25651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remains unblocked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816028-25B8-47C4-AB2C-6F4155EA8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The start (bottom) of the stack is the method from which the </a:t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(frame)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main thread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295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background thread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350B0A2-759E-481D-9E29-99152343C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8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Enumerable.Range(0,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numbers.RemoveAt(numbers.Count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}).Start();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6751E4D-0B43-40A5-B733-D6776250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9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AF0A1D-E1A0-4AA6-BD65-DEC95CADE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6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690489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690489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879548"/>
            <a:ext cx="3733800" cy="1025651"/>
          </a:xfrm>
          <a:prstGeom prst="wedgeRoundRectCallout">
            <a:avLst>
              <a:gd name="adj1" fmla="val -58593"/>
              <a:gd name="adj2" fmla="val -1466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This part will never be reached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100C64-A433-4EFF-BEEB-7FFDB1C4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3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6" y="1268767"/>
            <a:ext cx="897377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6" y="1845060"/>
            <a:ext cx="897377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1021080" y="2760835"/>
            <a:ext cx="8334676" cy="3476336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980" y="3678396"/>
            <a:ext cx="3237746" cy="1437820"/>
          </a:xfrm>
          <a:prstGeom prst="wedgeRoundRectCallout">
            <a:avLst>
              <a:gd name="adj1" fmla="val -61923"/>
              <a:gd name="adj2" fmla="val 243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Exceptions should be handled inside the executed method(s)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210204F-55F9-4676-97A8-B0EA577ED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0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06C90E-B503-4E57-B069-CF6D041726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Task Parallel Library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345B0E4-36C0-4D0F-9F1E-B5824838EF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Tasks in C#</a:t>
            </a:r>
          </a:p>
        </p:txBody>
      </p:sp>
    </p:spTree>
    <p:extLst>
      <p:ext uri="{BB962C8B-B14F-4D97-AF65-F5344CB8AC3E}">
        <p14:creationId xmlns:p14="http://schemas.microsoft.com/office/powerpoint/2010/main" val="37351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parallel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with another task (chaining several operations)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95DBB7-8CBE-4AA0-BEC9-AA33834DE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135C3-6391-4C68-9873-81778C7B3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tasks can be done in several ways</a:t>
            </a:r>
          </a:p>
          <a:p>
            <a:pPr lvl="1"/>
            <a:r>
              <a:rPr lang="en-US" sz="3000" noProof="1"/>
              <a:t>Initialize a new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000" noProof="1"/>
              <a:t> object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Task.Run()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Task.Factory.StartNew()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– enables additional task 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9430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08322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TraverseMatrix()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3" y="5568362"/>
            <a:ext cx="1095839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CopyFileContents("got-s03ep1.avi"),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TaskCreationOptions.LongRunning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F518BC-E14C-497A-8B48-0F1D2EFEB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1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task that will return a result sometime in the </a:t>
            </a:r>
            <a:br>
              <a:rPr lang="en-US" dirty="0"/>
            </a:br>
            <a:r>
              <a:rPr lang="en-US" dirty="0"/>
              <a:t>future</a:t>
            </a:r>
            <a:endParaRPr lang="en-US" sz="3000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099" y="2621202"/>
            <a:ext cx="8007017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 =&gt;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1968" y="5174224"/>
            <a:ext cx="3326599" cy="1437820"/>
          </a:xfrm>
          <a:prstGeom prst="wedgeRoundRectCallout">
            <a:avLst>
              <a:gd name="adj1" fmla="val -59368"/>
              <a:gd name="adj2" fmla="val -1907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Blocks the calling thread until the task returns a result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4101504" y="5464095"/>
            <a:ext cx="2286000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CD24BCA-F935-41C3-BAB9-F1A471070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3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Sum all prime numbers in given range</a:t>
            </a:r>
          </a:p>
          <a:p>
            <a:r>
              <a:rPr lang="en-US" sz="3000" noProof="1"/>
              <a:t>Leave the console interface unblocked while calculating the sum</a:t>
            </a:r>
          </a:p>
          <a:p>
            <a:r>
              <a:rPr lang="en-US" sz="3000" noProof="1"/>
              <a:t>Read commands and print the result only on command "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</a:t>
            </a:r>
            <a:r>
              <a:rPr lang="en-US" sz="30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34" y="3448295"/>
            <a:ext cx="2362052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938" y="3708348"/>
            <a:ext cx="5019543" cy="1863469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If the operation time is too long, you will have to wait for the calculations to finish before you can continue reading next command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7FE8A5-80B6-4E03-ADE8-1927E664951C}"/>
              </a:ext>
            </a:extLst>
          </p:cNvPr>
          <p:cNvSpPr/>
          <p:nvPr/>
        </p:nvSpPr>
        <p:spPr>
          <a:xfrm>
            <a:off x="958786" y="3933678"/>
            <a:ext cx="1678536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C558135-5D74-4BCB-A4AE-EDBDAAAB8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0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cs typeface="Consolas" panose="020B0609020204030204" pitchFamily="49" charset="0"/>
              </a:rPr>
              <a:t>Exceptions that have occurred within the body of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200" dirty="0">
                <a:latin typeface="+mj-lt"/>
                <a:cs typeface="Consolas" panose="020B0609020204030204" pitchFamily="49" charset="0"/>
              </a:rPr>
            </a:br>
            <a:r>
              <a:rPr lang="en-US" sz="32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590800"/>
            <a:ext cx="10515600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2" y="3503641"/>
            <a:ext cx="3352800" cy="2289117"/>
          </a:xfrm>
          <a:prstGeom prst="wedgeRoundRectCallout">
            <a:avLst>
              <a:gd name="adj1" fmla="val -15951"/>
              <a:gd name="adj2" fmla="val -2033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You can use the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AggregateException</a:t>
            </a: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 to wrap all exceptions thrown by different threads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3904" y="4648200"/>
            <a:ext cx="3352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E0D61-216F-4912-A980-405D05293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6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bg1"/>
                </a:solidFill>
              </a:rPr>
              <a:t>this method could wait for a resource or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210359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SliceFileAsync(string file, int parts)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112A365-5B13-4C99-9F11-12643FB20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522656"/>
            <a:ext cx="99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DownloadStringAsync("http://softuni.bg");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3390252" y="5311670"/>
            <a:ext cx="4038600" cy="586523"/>
          </a:xfrm>
          <a:prstGeom prst="wedgeRoundRectCallout">
            <a:avLst>
              <a:gd name="adj1" fmla="val -54929"/>
              <a:gd name="adj2" fmla="val -5452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Returns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B7EECB9-B55B-4C05-AAFC-C5815703F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85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145" y="4591668"/>
            <a:ext cx="3886198" cy="1012172"/>
          </a:xfrm>
          <a:prstGeom prst="wedgeRoundRectCallout">
            <a:avLst>
              <a:gd name="adj1" fmla="val -58094"/>
              <a:gd name="adj2" fmla="val -1821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The calling thread exits the method on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 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A0A6F8A5-8770-4172-8D0C-5F9E23C81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3">
            <a:extLst>
              <a:ext uri="{FF2B5EF4-FFF2-40B4-BE49-F238E27FC236}">
                <a16:creationId xmlns:a16="http://schemas.microsoft.com/office/drawing/2014/main" id="{D92397FB-C11D-4FD2-81C2-11E2BE52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028" y="4354804"/>
            <a:ext cx="4006476" cy="1437820"/>
          </a:xfrm>
          <a:prstGeom prst="wedgeRoundRectCallout">
            <a:avLst>
              <a:gd name="adj1" fmla="val -55387"/>
              <a:gd name="adj2" fmla="val 4338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When the waiting is over, the calling thread proceeds with method execution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F4317F5-9DE8-468C-9A93-E373D7F32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5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D5E6BBD-2604-4A93-99F8-13034042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85" y="1778267"/>
            <a:ext cx="4248440" cy="1437820"/>
          </a:xfrm>
          <a:prstGeom prst="wedgeRoundRectCallout">
            <a:avLst>
              <a:gd name="adj1" fmla="val -58365"/>
              <a:gd name="adj2" fmla="val 1634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After the method is over the calling thread gets back to the calling method 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2E1E44F-B705-4896-A33E-A3D78D82C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80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 – GetStringAsync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1802184"/>
            <a:ext cx="361772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5340312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4" y="3222303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7FE200-CC9B-41EF-9DC5-7C1CABA30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6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2BDEF00-D7D9-4471-AC10-A5DDFF42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140" y="1533761"/>
            <a:ext cx="2331720" cy="23317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30414A-6D21-4C2E-B4CD-BE770E1082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Benefits and Drawbacks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9CAEC07-33E6-48F7-B621-C7C4E8C2BD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8895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002" y="1947613"/>
            <a:ext cx="3191496" cy="1846940"/>
          </a:xfrm>
          <a:prstGeom prst="wedgeRoundRectCallout">
            <a:avLst>
              <a:gd name="adj1" fmla="val -56352"/>
              <a:gd name="adj2" fmla="val -20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Base class for sending HTTP requests and receiving HTTP responses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1200" y="3114031"/>
            <a:ext cx="66294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F3A1F3-326A-4CD3-9EDC-F111370E9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2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31521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55" y="2333734"/>
            <a:ext cx="2964656" cy="1012172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Sends a GET request to the specified Uri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953000" y="3851994"/>
            <a:ext cx="5181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461BDC5-4C10-4D3F-A64D-42EC85B7C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2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1488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22" y="5301455"/>
            <a:ext cx="5331980" cy="1012172"/>
          </a:xfrm>
          <a:prstGeom prst="wedgeRoundRectCallout">
            <a:avLst>
              <a:gd name="adj1" fmla="val -44912"/>
              <a:gd name="adj2" fmla="val -7688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Base class representing an HTTP entity body and content headers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244" y="4580268"/>
            <a:ext cx="1716156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65F2B63-6833-4031-9DD5-24C3664BD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06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3249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6" y="1879374"/>
            <a:ext cx="115337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queryString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response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625" y="2440806"/>
            <a:ext cx="5063500" cy="988194"/>
          </a:xfrm>
          <a:prstGeom prst="wedgeRoundRectCallout">
            <a:avLst>
              <a:gd name="adj1" fmla="val 12100"/>
              <a:gd name="adj2" fmla="val 10439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2"/>
                </a:solidFill>
                <a:cs typeface="Consolas" pitchFamily="49" charset="0"/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59925" y="4157112"/>
            <a:ext cx="7598618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928F61B-A48E-4997-B8FC-36166FFB5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7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2261902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D60EF5-4B17-45FA-B189-DB6C394DD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8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9070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8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B032373-F440-456F-97D0-A83DDAA46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1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7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D5B406-83E6-4D24-BBA1-40F7680F3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4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F6486E-856A-49B0-B503-7A2DB50DB4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Parallelism &amp; Concurrency</a:t>
            </a:r>
          </a:p>
        </p:txBody>
      </p:sp>
    </p:spTree>
    <p:extLst>
      <p:ext uri="{BB962C8B-B14F-4D97-AF65-F5344CB8AC3E}">
        <p14:creationId xmlns:p14="http://schemas.microsoft.com/office/powerpoint/2010/main" val="8837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bg1"/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bg1"/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bg1"/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4D1AF40-FDBF-4801-A820-FF4891DFB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5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807118-7C4E-4A03-A061-3B1965ED6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5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2DDB27-2B07-4055-B422-FFFCD7A25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3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System.Collections.Concurrent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ConcurrentDictionary&lt;TKey, TValue&gt;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ConcurrentBag&lt;T&gt;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ConcurrentStack&lt;T&gt;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ConcurrentQueue&lt;T&gt;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7DDBE9-8B1D-4439-8EF1-40F73F3A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0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r>
              <a:rPr lang="en-US" sz="3200" b="1" dirty="0" err="1">
                <a:solidFill>
                  <a:schemeClr val="bg1"/>
                </a:solidFill>
              </a:rPr>
              <a:t>AsParallel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D1FD35-718D-445A-861F-C95C2EA8A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A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thread</a:t>
            </a:r>
            <a:r>
              <a:rPr lang="en-US" sz="2500" b="1" dirty="0">
                <a:solidFill>
                  <a:schemeClr val="bg2"/>
                </a:solidFill>
              </a:rPr>
              <a:t> is a unit of code execution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Each thread has its own </a:t>
            </a:r>
            <a:r>
              <a:rPr lang="en-US" sz="23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stack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Multithreading</a:t>
            </a:r>
            <a:r>
              <a:rPr lang="en-US" sz="25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A program can do several parallel operations by using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many threads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Used to offload CPU-demanding work so the main thread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does not block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Can lead to synchronization issues and unexpected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results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Tasks</a:t>
            </a:r>
            <a:r>
              <a:rPr lang="en-US" sz="2500" b="1" dirty="0">
                <a:solidFill>
                  <a:schemeClr val="bg2"/>
                </a:solidFill>
              </a:rPr>
              <a:t> facilitate the work with multithreading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sz="2300" b="1" dirty="0">
                <a:solidFill>
                  <a:schemeClr val="bg2"/>
                </a:solidFill>
              </a:rPr>
              <a:t> and </a:t>
            </a: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sz="2300" b="1" dirty="0">
                <a:solidFill>
                  <a:schemeClr val="bg2"/>
                </a:solidFill>
              </a:rPr>
              <a:t> keywords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8CABB74-F793-4F84-B93D-20D1C4675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41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CBAE2C-68A8-466B-AD8D-10A1A5B7F0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AB93C1-6240-4366-88F2-3FC1BBA6F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0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Synchronous code is executed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53" y="1727598"/>
            <a:ext cx="7602612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n = int.Parse(Console.ReadLine());</a:t>
            </a:r>
          </a:p>
          <a:p>
            <a:pPr marL="182880"/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PrintNumbersInRange(0, 10);</a:t>
            </a:r>
            <a:endParaRPr lang="en-US" sz="2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Console.WriteLine("Done.");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PrintNumbersInRange(int a, int b)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a; i &lt;= b; i++)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Console.WriteLine(i);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820" y="1727597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7501" y="3122315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820" y="4517033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4363" y="6034351"/>
            <a:ext cx="66760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2964" y="3908026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2964" y="2518318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2437" y="5369054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39AE7F4-F831-4AD4-940E-1A5B4EFCE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6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/>
              <a:t>Synchronous Code – Long Running Operation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13" y="1752601"/>
            <a:ext cx="1085057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Console.Write("Enter your name: 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Console.ReadLine();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int.MaxValue;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Execute some operations here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58" y="2971801"/>
            <a:ext cx="2667000" cy="3100017"/>
          </a:xfrm>
          <a:prstGeom prst="wedgeRoundRectCallout">
            <a:avLst>
              <a:gd name="adj1" fmla="val -66321"/>
              <a:gd name="adj2" fmla="val -209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670712" y="3048000"/>
            <a:ext cx="7939888" cy="1905000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09038C-9264-4ABE-A21A-EFF3C2A8B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4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one component is blocked, the entire program is blocked</a:t>
            </a:r>
          </a:p>
          <a:p>
            <a:r>
              <a:rPr lang="en-US" dirty="0"/>
              <a:t>UI may become unresponsive</a:t>
            </a:r>
          </a:p>
          <a:p>
            <a:r>
              <a:rPr lang="en-US" dirty="0"/>
              <a:t>No utilization of multi-core systems</a:t>
            </a:r>
          </a:p>
          <a:p>
            <a:r>
              <a:rPr lang="en-US" dirty="0"/>
              <a:t>CPU-demanding tasks delay execution of all other tasks</a:t>
            </a:r>
          </a:p>
          <a:p>
            <a:r>
              <a:rPr lang="en-US" dirty="0"/>
              <a:t>Accessing resources blocks entire program</a:t>
            </a:r>
          </a:p>
          <a:p>
            <a:pPr lvl="1"/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2A19B7-5ED2-4692-BECF-03B620CBA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81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6040F-939E-474C-8CA1-6A389300BA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Benefits and Drawbacks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1BB4814-8709-4DF3-B6F6-3F2DD6CBC2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21796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3488</Words>
  <Application>Microsoft Office PowerPoint</Application>
  <PresentationFormat>Widescreen</PresentationFormat>
  <Paragraphs>629</Paragraphs>
  <Slides>55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</vt:lpstr>
      <vt:lpstr>Bitmap Image</vt:lpstr>
      <vt:lpstr>Asynchronous Processing</vt:lpstr>
      <vt:lpstr>Table of Contents</vt:lpstr>
      <vt:lpstr>Have a Question?</vt:lpstr>
      <vt:lpstr>Benefits and Drawbacks</vt:lpstr>
      <vt:lpstr>Synchronous Programming</vt:lpstr>
      <vt:lpstr>Synchronous Code</vt:lpstr>
      <vt:lpstr>Synchronous Code – Long Running Operation</vt:lpstr>
      <vt:lpstr>Synchronous Programming Drawbacks</vt:lpstr>
      <vt:lpstr>Benefits and Drawbacks</vt:lpstr>
      <vt:lpstr>Asynchronous Programming</vt:lpstr>
      <vt:lpstr>Asynchronous Programming – Benefits</vt:lpstr>
      <vt:lpstr>Asynchronous Programming – Drawbacks</vt:lpstr>
      <vt:lpstr>Asynchronous Code</vt:lpstr>
      <vt:lpstr>Call Stack, Thread-Safety, Exception Handling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Thread Race Conditions</vt:lpstr>
      <vt:lpstr>Thread Safety</vt:lpstr>
      <vt:lpstr>Exception Handling</vt:lpstr>
      <vt:lpstr>Exception Handling – the Right Way</vt:lpstr>
      <vt:lpstr>Task Parallel Library</vt:lpstr>
      <vt:lpstr>Tasks in C#</vt:lpstr>
      <vt:lpstr>Creating Tasks in C#</vt:lpstr>
      <vt:lpstr>Generic Tasks</vt:lpstr>
      <vt:lpstr>Live Demo: Sum Primes in Range</vt:lpstr>
      <vt:lpstr>Task Exception Handling</vt:lpstr>
      <vt:lpstr>Tasks with Async and Await</vt:lpstr>
      <vt:lpstr>Tasks with Async and Await (2)</vt:lpstr>
      <vt:lpstr>Async and Await – Example</vt:lpstr>
      <vt:lpstr>Async and Await – Example</vt:lpstr>
      <vt:lpstr>Async and Await – Example</vt:lpstr>
      <vt:lpstr>Build-in Async Methods –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Data Parallelism &amp; Concurrency</vt:lpstr>
      <vt:lpstr>Data Parallelism (Task Parallel Library)</vt:lpstr>
      <vt:lpstr>Data Parallelism</vt:lpstr>
      <vt:lpstr>Concurrent Collections</vt:lpstr>
      <vt:lpstr>Parallel LINQ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9</cp:revision>
  <dcterms:created xsi:type="dcterms:W3CDTF">2018-05-23T13:08:44Z</dcterms:created>
  <dcterms:modified xsi:type="dcterms:W3CDTF">2020-09-11T12:39:14Z</dcterms:modified>
  <cp:category>computer programming;programming;software development;software engineering</cp:category>
</cp:coreProperties>
</file>