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6" r:id="rId3"/>
    <p:sldId id="492" r:id="rId4"/>
    <p:sldId id="260" r:id="rId5"/>
    <p:sldId id="270" r:id="rId6"/>
    <p:sldId id="261" r:id="rId7"/>
    <p:sldId id="532" r:id="rId8"/>
    <p:sldId id="288" r:id="rId9"/>
    <p:sldId id="324" r:id="rId10"/>
    <p:sldId id="325" r:id="rId11"/>
    <p:sldId id="326" r:id="rId12"/>
    <p:sldId id="266" r:id="rId13"/>
    <p:sldId id="327" r:id="rId14"/>
    <p:sldId id="328" r:id="rId15"/>
    <p:sldId id="329" r:id="rId16"/>
    <p:sldId id="367" r:id="rId17"/>
    <p:sldId id="271" r:id="rId18"/>
    <p:sldId id="272" r:id="rId19"/>
    <p:sldId id="295" r:id="rId20"/>
    <p:sldId id="298" r:id="rId21"/>
    <p:sldId id="297" r:id="rId22"/>
    <p:sldId id="301" r:id="rId23"/>
    <p:sldId id="302" r:id="rId24"/>
    <p:sldId id="303" r:id="rId25"/>
    <p:sldId id="304" r:id="rId26"/>
    <p:sldId id="281" r:id="rId27"/>
    <p:sldId id="282" r:id="rId28"/>
    <p:sldId id="283" r:id="rId29"/>
    <p:sldId id="284" r:id="rId30"/>
    <p:sldId id="531" r:id="rId31"/>
    <p:sldId id="269" r:id="rId32"/>
    <p:sldId id="305" r:id="rId33"/>
    <p:sldId id="306" r:id="rId34"/>
    <p:sldId id="307" r:id="rId35"/>
    <p:sldId id="308" r:id="rId36"/>
    <p:sldId id="311" r:id="rId37"/>
    <p:sldId id="296" r:id="rId38"/>
    <p:sldId id="312" r:id="rId39"/>
    <p:sldId id="313" r:id="rId40"/>
    <p:sldId id="530" r:id="rId41"/>
    <p:sldId id="498" r:id="rId42"/>
    <p:sldId id="290" r:id="rId43"/>
    <p:sldId id="401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OM Manipulation" id="{58CEF134-C4B8-4F31-8160-85FB1EF91650}">
          <p14:sldIdLst>
            <p14:sldId id="260"/>
            <p14:sldId id="270"/>
            <p14:sldId id="261"/>
            <p14:sldId id="532"/>
            <p14:sldId id="288"/>
            <p14:sldId id="324"/>
            <p14:sldId id="325"/>
            <p14:sldId id="326"/>
            <p14:sldId id="266"/>
            <p14:sldId id="327"/>
            <p14:sldId id="328"/>
            <p14:sldId id="329"/>
            <p14:sldId id="367"/>
            <p14:sldId id="271"/>
            <p14:sldId id="272"/>
          </p14:sldIdLst>
        </p14:section>
        <p14:section name="The DOM Event" id="{4D73FB9D-EF87-4D88-BBDD-688A61ABEBA7}">
          <p14:sldIdLst>
            <p14:sldId id="295"/>
            <p14:sldId id="298"/>
            <p14:sldId id="297"/>
          </p14:sldIdLst>
        </p14:section>
        <p14:section name="Handling DOM Events" id="{6ED348DE-2F8A-4F7D-A9DE-E5C162E5E571}">
          <p14:sldIdLst>
            <p14:sldId id="301"/>
            <p14:sldId id="302"/>
            <p14:sldId id="303"/>
            <p14:sldId id="304"/>
            <p14:sldId id="281"/>
            <p14:sldId id="282"/>
            <p14:sldId id="283"/>
            <p14:sldId id="284"/>
            <p14:sldId id="531"/>
            <p14:sldId id="269"/>
            <p14:sldId id="305"/>
            <p14:sldId id="306"/>
            <p14:sldId id="307"/>
            <p14:sldId id="308"/>
          </p14:sldIdLst>
        </p14:section>
        <p14:section name="Event Propagation" id="{FFE9C93E-F2DD-4A15-8666-D85EEA1FDB93}">
          <p14:sldIdLst>
            <p14:sldId id="311"/>
            <p14:sldId id="296"/>
            <p14:sldId id="312"/>
            <p14:sldId id="313"/>
            <p14:sldId id="530"/>
            <p14:sldId id="498"/>
          </p14:sldIdLst>
        </p14:section>
        <p14:section name="Conclusion" id="{E19D07F1-86E2-47E9-B2AB-7ADC4F89DC12}">
          <p14:sldIdLst>
            <p14:sldId id="290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-738" y="-108"/>
      </p:cViewPr>
      <p:guideLst>
        <p:guide orient="horz" pos="2184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2021-01-25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52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44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40250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290883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71217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52689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773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153407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6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5935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9167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979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816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7419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xmlns="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469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08960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70790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901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dge.softuni.bg/Contests/Practice/Index/2762#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2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3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Practice/Index/2762#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83595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290883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3236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012" y="1175991"/>
            <a:ext cx="4424641" cy="193011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59"/>
            <a:ext cx="3535986" cy="1272650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2.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xmlns="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judge.softuni.bg/Contests/Practice/Index/2762#1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581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2.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19518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2.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xmlns="" val="97890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2.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6967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1000" y="1873250"/>
            <a:ext cx="10515598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5443" y="1206500"/>
            <a:ext cx="3690557" cy="2017271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 smtClean="0"/>
              <a:t>Check your solution here: </a:t>
            </a:r>
            <a:r>
              <a:rPr lang="en-US" sz="2400" u="sng" dirty="0" smtClean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2400" u="sng" dirty="0" smtClean="0">
                <a:solidFill>
                  <a:schemeClr val="bg1"/>
                </a:solidFill>
                <a:hlinkClick r:id="rId3"/>
              </a:rPr>
              <a:t>judge.softuni.bg/Contests/Practice/Index/2762#</a:t>
            </a:r>
            <a:r>
              <a:rPr lang="bg-BG" sz="2400" u="sng" dirty="0" smtClean="0">
                <a:solidFill>
                  <a:schemeClr val="bg1"/>
                </a:solidFill>
                <a:hlinkClick r:id="rId3"/>
              </a:rPr>
              <a:t>2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xmlns="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421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  <a:p>
            <a:r>
              <a:rPr lang="en-US" dirty="0"/>
              <a:t>Browser Events</a:t>
            </a:r>
          </a:p>
          <a:p>
            <a:r>
              <a:rPr lang="en-US" dirty="0"/>
              <a:t>Handling Events</a:t>
            </a:r>
          </a:p>
          <a:p>
            <a:r>
              <a:rPr lang="en-US" dirty="0"/>
              <a:t>Event Propagation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237098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xmlns="" val="274313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  <a:r>
              <a:rPr lang="en-US" dirty="0"/>
              <a:t> – preferred method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5131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678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4035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/>
              <a:t>Moving the mouse should show </a:t>
            </a:r>
            <a:r>
              <a:rPr lang="en-US" sz="3200" b="1" dirty="0">
                <a:solidFill>
                  <a:schemeClr val="bg1"/>
                </a:solidFill>
              </a:rPr>
              <a:t>percentage </a:t>
            </a:r>
            <a:r>
              <a:rPr lang="en-US" sz="3200" dirty="0"/>
              <a:t>[0% … 100%],</a:t>
            </a:r>
            <a:br>
              <a:rPr lang="en-US" sz="3200" dirty="0"/>
            </a:br>
            <a:r>
              <a:rPr lang="en-US" sz="3200" dirty="0"/>
              <a:t>depending on the </a:t>
            </a:r>
            <a:r>
              <a:rPr lang="en-US" sz="32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200" dirty="0"/>
              <a:t>Left side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200" dirty="0">
                <a:sym typeface="Wingdings" panose="05000000000000000000" pitchFamily="2" charset="2"/>
              </a:rPr>
              <a:t>; middle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200" dirty="0">
                <a:sym typeface="Wingdings" panose="05000000000000000000" pitchFamily="2" charset="2"/>
              </a:rPr>
              <a:t>; right side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3300" y="3517900"/>
            <a:ext cx="7600762" cy="263259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 smtClean="0"/>
              <a:t>Check your solution here: </a:t>
            </a:r>
            <a:r>
              <a:rPr lang="en-US" sz="2400" u="sng" dirty="0" smtClean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2400" u="sng" dirty="0" smtClean="0">
                <a:solidFill>
                  <a:schemeClr val="bg1"/>
                </a:solidFill>
                <a:hlinkClick r:id="rId3"/>
              </a:rPr>
              <a:t>judge.softuni.bg/Contests/Practice/Index/2762#</a:t>
            </a:r>
            <a:r>
              <a:rPr lang="bg-BG" sz="2400" u="sng" dirty="0" smtClean="0">
                <a:solidFill>
                  <a:schemeClr val="bg1"/>
                </a:solidFill>
                <a:hlinkClick r:id="rId3"/>
              </a:rPr>
              <a:t>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8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87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22504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36609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5381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368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25536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0421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638415E3-DBC7-41E9-9CC6-D263EB9726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9532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xmlns="" val="17329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53331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xmlns="" val="412989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704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1356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67E0755-E4B2-45FE-8F8C-2A0E733AF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41BF9CD-7CD2-4CA5-B422-D81C2C38F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/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04693C-E822-4981-B976-22C8A094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13577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 DOM tree can be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  <a:r>
              <a:rPr lang="en-US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User interaction </a:t>
            </a:r>
            <a:r>
              <a:rPr lang="en-US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They can be </a:t>
            </a:r>
            <a:r>
              <a:rPr lang="en-US" b="1" dirty="0">
                <a:solidFill>
                  <a:schemeClr val="bg1"/>
                </a:solidFill>
              </a:rPr>
              <a:t>listened</a:t>
            </a:r>
            <a:r>
              <a:rPr lang="en-US" dirty="0">
                <a:solidFill>
                  <a:schemeClr val="bg2"/>
                </a:solidFill>
              </a:rPr>
              <a:t> to and </a:t>
            </a:r>
            <a:r>
              <a:rPr lang="en-US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 handler receives </a:t>
            </a:r>
            <a:r>
              <a:rPr lang="en-US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Events </a:t>
            </a:r>
            <a:r>
              <a:rPr lang="en-US" b="1" dirty="0">
                <a:solidFill>
                  <a:schemeClr val="bg1"/>
                </a:solidFill>
              </a:rPr>
              <a:t>propagate</a:t>
            </a:r>
            <a:r>
              <a:rPr lang="en-US" dirty="0">
                <a:solidFill>
                  <a:schemeClr val="bg2"/>
                </a:solidFill>
              </a:rPr>
              <a:t> through the DOM tree</a:t>
            </a:r>
          </a:p>
        </p:txBody>
      </p:sp>
    </p:spTree>
    <p:extLst>
      <p:ext uri="{BB962C8B-B14F-4D97-AF65-F5344CB8AC3E}">
        <p14:creationId xmlns:p14="http://schemas.microsoft.com/office/powerpoint/2010/main" xmlns="" val="6389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499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HTML elements are created with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sz="3500" dirty="0"/>
              <a:t>This is called a </a:t>
            </a:r>
            <a:r>
              <a:rPr lang="en-US" sz="35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500" dirty="0"/>
              <a:t>Variables holding HTML elements are </a:t>
            </a:r>
            <a:r>
              <a:rPr lang="en-US" sz="3500" b="1" dirty="0">
                <a:solidFill>
                  <a:schemeClr val="bg1"/>
                </a:solidFill>
              </a:rPr>
              <a:t>live</a:t>
            </a:r>
            <a:r>
              <a:rPr lang="en-US" sz="3500" dirty="0"/>
              <a:t>:</a:t>
            </a:r>
          </a:p>
          <a:p>
            <a:pPr lvl="1"/>
            <a:r>
              <a:rPr lang="en-US" sz="3500" dirty="0"/>
              <a:t>If you </a:t>
            </a:r>
            <a:r>
              <a:rPr lang="en-US" sz="3500" b="1" dirty="0">
                <a:solidFill>
                  <a:schemeClr val="bg1"/>
                </a:solidFill>
              </a:rPr>
              <a:t>modify</a:t>
            </a:r>
            <a:r>
              <a:rPr lang="en-US" sz="3500" dirty="0"/>
              <a:t> the contents of the variable, the DOM is </a:t>
            </a:r>
            <a:r>
              <a:rPr lang="en-US" sz="35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500" dirty="0"/>
              <a:t>If you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it somewhere in the DOM, the original is </a:t>
            </a:r>
            <a:r>
              <a:rPr lang="en-US" sz="35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500" dirty="0"/>
              <a:t>Text added to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500" dirty="0"/>
              <a:t> will be </a:t>
            </a:r>
            <a:r>
              <a:rPr lang="en-US" sz="35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500" dirty="0"/>
              <a:t>Text added to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500" dirty="0"/>
              <a:t> will be </a:t>
            </a:r>
            <a:r>
              <a:rPr lang="en-US" sz="3500" b="1" dirty="0">
                <a:solidFill>
                  <a:schemeClr val="bg1"/>
                </a:solidFill>
              </a:rPr>
              <a:t>parsed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and turned into actual HTML elements </a:t>
            </a:r>
            <a:r>
              <a:rPr lang="en-US" sz="3500" dirty="0">
                <a:sym typeface="Wingdings" panose="05000000000000000000" pitchFamily="2" charset="2"/>
              </a:rPr>
              <a:t> beware of </a:t>
            </a:r>
            <a:r>
              <a:rPr lang="en-US" sz="35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500" dirty="0">
                <a:sym typeface="Wingdings" panose="05000000000000000000" pitchFamily="2" charset="2"/>
              </a:rPr>
              <a:t>!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xmlns="" id="{9D57D3C2-28A3-4668-BF90-B85419D79DF9}"/>
              </a:ext>
            </a:extLst>
          </p:cNvPr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xmlns="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xmlns="" val="156093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</a:t>
            </a:r>
            <a:r>
              <a:rPr lang="en-US" dirty="0" smtClean="0"/>
              <a:t>list</a:t>
            </a: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sz="2400" dirty="0" smtClean="0"/>
          </a:p>
          <a:p>
            <a:pPr lvl="1">
              <a:lnSpc>
                <a:spcPct val="100000"/>
              </a:lnSpc>
              <a:buNone/>
            </a:pPr>
            <a:r>
              <a:rPr lang="en-US" sz="2400" dirty="0" smtClean="0"/>
              <a:t>Check your solution here: </a:t>
            </a:r>
            <a:r>
              <a:rPr lang="en-US" sz="2400" u="sng" dirty="0" smtClean="0">
                <a:solidFill>
                  <a:schemeClr val="bg1"/>
                </a:solidFill>
                <a:hlinkClick r:id="rId2"/>
              </a:rPr>
              <a:t>https://judge.softuni.bg/Contests/Practice/Index/2762#0</a:t>
            </a:r>
            <a:endParaRPr lang="en-US" sz="2400" u="sng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5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57223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3867</TotalTime>
  <Words>1674</Words>
  <Application>Microsoft Office PowerPoint</Application>
  <PresentationFormat>По избор</PresentationFormat>
  <Paragraphs>437</Paragraphs>
  <Slides>45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46" baseType="lpstr">
      <vt:lpstr>1_SoftUni</vt:lpstr>
      <vt:lpstr>DOM Events</vt:lpstr>
      <vt:lpstr>Table of Contents</vt:lpstr>
      <vt:lpstr>Have a Question?</vt:lpstr>
      <vt:lpstr>Слайд 4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2. Add / Delete Items</vt:lpstr>
      <vt:lpstr>Problem: 2. Add / Delete Items – HTML</vt:lpstr>
      <vt:lpstr>Solution: 2. Add / Delete Items</vt:lpstr>
      <vt:lpstr>Solution: 2. Add / Delete Items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Bozhidar</cp:lastModifiedBy>
  <cp:revision>41</cp:revision>
  <dcterms:created xsi:type="dcterms:W3CDTF">2018-05-23T13:08:44Z</dcterms:created>
  <dcterms:modified xsi:type="dcterms:W3CDTF">2021-01-25T09:55:31Z</dcterms:modified>
  <cp:category>computer programming;programming;software development;software engineering</cp:category>
</cp:coreProperties>
</file>