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276" r:id="rId3"/>
    <p:sldId id="492" r:id="rId4"/>
    <p:sldId id="353" r:id="rId5"/>
    <p:sldId id="493" r:id="rId6"/>
    <p:sldId id="495" r:id="rId7"/>
    <p:sldId id="500" r:id="rId8"/>
    <p:sldId id="541" r:id="rId9"/>
    <p:sldId id="539" r:id="rId10"/>
    <p:sldId id="496" r:id="rId11"/>
    <p:sldId id="503" r:id="rId12"/>
    <p:sldId id="543" r:id="rId13"/>
    <p:sldId id="544" r:id="rId14"/>
    <p:sldId id="545" r:id="rId15"/>
    <p:sldId id="549" r:id="rId16"/>
    <p:sldId id="548" r:id="rId17"/>
    <p:sldId id="550" r:id="rId18"/>
    <p:sldId id="578" r:id="rId19"/>
    <p:sldId id="579" r:id="rId20"/>
    <p:sldId id="497" r:id="rId21"/>
    <p:sldId id="506" r:id="rId22"/>
    <p:sldId id="517" r:id="rId23"/>
    <p:sldId id="518" r:id="rId24"/>
    <p:sldId id="519" r:id="rId25"/>
    <p:sldId id="533" r:id="rId26"/>
    <p:sldId id="534" r:id="rId27"/>
    <p:sldId id="528" r:id="rId28"/>
    <p:sldId id="529" r:id="rId29"/>
    <p:sldId id="530" r:id="rId30"/>
    <p:sldId id="499" r:id="rId31"/>
    <p:sldId id="538" r:id="rId32"/>
    <p:sldId id="512" r:id="rId33"/>
    <p:sldId id="537" r:id="rId34"/>
    <p:sldId id="536" r:id="rId35"/>
    <p:sldId id="531" r:id="rId36"/>
    <p:sldId id="590" r:id="rId37"/>
    <p:sldId id="591" r:id="rId38"/>
    <p:sldId id="592" r:id="rId39"/>
    <p:sldId id="593" r:id="rId40"/>
    <p:sldId id="594" r:id="rId41"/>
    <p:sldId id="524" r:id="rId42"/>
    <p:sldId id="525" r:id="rId43"/>
    <p:sldId id="526" r:id="rId44"/>
    <p:sldId id="587" r:id="rId45"/>
    <p:sldId id="588" r:id="rId46"/>
    <p:sldId id="589" r:id="rId47"/>
    <p:sldId id="532" r:id="rId48"/>
    <p:sldId id="551" r:id="rId49"/>
    <p:sldId id="577" r:id="rId50"/>
    <p:sldId id="576" r:id="rId51"/>
    <p:sldId id="405" r:id="rId52"/>
    <p:sldId id="40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HTML" id="{BC4A3995-4CED-4320-A673-95328C9C809D}">
          <p14:sldIdLst>
            <p14:sldId id="353"/>
            <p14:sldId id="493"/>
          </p14:sldIdLst>
        </p14:section>
        <p14:section name="Anatomy of an Еlement" id="{6E4BAEF2-9322-4A1F-8059-047521C722BF}">
          <p14:sldIdLst>
            <p14:sldId id="495"/>
            <p14:sldId id="500"/>
            <p14:sldId id="541"/>
            <p14:sldId id="539"/>
          </p14:sldIdLst>
        </p14:section>
        <p14:section name="Document anatomy" id="{0C8A47B5-1A38-4E11-A5FD-D1E0D66BD0FC}">
          <p14:sldIdLst>
            <p14:sldId id="496"/>
            <p14:sldId id="503"/>
            <p14:sldId id="543"/>
            <p14:sldId id="544"/>
            <p14:sldId id="545"/>
            <p14:sldId id="549"/>
            <p14:sldId id="548"/>
            <p14:sldId id="550"/>
            <p14:sldId id="578"/>
            <p14:sldId id="579"/>
          </p14:sldIdLst>
        </p14:section>
        <p14:section name="Multimedia Context" id="{F1427BDA-6935-4D3B-8222-BBF7C704E7C0}">
          <p14:sldIdLst/>
        </p14:section>
        <p14:section name="Formatting text" id="{68D9CE07-5522-4F98-8206-98910CF9DE08}">
          <p14:sldIdLst>
            <p14:sldId id="497"/>
            <p14:sldId id="506"/>
            <p14:sldId id="517"/>
            <p14:sldId id="518"/>
            <p14:sldId id="519"/>
            <p14:sldId id="533"/>
            <p14:sldId id="534"/>
          </p14:sldIdLst>
        </p14:section>
        <p14:section name="Attributes" id="{D78BBB7A-E431-4A57-86B0-284875170827}">
          <p14:sldIdLst>
            <p14:sldId id="528"/>
            <p14:sldId id="529"/>
            <p14:sldId id="530"/>
          </p14:sldIdLst>
        </p14:section>
        <p14:section name="Images, Link and Forms" id="{F4847CCA-06C8-4F24-BF6A-6A234DE11A2E}">
          <p14:sldIdLst>
            <p14:sldId id="499"/>
            <p14:sldId id="538"/>
            <p14:sldId id="512"/>
            <p14:sldId id="537"/>
            <p14:sldId id="536"/>
            <p14:sldId id="531"/>
            <p14:sldId id="590"/>
            <p14:sldId id="591"/>
            <p14:sldId id="592"/>
            <p14:sldId id="593"/>
            <p14:sldId id="594"/>
          </p14:sldIdLst>
        </p14:section>
        <p14:section name="Nested and empty elements" id="{2E460A5C-4428-4EA8-A73C-A2B9389E98B2}">
          <p14:sldIdLst>
            <p14:sldId id="524"/>
            <p14:sldId id="525"/>
            <p14:sldId id="526"/>
            <p14:sldId id="587"/>
            <p14:sldId id="588"/>
            <p14:sldId id="589"/>
          </p14:sldIdLst>
        </p14:section>
        <p14:section name="Conclusion" id="{10E03AB1-9AA8-4E86-9A64-D741901E50A2}">
          <p14:sldIdLst>
            <p14:sldId id="532"/>
            <p14:sldId id="551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332" autoAdjust="0"/>
  </p:normalViewPr>
  <p:slideViewPr>
    <p:cSldViewPr snapToGrid="0" showGuides="1">
      <p:cViewPr varScale="1">
        <p:scale>
          <a:sx n="83" d="100"/>
          <a:sy n="83" d="100"/>
        </p:scale>
        <p:origin x="653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722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HTML (</a:t>
            </a:r>
            <a:r>
              <a:rPr lang="en-US" sz="1200" b="1" dirty="0">
                <a:solidFill>
                  <a:schemeClr val="bg1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lang="en-US" sz="1200" dirty="0"/>
              <a:t>arkup </a:t>
            </a:r>
            <a:r>
              <a:rPr lang="en-US" sz="1200" b="1" dirty="0">
                <a:solidFill>
                  <a:schemeClr val="bg1"/>
                </a:solidFill>
              </a:rPr>
              <a:t>L</a:t>
            </a:r>
            <a:r>
              <a:rPr lang="en-US" sz="1200" dirty="0"/>
              <a:t>anguage) is the code used to build and display a web page and its content</a:t>
            </a:r>
          </a:p>
          <a:p>
            <a:endParaRPr lang="en-US" sz="1200" dirty="0"/>
          </a:p>
          <a:p>
            <a:r>
              <a:rPr lang="en-US" sz="1200" dirty="0"/>
              <a:t>Standard markup language for creating </a:t>
            </a:r>
            <a:r>
              <a:rPr lang="en-US" sz="1200" b="1" dirty="0">
                <a:solidFill>
                  <a:schemeClr val="bg1"/>
                </a:solidFill>
              </a:rPr>
              <a:t>web content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It represents a </a:t>
            </a:r>
            <a:r>
              <a:rPr lang="en-US" sz="1200" b="1" dirty="0">
                <a:solidFill>
                  <a:schemeClr val="bg1"/>
                </a:solidFill>
              </a:rPr>
              <a:t>series of elements </a:t>
            </a:r>
            <a:r>
              <a:rPr lang="en-US" sz="1200" dirty="0"/>
              <a:t>that you use to</a:t>
            </a:r>
            <a:r>
              <a:rPr lang="en-US" sz="1200" baseline="0" dirty="0"/>
              <a:t> </a:t>
            </a:r>
            <a:r>
              <a:rPr lang="en-US" sz="1200" dirty="0"/>
              <a:t>surround (or wrap) different portions of content to make them look and act in a certain way</a:t>
            </a:r>
          </a:p>
          <a:p>
            <a:endParaRPr lang="en-US" sz="1200" dirty="0"/>
          </a:p>
          <a:p>
            <a:r>
              <a:rPr lang="en-US" sz="1200" dirty="0"/>
              <a:t>HTML </a:t>
            </a:r>
            <a:r>
              <a:rPr lang="en-US" sz="1200" b="1" dirty="0">
                <a:solidFill>
                  <a:schemeClr val="bg1"/>
                </a:solidFill>
              </a:rPr>
              <a:t>is not </a:t>
            </a:r>
            <a:r>
              <a:rPr lang="en-US" sz="1200" dirty="0"/>
              <a:t>a programming language - it is a </a:t>
            </a:r>
            <a:r>
              <a:rPr lang="en-US" sz="1200" b="1" dirty="0">
                <a:solidFill>
                  <a:schemeClr val="bg1"/>
                </a:solidFill>
              </a:rPr>
              <a:t>markup language</a:t>
            </a:r>
            <a:r>
              <a:rPr lang="en-US" sz="1200" dirty="0"/>
              <a:t> that is used to tell your browser how to display the pages you are visiting.</a:t>
            </a:r>
          </a:p>
          <a:p>
            <a:endParaRPr lang="en-US" sz="1200" dirty="0"/>
          </a:p>
          <a:p>
            <a:r>
              <a:rPr lang="en-US" sz="1200" dirty="0"/>
              <a:t>It’s just a </a:t>
            </a:r>
            <a:r>
              <a:rPr lang="en-US" sz="1200" b="1" dirty="0">
                <a:solidFill>
                  <a:schemeClr val="bg1"/>
                </a:solidFill>
              </a:rPr>
              <a:t>text</a:t>
            </a:r>
            <a:r>
              <a:rPr lang="en-US" sz="1200" dirty="0"/>
              <a:t> file with </a:t>
            </a:r>
            <a:r>
              <a:rPr lang="en-US" sz="1200" b="1" dirty="0">
                <a:solidFill>
                  <a:schemeClr val="bg1"/>
                </a:solidFill>
              </a:rPr>
              <a:t>.html </a:t>
            </a:r>
            <a:r>
              <a:rPr lang="en-US" sz="1200" dirty="0"/>
              <a:t>extension.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1200" dirty="0"/>
              <a:t>The </a:t>
            </a:r>
            <a:r>
              <a:rPr lang="en-US" sz="1200" b="1" dirty="0">
                <a:solidFill>
                  <a:schemeClr val="bg1"/>
                </a:solidFill>
              </a:rPr>
              <a:t>metadata</a:t>
            </a:r>
            <a:r>
              <a:rPr lang="en-US" sz="1200" dirty="0"/>
              <a:t> is used by the browser to know how to load the page or reload it, from the search engines (keywords) or other web services. 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&lt;meta&gt; tags </a:t>
            </a:r>
            <a:r>
              <a:rPr lang="en-US" sz="1200" dirty="0"/>
              <a:t>are always in the </a:t>
            </a:r>
            <a:r>
              <a:rPr lang="en-US" sz="1200" b="1" dirty="0">
                <a:solidFill>
                  <a:schemeClr val="bg1"/>
                </a:solidFill>
              </a:rPr>
              <a:t>&lt;head&gt; </a:t>
            </a:r>
            <a:r>
              <a:rPr lang="en-US" sz="1200" dirty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Meta elements </a:t>
            </a:r>
            <a:r>
              <a:rPr lang="en-US" sz="1200" dirty="0"/>
              <a:t>are usually used to add a description to the page, keywords or character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Head </a:t>
            </a:r>
            <a:r>
              <a:rPr lang="en-US" sz="1200" dirty="0"/>
              <a:t>is required and it should be used just once. </a:t>
            </a:r>
            <a:br>
              <a:rPr lang="en-US" sz="1200" dirty="0"/>
            </a:br>
            <a:r>
              <a:rPr lang="en-US" sz="1200" dirty="0"/>
              <a:t>It should start immediately after the </a:t>
            </a:r>
            <a:r>
              <a:rPr lang="en-US" sz="1200" b="1" dirty="0">
                <a:solidFill>
                  <a:schemeClr val="bg1"/>
                </a:solidFill>
              </a:rPr>
              <a:t>opening html tag    </a:t>
            </a:r>
            <a:r>
              <a:rPr lang="en-US" sz="1200" dirty="0"/>
              <a:t>and end before the opening </a:t>
            </a:r>
            <a:r>
              <a:rPr lang="en-US" sz="1200" b="1" dirty="0">
                <a:solidFill>
                  <a:schemeClr val="bg1"/>
                </a:solidFill>
              </a:rPr>
              <a:t>body tag</a:t>
            </a:r>
            <a:r>
              <a:rPr lang="en-US" sz="1200" dirty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&lt;body&gt; tag</a:t>
            </a:r>
            <a:r>
              <a:rPr lang="en-US" sz="1200" dirty="0"/>
              <a:t> defines the main content of the HTML </a:t>
            </a:r>
            <a:br>
              <a:rPr lang="en-US" sz="1200" dirty="0"/>
            </a:br>
            <a:r>
              <a:rPr lang="en-US" sz="1200" dirty="0"/>
              <a:t>document or the section                                                         of the HTML document                                                that will be directly                                                       visible on your                                                                web page.</a:t>
            </a:r>
          </a:p>
          <a:p>
            <a:pPr marL="457200" indent="-457200">
              <a:buClr>
                <a:schemeClr val="tx1"/>
              </a:buClr>
            </a:pPr>
            <a:endParaRPr lang="en-US" sz="1200" dirty="0"/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8.png"/><Relationship Id="rId26" Type="http://schemas.openxmlformats.org/officeDocument/2006/relationships/image" Target="../media/image91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9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8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8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7.png"/><Relationship Id="rId22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2.jpeg"/><Relationship Id="rId7" Type="http://schemas.openxmlformats.org/officeDocument/2006/relationships/image" Target="../media/image9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5.gi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163513"/>
            <a:ext cx="12191998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Hypertext Markup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Autofit/>
          </a:bodyPr>
          <a:lstStyle/>
          <a:p>
            <a:r>
              <a:rPr lang="en-US" sz="5500" dirty="0"/>
              <a:t>HTML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92880"/>
            <a:ext cx="2951518" cy="429276"/>
          </a:xfrm>
        </p:spPr>
        <p:txBody>
          <a:bodyPr/>
          <a:lstStyle/>
          <a:p>
            <a:r>
              <a:rPr lang="en-US" sz="23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37231"/>
            <a:ext cx="2951518" cy="382788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http://softuni.bg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969160"/>
            <a:ext cx="295151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70" y="2282051"/>
            <a:ext cx="2415857" cy="24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Anatomy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71" y="1689462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7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Document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1073416"/>
          </a:xfrm>
        </p:spPr>
        <p:txBody>
          <a:bodyPr>
            <a:normAutofit/>
          </a:bodyPr>
          <a:lstStyle/>
          <a:p>
            <a:r>
              <a:rPr lang="en-US" sz="3000" dirty="0"/>
              <a:t>The basic requirement for content that a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/>
              <a:t> should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2496" y="1706879"/>
            <a:ext cx="5156808" cy="48011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&lt;!DOCTYPE 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&lt;html lang="en"&gt;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&lt;meta charset="UTF-8"&gt;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&lt;title&gt;HTML&lt;/title&gt;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 . 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&lt;/body&gt;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5" name="Curved Down Arrow 4"/>
          <p:cNvSpPr/>
          <p:nvPr/>
        </p:nvSpPr>
        <p:spPr bwMode="auto">
          <a:xfrm rot="7076450">
            <a:off x="8673507" y="2175211"/>
            <a:ext cx="1862670" cy="1333881"/>
          </a:xfrm>
          <a:prstGeom prst="curved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9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3207" y="1007863"/>
            <a:ext cx="9800046" cy="4829649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Describes the HTML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It is an </a:t>
            </a:r>
            <a:r>
              <a:rPr lang="en-US" sz="2800" b="1" dirty="0">
                <a:solidFill>
                  <a:schemeClr val="bg1"/>
                </a:solidFill>
              </a:rPr>
              <a:t>instruction</a:t>
            </a:r>
            <a:r>
              <a:rPr lang="en-US" sz="2800" dirty="0"/>
              <a:t> for the web browser about what              version of HTML the page is written in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DOCTYPE</a:t>
            </a:r>
            <a:r>
              <a:rPr lang="en-US" sz="2800" noProof="1"/>
              <a:t> is supported by all modern </a:t>
            </a:r>
            <a:r>
              <a:rPr lang="en-US" sz="2800" b="1" noProof="1">
                <a:solidFill>
                  <a:schemeClr val="bg1"/>
                </a:solidFill>
              </a:rPr>
              <a:t>web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browsers     </a:t>
            </a:r>
            <a:r>
              <a:rPr lang="en-US" sz="2800" noProof="1"/>
              <a:t> like: Chrome, Firefox, IE, Safari and Opera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3907" r="17062" b="13726"/>
          <a:stretch/>
        </p:blipFill>
        <p:spPr>
          <a:xfrm>
            <a:off x="6774119" y="3799601"/>
            <a:ext cx="4409134" cy="2638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 flipH="1">
            <a:off x="6905896" y="4806872"/>
            <a:ext cx="3315792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. .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2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&lt;html&gt;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9498" y="983404"/>
            <a:ext cx="10146914" cy="5413787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This element surrounds the entire content of the page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element</a:t>
            </a:r>
            <a:r>
              <a:rPr lang="en-US" sz="2800" dirty="0"/>
              <a:t> must contain a </a:t>
            </a:r>
            <a:r>
              <a:rPr lang="en-US" sz="2800" b="1" dirty="0">
                <a:solidFill>
                  <a:schemeClr val="bg1"/>
                </a:solidFill>
              </a:rPr>
              <a:t>head</a:t>
            </a:r>
            <a:r>
              <a:rPr lang="en-US" sz="2800" dirty="0"/>
              <a:t> element followed</a:t>
            </a:r>
            <a:br>
              <a:rPr lang="en-US" sz="2800" dirty="0"/>
            </a:br>
            <a:r>
              <a:rPr lang="en-US" sz="2800" dirty="0"/>
              <a:t>by</a:t>
            </a:r>
            <a:r>
              <a:rPr lang="bg-BG" sz="2800" dirty="0"/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85092" y="2732523"/>
            <a:ext cx="4237925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&lt;html&gt;</a:t>
            </a:r>
            <a:r>
              <a:rPr lang="en-US" sz="2600" b="1" noProof="1">
                <a:latin typeface="Consolas" pitchFamily="49" charset="0"/>
              </a:rPr>
              <a:t/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&lt;head&gt;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   . .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&lt;/head&gt;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&lt;body&gt;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   . . .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&lt;/body&gt;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928">
            <a:off x="8364645" y="2951475"/>
            <a:ext cx="2599836" cy="259983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256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&lt;head&gt;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5"/>
            <a:ext cx="10729580" cy="6274430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Container for metadata</a:t>
            </a:r>
            <a:endParaRPr lang="en-US" sz="27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2700" b="1" dirty="0">
                <a:solidFill>
                  <a:schemeClr val="bg1"/>
                </a:solidFill>
              </a:rPr>
              <a:t>HTML</a:t>
            </a:r>
            <a:r>
              <a:rPr lang="en-US" sz="2700" dirty="0"/>
              <a:t> </a:t>
            </a:r>
            <a:r>
              <a:rPr lang="en-US" sz="2700" b="1" dirty="0">
                <a:solidFill>
                  <a:schemeClr val="bg1"/>
                </a:solidFill>
              </a:rPr>
              <a:t>metadata</a:t>
            </a:r>
            <a:r>
              <a:rPr lang="en-US" sz="2700" dirty="0"/>
              <a:t> is data about the HTML document but is </a:t>
            </a:r>
            <a:r>
              <a:rPr lang="en-US" sz="2700" b="1" dirty="0">
                <a:solidFill>
                  <a:schemeClr val="bg1"/>
                </a:solidFill>
              </a:rPr>
              <a:t>NOT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displayed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Metadata typically define the </a:t>
            </a:r>
            <a:r>
              <a:rPr lang="en-US" sz="2700" b="1" dirty="0">
                <a:solidFill>
                  <a:schemeClr val="bg1"/>
                </a:solidFill>
              </a:rPr>
              <a:t>document title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styles</a:t>
            </a:r>
            <a:r>
              <a:rPr lang="en-US" sz="2700" dirty="0"/>
              <a:t>,  </a:t>
            </a:r>
            <a:r>
              <a:rPr lang="en-US" sz="2700" b="1" dirty="0">
                <a:solidFill>
                  <a:schemeClr val="bg1"/>
                </a:solidFill>
              </a:rPr>
              <a:t>links</a:t>
            </a:r>
            <a:r>
              <a:rPr lang="en-US" sz="2700" dirty="0"/>
              <a:t>,</a:t>
            </a:r>
            <a:br>
              <a:rPr lang="en-US" sz="2700" dirty="0"/>
            </a:br>
            <a:r>
              <a:rPr lang="en-US" sz="2700" b="1" dirty="0">
                <a:solidFill>
                  <a:schemeClr val="bg1"/>
                </a:solidFill>
              </a:rPr>
              <a:t>scripts</a:t>
            </a:r>
            <a:r>
              <a:rPr lang="en-US" sz="2700" dirty="0"/>
              <a:t>, and other </a:t>
            </a:r>
            <a:r>
              <a:rPr lang="en-US" sz="2700" b="1" dirty="0">
                <a:solidFill>
                  <a:schemeClr val="bg1"/>
                </a:solidFill>
              </a:rPr>
              <a:t>meta</a:t>
            </a:r>
            <a:r>
              <a:rPr lang="en-US" sz="2700" dirty="0"/>
              <a:t> </a:t>
            </a:r>
            <a:r>
              <a:rPr lang="en-US" sz="27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292505" y="6397192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15190" y="4622903"/>
            <a:ext cx="184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72795" y="471159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&lt;head&gt;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34979" y="3509935"/>
            <a:ext cx="563250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&lt;!DOCTYPE html&gt;</a:t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>
                <a:latin typeface="Consolas" pitchFamily="49" charset="0"/>
              </a:rPr>
              <a:t>&lt;html&gt;</a:t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&lt;head&gt;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&lt;!-- HEAD ELEMENT CONTENT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--&gt;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&lt;/head&gt;</a:t>
            </a:r>
            <a:r>
              <a:rPr lang="en-US" sz="2000" b="1" noProof="1">
                <a:latin typeface="Consolas" pitchFamily="49" charset="0"/>
              </a:rPr>
              <a:t/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>
                <a:latin typeface="Consolas" pitchFamily="49" charset="0"/>
              </a:rPr>
              <a:t>&lt;body&gt;</a:t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>
                <a:latin typeface="Consolas" pitchFamily="49" charset="0"/>
              </a:rPr>
              <a:t>  . . 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  <a:t>&lt;/body&gt;</a:t>
            </a:r>
            <a:b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90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&lt;meta&gt;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983404"/>
            <a:ext cx="10522004" cy="4431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dirty="0"/>
              <a:t>The information inside the</a:t>
            </a:r>
            <a:r>
              <a:rPr lang="en-US" sz="2800" b="1" dirty="0">
                <a:solidFill>
                  <a:schemeClr val="bg1"/>
                </a:solidFill>
              </a:rPr>
              <a:t> &lt;meta&gt; tag</a:t>
            </a:r>
            <a:r>
              <a:rPr lang="en-US" sz="2800" dirty="0"/>
              <a:t> is not displayed on the 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en-US" sz="2800" dirty="0"/>
              <a:t>page but is relied on by the machine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Meta elements are usually used to add a </a:t>
            </a:r>
            <a:r>
              <a:rPr lang="en-US" sz="2800" b="1" dirty="0">
                <a:solidFill>
                  <a:schemeClr val="bg1"/>
                </a:solidFill>
              </a:rPr>
              <a:t>description</a:t>
            </a:r>
            <a:r>
              <a:rPr lang="en-US" sz="2800" dirty="0"/>
              <a:t> to the </a:t>
            </a:r>
            <a:br>
              <a:rPr lang="en-US" sz="2800" dirty="0"/>
            </a:br>
            <a:r>
              <a:rPr lang="en-US" sz="2800" dirty="0"/>
              <a:t>page, </a:t>
            </a:r>
            <a:r>
              <a:rPr lang="en-US" sz="2800" b="1" dirty="0">
                <a:solidFill>
                  <a:schemeClr val="bg1"/>
                </a:solidFill>
              </a:rPr>
              <a:t>keywords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character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sets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/>
              <a:t>Meta tags are always in the </a:t>
            </a:r>
            <a:r>
              <a:rPr lang="en-US" sz="2800" b="1" dirty="0">
                <a:solidFill>
                  <a:schemeClr val="bg1"/>
                </a:solidFill>
              </a:rPr>
              <a:t>&lt;head&gt; element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65" y="4112411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100750"/>
            <a:ext cx="8385812" cy="882654"/>
          </a:xfrm>
        </p:spPr>
        <p:txBody>
          <a:bodyPr>
            <a:normAutofit/>
          </a:bodyPr>
          <a:lstStyle/>
          <a:p>
            <a:r>
              <a:rPr lang="en-US" sz="4500" dirty="0"/>
              <a:t>The &lt;title&gt;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1040" y="983404"/>
            <a:ext cx="9781936" cy="541378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document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chemeClr val="bg1"/>
                </a:solidFill>
              </a:rPr>
              <a:t>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Gives a </a:t>
            </a:r>
            <a:r>
              <a:rPr lang="en-US" sz="2800" b="1" dirty="0">
                <a:solidFill>
                  <a:schemeClr val="bg1"/>
                </a:solidFill>
              </a:rPr>
              <a:t>page title </a:t>
            </a:r>
            <a:r>
              <a:rPr lang="en-US" sz="2800" dirty="0"/>
              <a:t>when added to </a:t>
            </a:r>
            <a:r>
              <a:rPr lang="en-US" sz="2800" b="1" dirty="0">
                <a:solidFill>
                  <a:schemeClr val="bg1"/>
                </a:solidFill>
              </a:rPr>
              <a:t>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Shows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page in the </a:t>
            </a:r>
            <a:r>
              <a:rPr lang="en-US" sz="2800" b="1" dirty="0">
                <a:solidFill>
                  <a:schemeClr val="bg1"/>
                </a:solidFill>
              </a:rPr>
              <a:t>search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4"/>
          <a:stretch/>
        </p:blipFill>
        <p:spPr>
          <a:xfrm>
            <a:off x="2309856" y="4622829"/>
            <a:ext cx="6407700" cy="82815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8950" y="3655747"/>
            <a:ext cx="986760" cy="618969"/>
          </a:xfrm>
          <a:prstGeom prst="wedgeRoundRectCallout">
            <a:avLst>
              <a:gd name="adj1" fmla="val -25158"/>
              <a:gd name="adj2" fmla="val 100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5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&lt;body&gt;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5"/>
            <a:ext cx="10698277" cy="18729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Defines the </a:t>
            </a:r>
            <a:r>
              <a:rPr lang="en-US" sz="3200" b="1" dirty="0">
                <a:solidFill>
                  <a:schemeClr val="bg1"/>
                </a:solidFill>
              </a:rPr>
              <a:t>main content </a:t>
            </a:r>
            <a:r>
              <a:rPr lang="en-US" sz="3200" dirty="0"/>
              <a:t>of the HTML document or the</a:t>
            </a:r>
            <a:br>
              <a:rPr lang="en-US" sz="3200" dirty="0"/>
            </a:br>
            <a:r>
              <a:rPr lang="en-US" sz="3200" dirty="0"/>
              <a:t>section of the HTML document  that will be </a:t>
            </a:r>
            <a:r>
              <a:rPr lang="en-US" sz="3200" b="1" dirty="0">
                <a:solidFill>
                  <a:schemeClr val="bg1"/>
                </a:solidFill>
              </a:rPr>
              <a:t>directly visible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on your web page</a:t>
            </a:r>
          </a:p>
          <a:p>
            <a:pPr marL="457200" indent="-457200"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03751" y="2455524"/>
            <a:ext cx="630922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&lt;!DOCTYPE 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&lt;head&gt;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…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&lt;body&gt;</a:t>
            </a:r>
            <a:r>
              <a:rPr lang="en-US" sz="2800" b="1" noProof="1">
                <a:latin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&lt;!-- BODY ELEMENT CONTENT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--&gt;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&lt;/body&gt;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/>
            </a:r>
            <a:b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37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&lt;div&gt;</a:t>
            </a:r>
            <a:r>
              <a:rPr lang="en-US" sz="3600" dirty="0"/>
              <a:t>s with </a:t>
            </a:r>
            <a:r>
              <a:rPr lang="en-US" sz="3600" b="1" dirty="0">
                <a:solidFill>
                  <a:schemeClr val="bg1"/>
                </a:solidFill>
              </a:rPr>
              <a:t>IDs</a:t>
            </a:r>
            <a:r>
              <a:rPr lang="en-US" sz="3600" b="1" dirty="0"/>
              <a:t> </a:t>
            </a:r>
            <a:r>
              <a:rPr lang="en-US" sz="3600" dirty="0"/>
              <a:t>(the IDs are needed for styling)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"HTML4 &amp; Old"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19" y="2061035"/>
            <a:ext cx="4435224" cy="4336156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78621" y="1929042"/>
            <a:ext cx="5203343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&lt;html&gt;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&lt;head&gt; … &lt;/head&gt;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&lt;body&gt;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="navigation"&gt;…&lt;/div&gt;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="header"&gt;…&lt;/div&gt;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="sidebar"&gt;…&lt;/div&gt;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="content"&gt;…&lt;/div&gt;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="footer"&gt;…&lt;/div&gt;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&lt;/body&gt;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838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HTML5 uses </a:t>
            </a:r>
            <a:r>
              <a:rPr lang="en-US" sz="3600" b="1" dirty="0">
                <a:solidFill>
                  <a:schemeClr val="bg1"/>
                </a:solidFill>
              </a:rPr>
              <a:t>semantic</a:t>
            </a:r>
            <a:r>
              <a:rPr lang="en-US" sz="3600" dirty="0"/>
              <a:t> tags for the document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HTML5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38476" y="1930002"/>
            <a:ext cx="5203343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&lt;body&gt;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&lt;nav&gt;…&lt;/nav&gt;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&lt;header&gt;…&lt;/header&gt;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&lt;main&gt;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&lt;aside&gt;…&lt;/aside&gt;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&lt;section&gt;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  &lt;article&gt;…&lt;/article&gt;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&lt;/section&gt;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&lt;/main&gt;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&lt;footer&gt;…&lt;/footer&gt;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2" y="2266793"/>
            <a:ext cx="469432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70657" y="1273179"/>
            <a:ext cx="8182463" cy="5349871"/>
          </a:xfrm>
        </p:spPr>
        <p:txBody>
          <a:bodyPr>
            <a:normAutofit fontScale="92500"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What is HTML?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Element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Document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Formatting 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Attributes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Images, Links and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Multimedia Context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Nested Elements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58788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bg-BG" dirty="0"/>
              <a:t>Т</a:t>
            </a:r>
            <a:r>
              <a:rPr lang="en-US" dirty="0"/>
              <a:t>ext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7" y="1291904"/>
            <a:ext cx="2662806" cy="266280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8881"/>
            <a:ext cx="11636533" cy="53527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Allows you to </a:t>
            </a:r>
            <a:r>
              <a:rPr lang="en-US" sz="3200" b="1" dirty="0">
                <a:solidFill>
                  <a:schemeClr val="bg1"/>
                </a:solidFill>
              </a:rPr>
              <a:t>specify</a:t>
            </a:r>
            <a:r>
              <a:rPr lang="en-US" sz="3200" dirty="0"/>
              <a:t> that certain portions of the content are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titles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subheadings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Heading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7478" y="3181956"/>
            <a:ext cx="5016427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</a:rPr>
              <a:t>&gt;Heading 1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/h1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200" b="1" noProof="1">
                <a:latin typeface="Consolas" pitchFamily="49" charset="0"/>
              </a:rPr>
              <a:t>&gt;Heading 2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/h2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</a:rPr>
              <a:t>&gt;Heading 3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/h3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58" y="3102787"/>
            <a:ext cx="2821043" cy="222310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515191" y="3875250"/>
            <a:ext cx="781783" cy="46551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464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70001"/>
            <a:ext cx="11636533" cy="5281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Is meant to contain the </a:t>
            </a:r>
            <a:r>
              <a:rPr lang="en-US" sz="3200" b="1" dirty="0">
                <a:solidFill>
                  <a:schemeClr val="bg1"/>
                </a:solidFill>
              </a:rPr>
              <a:t>individual paragraphs </a:t>
            </a:r>
            <a:r>
              <a:rPr lang="en-US" sz="3200" dirty="0"/>
              <a:t>in the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Paragraph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6374" y="3067816"/>
            <a:ext cx="587141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</a:rPr>
              <a:t>&gt;First paragraph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/p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</a:rPr>
              <a:t>&gt;Second paragraph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/p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</a:rPr>
              <a:t>&gt;Third paragraph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/p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7" y="2954372"/>
            <a:ext cx="2962391" cy="240248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100181" y="381408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2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52917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lists contain at least two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most common types are </a:t>
            </a:r>
            <a:r>
              <a:rPr lang="en-US" sz="3200" b="1" dirty="0">
                <a:solidFill>
                  <a:schemeClr val="bg1"/>
                </a:solidFill>
              </a:rPr>
              <a:t>ordered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unordered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0371" y="2900195"/>
            <a:ext cx="556644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ul</a:t>
            </a:r>
            <a:r>
              <a:rPr lang="it-IT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li</a:t>
            </a:r>
            <a:r>
              <a:rPr lang="it-IT" sz="2200" b="1" noProof="1">
                <a:latin typeface="Consolas" pitchFamily="49" charset="0"/>
              </a:rPr>
              <a:t>&gt;Unordered list item 1&lt;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/li</a:t>
            </a:r>
            <a:r>
              <a:rPr lang="it-IT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li</a:t>
            </a:r>
            <a:r>
              <a:rPr lang="it-IT" sz="2200" b="1" noProof="1">
                <a:latin typeface="Consolas" pitchFamily="49" charset="0"/>
              </a:rPr>
              <a:t>&gt;Unordered list item 2&lt;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/li</a:t>
            </a:r>
            <a:r>
              <a:rPr lang="it-IT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/ul</a:t>
            </a:r>
            <a:r>
              <a:rPr lang="it-IT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ol</a:t>
            </a:r>
            <a:r>
              <a:rPr lang="it-IT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li</a:t>
            </a:r>
            <a:r>
              <a:rPr lang="it-IT" sz="2200" b="1" noProof="1">
                <a:latin typeface="Consolas" pitchFamily="49" charset="0"/>
              </a:rPr>
              <a:t>&gt;Ordered list item 1&lt;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/li</a:t>
            </a:r>
            <a:r>
              <a:rPr lang="it-IT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li</a:t>
            </a:r>
            <a:r>
              <a:rPr lang="it-IT" sz="2200" b="1" noProof="1">
                <a:latin typeface="Consolas" pitchFamily="49" charset="0"/>
              </a:rPr>
              <a:t>&gt;Ordered list item 2&lt;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/li</a:t>
            </a:r>
            <a:r>
              <a:rPr lang="it-IT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/ol</a:t>
            </a:r>
            <a:r>
              <a:rPr lang="it-IT" sz="2200" b="1" noProof="1">
                <a:latin typeface="Consolas" pitchFamily="49" charset="0"/>
              </a:rPr>
              <a:t>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7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structured set of data made up of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Table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2326256"/>
            <a:ext cx="6321102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</a:rPr>
              <a:t>&gt;Name&lt;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/th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</a:rPr>
              <a:t>&gt;Age&lt;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/th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/tr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/thead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</a:rPr>
              <a:t>&gt;Peter&lt;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/td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</a:rPr>
              <a:t>&gt;23&lt;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/td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/tr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</a:rPr>
              <a:t>&gt;George&lt;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/td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</a:rPr>
              <a:t>&gt;18&lt;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/td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/tr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/tbody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/table</a:t>
            </a:r>
            <a:r>
              <a:rPr lang="en-US" sz="2200" b="1" noProof="1">
                <a:latin typeface="Consolas" pitchFamily="49" charset="0"/>
              </a:rPr>
              <a:t>&gt;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433621" y="361727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8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(</a:t>
            </a:r>
            <a:r>
              <a:rPr lang="en-US" sz="3200" b="1" dirty="0">
                <a:solidFill>
                  <a:schemeClr val="bg1"/>
                </a:solidFill>
              </a:rPr>
              <a:t>div</a:t>
            </a:r>
            <a:r>
              <a:rPr lang="en-US" sz="3200" dirty="0"/>
              <a:t>) is the generic </a:t>
            </a:r>
            <a:r>
              <a:rPr lang="en-US" sz="3200" b="1" dirty="0">
                <a:solidFill>
                  <a:schemeClr val="bg1"/>
                </a:solidFill>
              </a:rPr>
              <a:t>container</a:t>
            </a:r>
            <a:r>
              <a:rPr lang="en-US" sz="3200" dirty="0"/>
              <a:t> for flow content      </a:t>
            </a:r>
            <a:endParaRPr lang="bg-BG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has no effect on the content or layout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            represent anything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Division</a:t>
            </a:r>
            <a:r>
              <a:rPr lang="bg-BG" dirty="0"/>
              <a:t> </a:t>
            </a:r>
            <a:r>
              <a:rPr lang="en-US" dirty="0"/>
              <a:t>Element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5245" y="3917543"/>
            <a:ext cx="436826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&lt;h3&gt;This is Heading&lt;/h3&gt;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&lt;p&gt;This is paragraph&lt;/p&gt;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&lt;p&gt;This is paragraph&lt;/p&gt;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/div</a:t>
            </a:r>
            <a:r>
              <a:rPr lang="en-US" sz="2200" b="1" noProof="1">
                <a:latin typeface="Consolas" pitchFamily="49" charset="0"/>
              </a:rPr>
              <a:t>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54" y="3512421"/>
            <a:ext cx="2440508" cy="272112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546815" y="4531452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9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1635825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Span</a:t>
            </a:r>
            <a:r>
              <a:rPr lang="en-US" sz="3200" dirty="0"/>
              <a:t> element is a generic </a:t>
            </a:r>
            <a:r>
              <a:rPr lang="en-US" sz="3200" b="1" dirty="0">
                <a:solidFill>
                  <a:schemeClr val="bg1"/>
                </a:solidFill>
              </a:rPr>
              <a:t>inline container </a:t>
            </a:r>
            <a:r>
              <a:rPr lang="en-US" sz="3200" dirty="0"/>
              <a:t>for phrasing content,</a:t>
            </a:r>
            <a:br>
              <a:rPr lang="en-US" sz="3200" dirty="0"/>
            </a:br>
            <a:r>
              <a:rPr lang="en-US" sz="3200" dirty="0"/>
              <a:t>which does not inherently represent anything</a:t>
            </a: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can be used to</a:t>
            </a:r>
            <a:r>
              <a:rPr lang="bg-BG" sz="3200" dirty="0"/>
              <a:t> </a:t>
            </a:r>
            <a:r>
              <a:rPr lang="en-US" sz="3200" dirty="0"/>
              <a:t>group elements for styling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Span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5549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&lt;p&gt;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 I like: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span</a:t>
            </a:r>
            <a:r>
              <a:rPr lang="en-US" sz="2200" b="1" noProof="1">
                <a:latin typeface="Consolas" pitchFamily="49" charset="0"/>
              </a:rPr>
              <a:t>&gt;C#, Java and JavaScript&lt;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/span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&lt;/p&gt;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5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2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(special words) used       inside the opening tag to </a:t>
            </a:r>
            <a:r>
              <a:rPr lang="en-US" sz="3200" b="1" dirty="0">
                <a:solidFill>
                  <a:schemeClr val="bg1"/>
                </a:solidFill>
              </a:rPr>
              <a:t>control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tag's behavior</a:t>
            </a:r>
            <a:endParaRPr lang="en-US" sz="3200" dirty="0"/>
          </a:p>
          <a:p>
            <a:r>
              <a:rPr lang="en-US" sz="3200" dirty="0"/>
              <a:t>In HTML, 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a page</a:t>
            </a:r>
            <a:br>
              <a:rPr lang="en-US" sz="3200" dirty="0"/>
            </a:br>
            <a:r>
              <a:rPr lang="en-US" sz="3200" dirty="0"/>
              <a:t>element, such as font size or color.</a:t>
            </a:r>
          </a:p>
          <a:p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2688" y="4654268"/>
            <a:ext cx="5104585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000" b="1" noProof="1">
                <a:solidFill>
                  <a:schemeClr val="bg1"/>
                </a:solidFill>
                <a:latin typeface="Consolas" pitchFamily="49" charset="0"/>
              </a:rPr>
              <a:t>&lt;p</a:t>
            </a:r>
            <a:r>
              <a:rPr lang="en-US" sz="4000" b="1" noProof="1">
                <a:latin typeface="Consolas" pitchFamily="49" charset="0"/>
              </a:rPr>
              <a:t> </a:t>
            </a:r>
            <a:r>
              <a:rPr lang="en-US" sz="4000" noProof="1">
                <a:latin typeface="Consolas" pitchFamily="49" charset="0"/>
              </a:rPr>
              <a:t>id="</a:t>
            </a:r>
            <a:r>
              <a:rPr lang="en-US" sz="4000" b="1" noProof="1">
                <a:solidFill>
                  <a:schemeClr val="bg1"/>
                </a:solidFill>
                <a:latin typeface="Consolas" pitchFamily="49" charset="0"/>
              </a:rPr>
              <a:t>myId</a:t>
            </a:r>
            <a:r>
              <a:rPr lang="en-US" sz="4000" noProof="1">
                <a:latin typeface="Consolas" pitchFamily="49" charset="0"/>
              </a:rPr>
              <a:t>"</a:t>
            </a:r>
            <a:r>
              <a:rPr lang="en-US" sz="4000" b="1" noProof="1">
                <a:solidFill>
                  <a:schemeClr val="bg1"/>
                </a:solidFill>
                <a:latin typeface="Consolas" pitchFamily="49" charset="0"/>
              </a:rPr>
              <a:t>&gt;&lt;/p&gt;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31837"/>
              <a:gd name="adj2" fmla="val 113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47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are used to amplify a tag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When a Web browser interprets 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</a:t>
            </a:r>
            <a:br>
              <a:rPr lang="en-US" sz="3200" dirty="0"/>
            </a:br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so that it can display the Web page's elements</a:t>
            </a:r>
            <a:br>
              <a:rPr lang="en-US" sz="3200" dirty="0"/>
            </a:br>
            <a:r>
              <a:rPr lang="en-US" sz="3200" dirty="0"/>
              <a:t>properly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</a:t>
            </a:r>
            <a:r>
              <a:rPr lang="en-US" sz="3200" b="1" dirty="0">
                <a:solidFill>
                  <a:schemeClr val="bg1"/>
                </a:solidFill>
              </a:rPr>
              <a:t>name-value pairs</a:t>
            </a:r>
            <a:r>
              <a:rPr lang="en-US" sz="3200" dirty="0"/>
              <a:t>, separated by '='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4411384"/>
            <a:ext cx="736534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&lt;div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class="divElement" id="mainContainer"</a:t>
            </a:r>
            <a:r>
              <a:rPr lang="bg-BG" sz="2200" b="1" noProof="1">
                <a:latin typeface="Consolas" pitchFamily="49" charset="0"/>
              </a:rPr>
              <a:t>&gt;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/>
            </a:r>
            <a:b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</a:b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In this case, the attributes will not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affect the content of the div.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Link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Images, Link and Forms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219200"/>
            <a:ext cx="9793903" cy="517799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src</a:t>
            </a:r>
            <a:r>
              <a:rPr lang="en-US" sz="3200" dirty="0"/>
              <a:t> (source-source) attribute indicates the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 to  the image file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attribute define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descriptive text </a:t>
            </a:r>
            <a:r>
              <a:rPr lang="en-US" sz="3200" dirty="0"/>
              <a:t>for users who </a:t>
            </a:r>
            <a:r>
              <a:rPr lang="en-US" sz="3200" b="1" dirty="0">
                <a:solidFill>
                  <a:schemeClr val="bg1"/>
                </a:solidFill>
              </a:rPr>
              <a:t>can not see the image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for some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0" y="388078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492" y="164753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&lt;h1&gt;Welcome to SoftUni&lt;/h1&gt;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img</a:t>
            </a:r>
            <a:r>
              <a:rPr lang="en-US" sz="2200" b="1" noProof="1">
                <a:latin typeface="Consolas" pitchFamily="49" charset="0"/>
              </a:rPr>
              <a:t> src="softuni-logo.png"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alt="SoftUni-Logo"/&gt;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017" y="1352989"/>
            <a:ext cx="2003747" cy="272361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8492" y="444618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&lt;h1&gt;Welcome to SoftUni&lt;/h1&gt;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&lt;img src="softuni-logo.png"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alt</a:t>
            </a:r>
            <a:r>
              <a:rPr lang="en-US" sz="2200" b="1" noProof="1">
                <a:latin typeface="Consolas" pitchFamily="49" charset="0"/>
              </a:rPr>
              <a:t>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SoftUni-Logo</a:t>
            </a:r>
            <a:r>
              <a:rPr lang="en-US" sz="2200" b="1" noProof="1">
                <a:latin typeface="Consolas" pitchFamily="49" charset="0"/>
              </a:rPr>
              <a:t>"/&gt;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7" y="4446186"/>
            <a:ext cx="2524477" cy="180047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Arrow: Right 6"/>
          <p:cNvSpPr/>
          <p:nvPr/>
        </p:nvSpPr>
        <p:spPr>
          <a:xfrm>
            <a:off x="6799008" y="226147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/>
          <p:cNvSpPr/>
          <p:nvPr/>
        </p:nvSpPr>
        <p:spPr>
          <a:xfrm>
            <a:off x="6799008" y="5131907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Links 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They are the essence of the Web </a:t>
            </a:r>
          </a:p>
          <a:p>
            <a:pPr marL="457200" indent="-457200"/>
            <a:r>
              <a:rPr lang="en-US" sz="3200" dirty="0"/>
              <a:t>To add a reference, we use this simple element </a:t>
            </a:r>
            <a:r>
              <a:rPr lang="en-US" sz="3200" b="1" dirty="0">
                <a:solidFill>
                  <a:schemeClr val="bg1"/>
                </a:solidFill>
              </a:rPr>
              <a:t>&lt;a&gt;</a:t>
            </a:r>
            <a:r>
              <a:rPr lang="en-US" sz="3200" b="1" dirty="0"/>
              <a:t>,            </a:t>
            </a:r>
            <a:r>
              <a:rPr lang="en-US" sz="3200" dirty="0"/>
              <a:t>as it comes from </a:t>
            </a:r>
            <a:r>
              <a:rPr lang="en-US" sz="3200" b="1" dirty="0">
                <a:solidFill>
                  <a:schemeClr val="bg1"/>
                </a:solidFill>
              </a:rPr>
              <a:t>anchor</a:t>
            </a:r>
            <a:endParaRPr lang="en-US" sz="3200" dirty="0"/>
          </a:p>
          <a:p>
            <a:pPr marL="457200" indent="-457200"/>
            <a:r>
              <a:rPr lang="en-US" sz="3200" dirty="0"/>
              <a:t>It needs an attribute to hold the reference we want to make.</a:t>
            </a:r>
          </a:p>
          <a:p>
            <a:pPr marL="457200" indent="-457200"/>
            <a:r>
              <a:rPr lang="en-US" sz="3200" dirty="0"/>
              <a:t>This attribute is called </a:t>
            </a:r>
            <a:r>
              <a:rPr lang="en-US" sz="3200" b="1" dirty="0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reference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757167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&lt;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a href</a:t>
            </a:r>
            <a:r>
              <a:rPr lang="pt-BR" sz="2200" b="1" noProof="1">
                <a:latin typeface="Consolas" pitchFamily="49" charset="0"/>
              </a:rPr>
              <a:t>="https://softuni.bg"&gt;SoftUni link&lt;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/a</a:t>
            </a:r>
            <a:r>
              <a:rPr lang="pt-BR" sz="2200" b="1" noProof="1">
                <a:latin typeface="Consolas" pitchFamily="49" charset="0"/>
              </a:rPr>
              <a:t>&gt;</a:t>
            </a:r>
            <a:r>
              <a:rPr lang="en-US" sz="2200" b="1" noProof="1">
                <a:latin typeface="Consolas" pitchFamily="49" charset="0"/>
              </a:rPr>
              <a:t/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057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49406" y="2121591"/>
            <a:ext cx="9831394" cy="4283944"/>
          </a:xfrm>
        </p:spPr>
        <p:txBody>
          <a:bodyPr>
            <a:normAutofit/>
          </a:bodyPr>
          <a:lstStyle/>
          <a:p>
            <a:r>
              <a:rPr lang="en-US" sz="2800" dirty="0"/>
              <a:t>An HTML Form contains </a:t>
            </a:r>
            <a:r>
              <a:rPr lang="en-US" sz="2800" b="1" dirty="0">
                <a:solidFill>
                  <a:schemeClr val="bg1"/>
                </a:solidFill>
              </a:rPr>
              <a:t>form elements</a:t>
            </a:r>
            <a:r>
              <a:rPr lang="en-US" sz="2800" dirty="0"/>
              <a:t>. Those elements</a:t>
            </a:r>
            <a:br>
              <a:rPr lang="en-US" sz="2800" dirty="0"/>
            </a:br>
            <a:r>
              <a:rPr lang="en-US" sz="2800" dirty="0"/>
              <a:t>can be text fields (single line or multiline),</a:t>
            </a:r>
            <a:br>
              <a:rPr lang="en-US" sz="2800" dirty="0"/>
            </a:br>
            <a:r>
              <a:rPr lang="en-US" sz="2800" dirty="0"/>
              <a:t>select boxes, buttons, checkboxes, or radio buttons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24" y="3872145"/>
            <a:ext cx="2324211" cy="2533390"/>
          </a:xfrm>
          <a:prstGeom prst="rect">
            <a:avLst/>
          </a:prstGeom>
          <a:noFill/>
          <a:effectLst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649406" y="991448"/>
            <a:ext cx="1049880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Forms are one of the main points of interaction between a user</a:t>
            </a:r>
            <a:br>
              <a:rPr lang="en-US" sz="3000" dirty="0"/>
            </a:br>
            <a:r>
              <a:rPr lang="en-US" sz="3000" dirty="0"/>
              <a:t>and a web site or application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bg-BG" sz="3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29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0613" y="1209564"/>
            <a:ext cx="9182842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&lt;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2200" b="1" kern="1000" noProof="1">
                <a:latin typeface="Consolas" pitchFamily="49" charset="0"/>
              </a:rPr>
              <a:t>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"&gt;Full name&lt;/label&gt;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&lt;input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 type="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US" sz="2200" b="1" kern="1000" noProof="1">
                <a:latin typeface="Consolas" pitchFamily="49" charset="0"/>
              </a:rPr>
              <a:t>" name="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 smtClean="0">
                <a:latin typeface="Consolas" pitchFamily="49" charset="0"/>
              </a:rPr>
              <a:t>"/&gt;</a:t>
            </a:r>
            <a:r>
              <a:rPr lang="en-US" sz="2200" b="1" kern="1000" noProof="1" smtClean="0">
                <a:solidFill>
                  <a:schemeClr val="bg1"/>
                </a:solidFill>
                <a:latin typeface="Consolas" pitchFamily="49" charset="0"/>
              </a:rPr>
              <a:t>&lt;br&gt;</a:t>
            </a:r>
            <a:endParaRPr lang="en-US" sz="2200" b="1" kern="1000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"&gt;Language&lt;/label&gt;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&lt;select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	</a:t>
            </a:r>
            <a:r>
              <a:rPr lang="en-US" sz="2200" b="1" kern="1000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200" b="1" i="1" kern="1000" noProof="1">
                <a:solidFill>
                  <a:schemeClr val="accent2"/>
                </a:solidFill>
                <a:latin typeface="Consolas" pitchFamily="49" charset="0"/>
              </a:rPr>
              <a:t>Add &lt;option&gt; tags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&lt;/select&gt;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&lt;br&gt;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sz="2200" b="1" kern="1000" noProof="1">
                <a:latin typeface="Consolas" pitchFamily="49" charset="0"/>
              </a:rPr>
              <a:t>"&gt;Basic Level&lt;/label&gt;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&lt;input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sz="2200" b="1" kern="1000" noProof="1">
                <a:latin typeface="Consolas" pitchFamily="49" charset="0"/>
              </a:rPr>
              <a:t>" type="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checkbox</a:t>
            </a:r>
            <a:r>
              <a:rPr lang="en-US" sz="2200" b="1" kern="1000" noProof="1">
                <a:latin typeface="Consolas" pitchFamily="49" charset="0"/>
              </a:rPr>
              <a:t>" name="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 </a:t>
            </a:r>
            <a:br>
              <a:rPr lang="en-US" sz="2200" b="1" kern="1000" noProof="1">
                <a:latin typeface="Consolas" pitchFamily="49" charset="0"/>
              </a:rPr>
            </a:br>
            <a:r>
              <a:rPr lang="en-US" sz="2200" b="1" kern="1000" noProof="1">
                <a:latin typeface="Consolas" pitchFamily="49" charset="0"/>
              </a:rPr>
              <a:t>  value="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yes</a:t>
            </a:r>
            <a:r>
              <a:rPr lang="en-US" sz="2200" b="1" kern="1000" noProof="1">
                <a:latin typeface="Consolas" pitchFamily="49" charset="0"/>
              </a:rPr>
              <a:t>"&gt;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&lt;br&gt;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&lt;button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submit</a:t>
            </a:r>
            <a:r>
              <a:rPr lang="en-US" sz="2200" b="1" kern="1000" noProof="1">
                <a:latin typeface="Consolas" pitchFamily="49" charset="0"/>
              </a:rPr>
              <a:t>"&gt;Submit&lt;/button</a:t>
            </a:r>
            <a:r>
              <a:rPr lang="en-US" sz="2200" b="1" kern="1000" noProof="1" smtClean="0">
                <a:latin typeface="Consolas" pitchFamily="49" charset="0"/>
              </a:rPr>
              <a:t>&gt;&lt;</a:t>
            </a:r>
            <a:r>
              <a:rPr lang="en-US" sz="2200" b="1" kern="1000" noProof="1" smtClean="0">
                <a:solidFill>
                  <a:schemeClr val="bg1"/>
                </a:solidFill>
                <a:latin typeface="Consolas" pitchFamily="49" charset="0"/>
              </a:rPr>
              <a:t>/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2200" b="1" kern="1000" noProof="1">
                <a:latin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19" y="2658316"/>
            <a:ext cx="3053904" cy="227571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21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Multimedia Context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87" y="772160"/>
            <a:ext cx="3790425" cy="37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&lt;audio&gt;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inserts audio player in the Web page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0405" y="2167216"/>
            <a:ext cx="5488916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audio</a:t>
            </a:r>
            <a:r>
              <a:rPr lang="en-US" sz="2800" b="1" noProof="1">
                <a:latin typeface="Consolas" pitchFamily="49" charset="0"/>
              </a:rPr>
              <a:t> controls autoplay&gt;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&lt;source src="horse.mp3"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type="audio/mpeg"&gt;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itchFamily="49" charset="0"/>
              </a:rPr>
              <a:t>  Your browser does not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support the audio tag.</a:t>
            </a:r>
            <a:endParaRPr lang="en-US" sz="2800" b="1" noProof="1">
              <a:latin typeface="Consolas" pitchFamily="49" charset="0"/>
            </a:endParaRP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/audio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87" y="4609235"/>
            <a:ext cx="5381625" cy="1095375"/>
          </a:xfrm>
          <a:prstGeom prst="rect">
            <a:avLst/>
          </a:prstGeom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623901" y="2700169"/>
            <a:ext cx="1654354" cy="825752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name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623901" y="1799400"/>
            <a:ext cx="2384026" cy="828207"/>
          </a:xfrm>
          <a:prstGeom prst="wedgeRoundRectCallout">
            <a:avLst>
              <a:gd name="adj1" fmla="val -63121"/>
              <a:gd name="adj2" fmla="val 28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will play automatically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596838" y="488462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126964" y="3592491"/>
            <a:ext cx="1597109" cy="804018"/>
          </a:xfrm>
          <a:prstGeom prst="wedgeRoundRectCallout">
            <a:avLst>
              <a:gd name="adj1" fmla="val -72206"/>
              <a:gd name="adj2" fmla="val -399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</p:spTree>
    <p:extLst>
      <p:ext uri="{BB962C8B-B14F-4D97-AF65-F5344CB8AC3E}">
        <p14:creationId xmlns:p14="http://schemas.microsoft.com/office/powerpoint/2010/main" val="15000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40" y="4675259"/>
            <a:ext cx="1720800" cy="172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06" y="3257502"/>
            <a:ext cx="1721935" cy="17219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Audio formats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supported:</a:t>
            </a:r>
          </a:p>
          <a:p>
            <a:pPr lvl="1"/>
            <a:r>
              <a:rPr lang="en-GB" dirty="0"/>
              <a:t>MP3 - audio/mpeg</a:t>
            </a:r>
          </a:p>
          <a:p>
            <a:pPr lvl="1"/>
            <a:r>
              <a:rPr lang="en-GB" dirty="0"/>
              <a:t>OGG - </a:t>
            </a:r>
            <a:r>
              <a:rPr lang="en-GB" noProof="1"/>
              <a:t>audio/ogg</a:t>
            </a:r>
          </a:p>
          <a:p>
            <a:pPr lvl="1"/>
            <a:r>
              <a:rPr lang="en-GB" dirty="0"/>
              <a:t>WAV - audio/wav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controls</a:t>
            </a:r>
          </a:p>
          <a:p>
            <a:pPr lvl="1">
              <a:buClr>
                <a:schemeClr val="tx1"/>
              </a:buClr>
            </a:pPr>
            <a:r>
              <a:rPr lang="en-GB" noProof="1"/>
              <a:t>autoplay</a:t>
            </a:r>
            <a:r>
              <a:rPr lang="en-GB" dirty="0"/>
              <a:t>, loop, preload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73" y="1863426"/>
            <a:ext cx="1720800" cy="17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&lt;video&gt;</a:t>
            </a:r>
            <a:r>
              <a:rPr lang="en-US" dirty="0"/>
              <a:t> element inserts video player in your site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 Video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3" y="4025618"/>
            <a:ext cx="4105275" cy="23241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928" y="2470014"/>
            <a:ext cx="5992036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video</a:t>
            </a:r>
            <a:r>
              <a:rPr lang="en-US" sz="2800" b="1" noProof="1">
                <a:latin typeface="Consolas" pitchFamily="49" charset="0"/>
              </a:rPr>
              <a:t> controls="controls"&gt;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&lt;source src="shuttle.mp4"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type="video/mp4"&gt;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Your browser does not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support the HTML5 video.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/video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87602" y="505883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6120" y="2742145"/>
            <a:ext cx="1581516" cy="846167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Video file name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98961" y="3742132"/>
            <a:ext cx="1552821" cy="839104"/>
          </a:xfrm>
          <a:prstGeom prst="wedgeRoundRectCallout">
            <a:avLst>
              <a:gd name="adj1" fmla="val -67261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</p:spTree>
    <p:extLst>
      <p:ext uri="{BB962C8B-B14F-4D97-AF65-F5344CB8AC3E}">
        <p14:creationId xmlns:p14="http://schemas.microsoft.com/office/powerpoint/2010/main" val="22203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5500" dirty="0"/>
              <a:t>HTML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564329"/>
            <a:ext cx="12191999" cy="499819"/>
          </a:xfrm>
        </p:spPr>
        <p:txBody>
          <a:bodyPr/>
          <a:lstStyle/>
          <a:p>
            <a:r>
              <a:rPr lang="en-US" sz="4000" dirty="0"/>
              <a:t>Standard for Markup Language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49" y="1699491"/>
            <a:ext cx="1985758" cy="19857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Video formats supported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MP4 - video/mp4</a:t>
            </a:r>
          </a:p>
          <a:p>
            <a:pPr lvl="1"/>
            <a:r>
              <a:rPr lang="en-GB" noProof="1"/>
              <a:t>Ogg - video/ogg</a:t>
            </a:r>
          </a:p>
          <a:p>
            <a:pPr lvl="1"/>
            <a:r>
              <a:rPr lang="en-GB" noProof="1"/>
              <a:t>WebM - video/webm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Attributes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width, height</a:t>
            </a:r>
          </a:p>
          <a:p>
            <a:pPr lvl="1"/>
            <a:r>
              <a:rPr lang="en-US" dirty="0"/>
              <a:t>poster</a:t>
            </a:r>
          </a:p>
          <a:p>
            <a:pPr lvl="1"/>
            <a:r>
              <a:rPr lang="en-US" noProof="1"/>
              <a:t>controls</a:t>
            </a:r>
          </a:p>
          <a:p>
            <a:pPr lvl="1"/>
            <a:r>
              <a:rPr lang="en-US" noProof="1"/>
              <a:t>autoplay</a:t>
            </a:r>
            <a:r>
              <a:rPr lang="en-US" dirty="0"/>
              <a:t>, loop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Video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34" y="2337515"/>
            <a:ext cx="2918285" cy="29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18" y="1844735"/>
            <a:ext cx="2672763" cy="164820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0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Nested</a:t>
            </a:r>
            <a:r>
              <a:rPr lang="bg-BG" sz="4500" dirty="0"/>
              <a:t> </a:t>
            </a:r>
            <a:r>
              <a:rPr lang="en-US" sz="4500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06767" cy="5276048"/>
          </a:xfrm>
        </p:spPr>
        <p:txBody>
          <a:bodyPr>
            <a:normAutofit/>
          </a:bodyPr>
          <a:lstStyle/>
          <a:p>
            <a:r>
              <a:rPr lang="en-US" sz="3000" dirty="0"/>
              <a:t>It is possible to put an element inside another</a:t>
            </a:r>
            <a:br>
              <a:rPr lang="en-US" sz="3000" dirty="0"/>
            </a:br>
            <a:r>
              <a:rPr lang="en-US" sz="3000" dirty="0"/>
              <a:t>element - this is called </a:t>
            </a:r>
            <a:r>
              <a:rPr lang="en-US" sz="3000" b="1" dirty="0">
                <a:solidFill>
                  <a:schemeClr val="bg1"/>
                </a:solidFill>
              </a:rPr>
              <a:t>nesting</a:t>
            </a:r>
            <a:endParaRPr lang="en-US" sz="3000" dirty="0"/>
          </a:p>
          <a:p>
            <a:r>
              <a:rPr lang="en-US" sz="3000" dirty="0"/>
              <a:t>Elements need to be </a:t>
            </a:r>
            <a:r>
              <a:rPr lang="en-US" sz="3000" b="1" dirty="0">
                <a:solidFill>
                  <a:schemeClr val="bg1"/>
                </a:solidFill>
              </a:rPr>
              <a:t>opened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closed properly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to be truly inside or outside of each other</a:t>
            </a:r>
            <a:endParaRPr lang="bg-BG" sz="3000" dirty="0"/>
          </a:p>
          <a:p>
            <a:r>
              <a:rPr lang="en-US" sz="3000" dirty="0"/>
              <a:t>Some items </a:t>
            </a:r>
            <a:r>
              <a:rPr lang="en-US" sz="3000" b="1" dirty="0">
                <a:solidFill>
                  <a:schemeClr val="bg1"/>
                </a:solidFill>
              </a:rPr>
              <a:t>have no </a:t>
            </a:r>
            <a:r>
              <a:rPr lang="en-US" sz="3000" dirty="0"/>
              <a:t>content and are called </a:t>
            </a:r>
            <a:r>
              <a:rPr lang="en-US" sz="3000" b="1" dirty="0">
                <a:solidFill>
                  <a:schemeClr val="bg1"/>
                </a:solidFill>
              </a:rPr>
              <a:t>empty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elements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7" y="4571759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9" y="4576593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8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 -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185" y="1625950"/>
            <a:ext cx="1051315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&lt;div&gt;</a:t>
            </a:r>
            <a:r>
              <a:rPr lang="en-US" sz="2200" b="1" noProof="1">
                <a:latin typeface="Consolas" pitchFamily="49" charset="0"/>
              </a:rPr>
              <a:t/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&lt;p&gt;</a:t>
            </a:r>
            <a:r>
              <a:rPr lang="en-US" sz="2200" b="1" noProof="1">
                <a:latin typeface="Consolas" pitchFamily="49" charset="0"/>
              </a:rPr>
              <a:t>Here we have paragraph nested to a div and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&lt;span&gt;</a:t>
            </a:r>
            <a:r>
              <a:rPr lang="en-US" sz="2200" b="1" noProof="1">
                <a:latin typeface="Consolas" pitchFamily="49" charset="0"/>
              </a:rPr>
              <a:t>span nested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to paragraph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&lt;/span&gt;</a:t>
            </a:r>
            <a:r>
              <a:rPr lang="en-US" sz="2200" b="1" noProof="1">
                <a:latin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&lt;/p&gt;</a:t>
            </a:r>
            <a:r>
              <a:rPr lang="en-US" sz="2200" b="1" noProof="1">
                <a:latin typeface="Consolas" pitchFamily="49" charset="0"/>
              </a:rPr>
              <a:t/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&lt;/div&gt;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2" y="4636011"/>
            <a:ext cx="7992590" cy="164805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 rot="5400000">
            <a:off x="5619316" y="3499291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treat every element as a kind of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</a:p>
          <a:p>
            <a:r>
              <a:rPr lang="en-US" dirty="0"/>
              <a:t>There are two types of boxes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properties – block and inline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13" y="3130946"/>
            <a:ext cx="511563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starts</a:t>
            </a:r>
            <a:r>
              <a:rPr lang="en-US" dirty="0"/>
              <a:t> on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the horizontal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left and right on the web page</a:t>
            </a:r>
          </a:p>
          <a:p>
            <a:r>
              <a:rPr lang="en-US" dirty="0"/>
              <a:t>Block elements are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5731" y="3871846"/>
            <a:ext cx="562826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&lt;div&gt;</a:t>
            </a:r>
            <a:r>
              <a:rPr lang="en-US" sz="2200" b="1" noProof="1">
                <a:latin typeface="Consolas" pitchFamily="49" charset="0"/>
              </a:rPr>
              <a:t>This is a div element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5732" y="5166118"/>
            <a:ext cx="562826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&lt;p&gt;</a:t>
            </a:r>
            <a:r>
              <a:rPr lang="en-US" sz="2200" b="1" noProof="1">
                <a:latin typeface="Consolas" pitchFamily="49" charset="0"/>
              </a:rPr>
              <a:t>This is a paragraph element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&lt;/p&gt;</a:t>
            </a:r>
          </a:p>
        </p:txBody>
      </p:sp>
      <p:sp>
        <p:nvSpPr>
          <p:cNvPr id="8" name="Arrow: Right 6"/>
          <p:cNvSpPr/>
          <p:nvPr/>
        </p:nvSpPr>
        <p:spPr>
          <a:xfrm>
            <a:off x="7107810" y="3808647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7107810" y="508023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3680387"/>
            <a:ext cx="2446232" cy="1158340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5051448"/>
            <a:ext cx="2072820" cy="128789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151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Appear on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as the content and tags beside them</a:t>
            </a:r>
          </a:p>
          <a:p>
            <a:r>
              <a:rPr lang="en-US" dirty="0"/>
              <a:t>Inline elements can </a:t>
            </a:r>
            <a:r>
              <a:rPr lang="en-US" b="1" dirty="0">
                <a:solidFill>
                  <a:schemeClr val="bg1"/>
                </a:solidFill>
              </a:rPr>
              <a:t>appear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elements</a:t>
            </a:r>
          </a:p>
          <a:p>
            <a:r>
              <a:rPr lang="en-US" dirty="0"/>
              <a:t>Inline elements are </a:t>
            </a:r>
            <a:r>
              <a:rPr lang="en-US" b="1" dirty="0">
                <a:solidFill>
                  <a:schemeClr val="bg1"/>
                </a:solidFill>
              </a:rPr>
              <a:t>&lt;span&gt;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&lt;strong&gt;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&lt;</a:t>
            </a:r>
            <a:r>
              <a:rPr lang="en-US" b="1" noProof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531" y="3311958"/>
            <a:ext cx="1086528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&lt;div&gt;</a:t>
            </a:r>
            <a:r>
              <a:rPr lang="en-US" sz="2200" b="1" noProof="1">
                <a:latin typeface="Consolas" pitchFamily="49" charset="0"/>
              </a:rPr>
              <a:t>This is a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&lt;span&gt;</a:t>
            </a:r>
            <a:r>
              <a:rPr lang="en-US" sz="2200" b="1" noProof="1">
                <a:latin typeface="Consolas" pitchFamily="49" charset="0"/>
              </a:rPr>
              <a:t>span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element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&lt;/span&gt;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within a div element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&lt;/div&gt;</a:t>
            </a:r>
          </a:p>
        </p:txBody>
      </p:sp>
      <p:sp>
        <p:nvSpPr>
          <p:cNvPr id="8" name="Arrow: Right 6"/>
          <p:cNvSpPr/>
          <p:nvPr/>
        </p:nvSpPr>
        <p:spPr>
          <a:xfrm rot="5400000">
            <a:off x="5708558" y="4130618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6" y="5057204"/>
            <a:ext cx="3055885" cy="167654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639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9878" y="129498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70214" y="34755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9554" y="1447367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What is </a:t>
            </a:r>
            <a:r>
              <a:rPr lang="en-US" sz="2400" b="1" dirty="0">
                <a:solidFill>
                  <a:schemeClr val="bg1"/>
                </a:solidFill>
              </a:rPr>
              <a:t>HTML</a:t>
            </a:r>
            <a:r>
              <a:rPr lang="en-US" sz="2400" dirty="0">
                <a:solidFill>
                  <a:schemeClr val="bg2"/>
                </a:solidFill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Document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Formatting</a:t>
            </a:r>
            <a:r>
              <a:rPr lang="en-US" sz="2400" dirty="0">
                <a:solidFill>
                  <a:schemeClr val="bg2"/>
                </a:solidFill>
              </a:rPr>
              <a:t> text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Attributes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Images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Links</a:t>
            </a:r>
            <a:r>
              <a:rPr lang="en-US" sz="2400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Forms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Multimedia</a:t>
            </a:r>
            <a:r>
              <a:rPr lang="en-US" sz="2400" dirty="0">
                <a:solidFill>
                  <a:schemeClr val="bg2"/>
                </a:solidFill>
              </a:rPr>
              <a:t> context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Nested</a:t>
            </a:r>
            <a:r>
              <a:rPr lang="en-US" sz="2400" dirty="0">
                <a:solidFill>
                  <a:schemeClr val="bg2"/>
                </a:solidFill>
              </a:rPr>
              <a:t> Elements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5238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84" y="137696"/>
            <a:ext cx="83994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856" y="1238250"/>
            <a:ext cx="9772967" cy="479623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Standard </a:t>
            </a:r>
            <a:r>
              <a:rPr lang="en-US" sz="2800" b="1" dirty="0">
                <a:solidFill>
                  <a:schemeClr val="bg1"/>
                </a:solidFill>
              </a:rPr>
              <a:t>markup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language</a:t>
            </a:r>
            <a:r>
              <a:rPr lang="en-US" sz="2800" dirty="0"/>
              <a:t> for creating and displaying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en-US" sz="2800" b="1" dirty="0">
                <a:solidFill>
                  <a:schemeClr val="bg1"/>
                </a:solidFill>
              </a:rPr>
              <a:t>web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content</a:t>
            </a:r>
            <a:endParaRPr lang="bg-BG" sz="2800" dirty="0"/>
          </a:p>
          <a:p>
            <a:r>
              <a:rPr lang="en-US" sz="2800" dirty="0"/>
              <a:t>It represents a </a:t>
            </a:r>
            <a:r>
              <a:rPr lang="en-US" sz="2800" b="1" dirty="0">
                <a:solidFill>
                  <a:schemeClr val="bg1"/>
                </a:solidFill>
              </a:rPr>
              <a:t>series of elements </a:t>
            </a:r>
            <a:r>
              <a:rPr lang="en-US" sz="2800" dirty="0"/>
              <a:t>that you use to wrap </a:t>
            </a:r>
            <a:r>
              <a:rPr lang="bg-BG" sz="2800" dirty="0"/>
              <a:t>            </a:t>
            </a:r>
            <a:r>
              <a:rPr lang="en-US" sz="2800" dirty="0"/>
              <a:t>different portions of content to make them look and act in a </a:t>
            </a:r>
            <a:r>
              <a:rPr lang="bg-BG" sz="2800" dirty="0"/>
              <a:t>   </a:t>
            </a:r>
            <a:r>
              <a:rPr lang="en-US" sz="2800" dirty="0"/>
              <a:t>certain way</a:t>
            </a:r>
          </a:p>
          <a:p>
            <a:r>
              <a:rPr lang="en-US" sz="2800" dirty="0"/>
              <a:t>HTML </a:t>
            </a:r>
            <a:r>
              <a:rPr lang="en-US" sz="2800" b="1" dirty="0">
                <a:solidFill>
                  <a:schemeClr val="bg1"/>
                </a:solidFill>
              </a:rPr>
              <a:t>is not </a:t>
            </a:r>
            <a:r>
              <a:rPr lang="en-US" sz="2800" dirty="0"/>
              <a:t>a programming language - it is a </a:t>
            </a:r>
            <a:r>
              <a:rPr lang="en-US" sz="2800" b="1" dirty="0">
                <a:solidFill>
                  <a:schemeClr val="bg1"/>
                </a:solidFill>
              </a:rPr>
              <a:t>markup language</a:t>
            </a:r>
            <a:r>
              <a:rPr lang="en-US" sz="2800" dirty="0"/>
              <a:t> that is used to tell your browser how to display the pages you </a:t>
            </a:r>
            <a:r>
              <a:rPr lang="bg-BG" sz="2800" dirty="0"/>
              <a:t> </a:t>
            </a:r>
            <a:r>
              <a:rPr lang="en-US" sz="2800" dirty="0"/>
              <a:t>are visiting</a:t>
            </a:r>
          </a:p>
          <a:p>
            <a:r>
              <a:rPr lang="en-US" sz="2800" dirty="0"/>
              <a:t>It’s just a </a:t>
            </a:r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 file with </a:t>
            </a:r>
            <a:r>
              <a:rPr lang="en-US" sz="2800" b="1" dirty="0">
                <a:solidFill>
                  <a:schemeClr val="bg1"/>
                </a:solidFill>
              </a:rPr>
              <a:t>.html </a:t>
            </a:r>
            <a:r>
              <a:rPr lang="en-US" sz="2800" dirty="0"/>
              <a:t>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Anatomy of an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80" y="1440873"/>
            <a:ext cx="2322483" cy="232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100750"/>
            <a:ext cx="85207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Element Anatomy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97392" y="5148228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latin typeface="Consolas" pitchFamily="49" charset="0"/>
              </a:rPr>
              <a:t>&lt;html&gt;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630171" y="3891842"/>
            <a:ext cx="2069214" cy="1044057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514363" y="4543100"/>
            <a:ext cx="2751128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29182" y="4698516"/>
            <a:ext cx="3296440" cy="1054839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175657" y="1257300"/>
            <a:ext cx="10624457" cy="255297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main parts </a:t>
            </a:r>
            <a:r>
              <a:rPr lang="en-US" sz="3000" dirty="0"/>
              <a:t>of an element are: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Content</a:t>
            </a:r>
            <a:r>
              <a:rPr lang="en-US" sz="3000" dirty="0"/>
              <a:t> and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en-US" sz="3000" b="1" dirty="0">
                <a:solidFill>
                  <a:schemeClr val="bg1"/>
                </a:solidFill>
              </a:rPr>
              <a:t>Closing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tag</a:t>
            </a:r>
            <a:endParaRPr lang="bg-BG" sz="30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Opening tag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It consists of the name of the element</a:t>
            </a:r>
            <a:r>
              <a:rPr lang="bg-BG" sz="3000" dirty="0"/>
              <a:t> </a:t>
            </a:r>
            <a:r>
              <a:rPr lang="en-US" sz="3000" dirty="0"/>
              <a:t>surrounded by opening and closing angles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It</a:t>
            </a:r>
            <a:r>
              <a:rPr lang="bg-BG" sz="3000" dirty="0"/>
              <a:t> </a:t>
            </a:r>
            <a:r>
              <a:rPr lang="en-US" sz="3000" dirty="0"/>
              <a:t>indicates where the element starts</a:t>
            </a:r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227909"/>
            <a:ext cx="11803290" cy="532370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Closing tag </a:t>
            </a:r>
            <a:r>
              <a:rPr lang="en-US" sz="3000" dirty="0"/>
              <a:t>- Same as the opening tag, but with an additional slash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en-US" sz="3000" dirty="0"/>
              <a:t>before the item's name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It shows where the element ends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bg-BG" dirty="0"/>
              <a:t>А</a:t>
            </a:r>
            <a:r>
              <a:rPr lang="en-US" dirty="0"/>
              <a:t>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26568" y="4115818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latin typeface="Consolas" pitchFamily="49" charset="0"/>
              </a:rPr>
              <a:t>&lt;</a:t>
            </a:r>
            <a:r>
              <a:rPr lang="bg-BG" sz="4800" b="1" noProof="1">
                <a:latin typeface="Consolas" pitchFamily="49" charset="0"/>
              </a:rPr>
              <a:t>/</a:t>
            </a:r>
            <a:r>
              <a:rPr lang="en-US" sz="4800" b="1" noProof="1">
                <a:latin typeface="Consolas" pitchFamily="49" charset="0"/>
              </a:rPr>
              <a:t>html&gt;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41714" y="3584275"/>
            <a:ext cx="2664987" cy="1063086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84731" y="3510690"/>
            <a:ext cx="3082972" cy="1136671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86846" y="3117928"/>
            <a:ext cx="1927760" cy="879912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720477" y="5190570"/>
            <a:ext cx="2670129" cy="1006623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</a:p>
        </p:txBody>
      </p:sp>
    </p:spTree>
    <p:extLst>
      <p:ext uri="{BB962C8B-B14F-4D97-AF65-F5344CB8AC3E}">
        <p14:creationId xmlns:p14="http://schemas.microsoft.com/office/powerpoint/2010/main" val="37851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Everything between the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closing tags </a:t>
            </a:r>
            <a:r>
              <a:rPr lang="en-US" sz="3000" dirty="0"/>
              <a:t>is defined as the </a:t>
            </a:r>
            <a:r>
              <a:rPr lang="bg-BG" sz="3000" dirty="0"/>
              <a:t>        </a:t>
            </a:r>
            <a:r>
              <a:rPr lang="en-US" sz="3000" dirty="0"/>
              <a:t>content of this element</a:t>
            </a: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The element </a:t>
            </a:r>
            <a:r>
              <a:rPr lang="en-US" sz="3000" dirty="0"/>
              <a:t>is the </a:t>
            </a:r>
            <a:r>
              <a:rPr lang="en-US" sz="3000" b="1" dirty="0">
                <a:solidFill>
                  <a:schemeClr val="bg1"/>
                </a:solidFill>
              </a:rPr>
              <a:t>set</a:t>
            </a:r>
            <a:r>
              <a:rPr lang="en-US" sz="3000" dirty="0"/>
              <a:t> of the opening tag, closing tag</a:t>
            </a:r>
            <a:r>
              <a:rPr lang="bg-BG" sz="3000" dirty="0"/>
              <a:t> </a:t>
            </a:r>
            <a:r>
              <a:rPr lang="en-US" sz="3000" dirty="0"/>
              <a:t>and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95" y="263270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&lt;html&gt;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&lt;!-- HTML ELEMENT CONTENT--&gt;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</a:rPr>
              <a:t>html&gt;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95" y="516254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&lt;p&gt;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Hello, HTML!</a:t>
            </a:r>
            <a:br>
              <a:rPr lang="en-US" sz="2400" b="1" noProof="1"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9754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9964</TotalTime>
  <Words>1587</Words>
  <Application>Microsoft Office PowerPoint</Application>
  <PresentationFormat>Widescreen</PresentationFormat>
  <Paragraphs>352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HTML Basics</vt:lpstr>
      <vt:lpstr>Table of Contents</vt:lpstr>
      <vt:lpstr>Questions?</vt:lpstr>
      <vt:lpstr>PowerPoint Presentation</vt:lpstr>
      <vt:lpstr>What is HTML?</vt:lpstr>
      <vt:lpstr>PowerPoint Presentation</vt:lpstr>
      <vt:lpstr>Element Anatomy</vt:lpstr>
      <vt:lpstr>Element Аnatomy</vt:lpstr>
      <vt:lpstr>Element Anatomy</vt:lpstr>
      <vt:lpstr>PowerPoint Presentation</vt:lpstr>
      <vt:lpstr>Document Anatomy</vt:lpstr>
      <vt:lpstr>&lt;!DOCTYPE html&gt;</vt:lpstr>
      <vt:lpstr>The &lt;html&gt; tag</vt:lpstr>
      <vt:lpstr>The &lt;head&gt; tag</vt:lpstr>
      <vt:lpstr>The &lt;meta&gt; tag</vt:lpstr>
      <vt:lpstr>The &lt;title&gt; tag</vt:lpstr>
      <vt:lpstr>The &lt;body&gt; tag</vt:lpstr>
      <vt:lpstr>The "HTML4 &amp; Old" Way</vt:lpstr>
      <vt:lpstr>The HTML5 Way</vt:lpstr>
      <vt:lpstr>PowerPoint Presentation</vt:lpstr>
      <vt:lpstr>Formatting Text - Heading</vt:lpstr>
      <vt:lpstr>Formatting Text - Paragraph</vt:lpstr>
      <vt:lpstr>Formatting Text - List</vt:lpstr>
      <vt:lpstr>Formatting Text - Table</vt:lpstr>
      <vt:lpstr>Formatting Text - Division Element</vt:lpstr>
      <vt:lpstr>Formatting Text - Span</vt:lpstr>
      <vt:lpstr>PowerPoint Presentation</vt:lpstr>
      <vt:lpstr>Attributes</vt:lpstr>
      <vt:lpstr>Attributes</vt:lpstr>
      <vt:lpstr>PowerPoint Presentation</vt:lpstr>
      <vt:lpstr>Images</vt:lpstr>
      <vt:lpstr>Images</vt:lpstr>
      <vt:lpstr>Links / References</vt:lpstr>
      <vt:lpstr>Forms</vt:lpstr>
      <vt:lpstr>Forms</vt:lpstr>
      <vt:lpstr>PowerPoint Presentation</vt:lpstr>
      <vt:lpstr>Embedding Audio</vt:lpstr>
      <vt:lpstr>Embedding Audio</vt:lpstr>
      <vt:lpstr>Embedding Video</vt:lpstr>
      <vt:lpstr>Embedding Video</vt:lpstr>
      <vt:lpstr>PowerPoint Presentation</vt:lpstr>
      <vt:lpstr>Nested Elements</vt:lpstr>
      <vt:lpstr>Nested Elements - Example</vt:lpstr>
      <vt:lpstr>Display properties – block and inline</vt:lpstr>
      <vt:lpstr>Block elements</vt:lpstr>
      <vt:lpstr>Inline elements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>Programming Fundamentals  – Practical Training Course @ SoftUni</dc:subject>
  <dc:creator>Alen Paunov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Peter Arnaudov</cp:lastModifiedBy>
  <cp:revision>366</cp:revision>
  <dcterms:created xsi:type="dcterms:W3CDTF">2018-05-23T13:08:44Z</dcterms:created>
  <dcterms:modified xsi:type="dcterms:W3CDTF">2019-05-19T07:45:44Z</dcterms:modified>
  <cp:category>programming;computer programming;software development;web development</cp:category>
</cp:coreProperties>
</file>