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31" r:id="rId4"/>
    <p:sldId id="493" r:id="rId5"/>
    <p:sldId id="402" r:id="rId6"/>
    <p:sldId id="494" r:id="rId7"/>
    <p:sldId id="495" r:id="rId8"/>
    <p:sldId id="496" r:id="rId9"/>
    <p:sldId id="353" r:id="rId10"/>
    <p:sldId id="498" r:id="rId11"/>
    <p:sldId id="407" r:id="rId12"/>
    <p:sldId id="499" r:id="rId13"/>
    <p:sldId id="500" r:id="rId14"/>
    <p:sldId id="501" r:id="rId15"/>
    <p:sldId id="502" r:id="rId16"/>
    <p:sldId id="505" r:id="rId17"/>
    <p:sldId id="506" r:id="rId18"/>
    <p:sldId id="503" r:id="rId19"/>
    <p:sldId id="511" r:id="rId20"/>
    <p:sldId id="504" r:id="rId21"/>
    <p:sldId id="507" r:id="rId22"/>
    <p:sldId id="508" r:id="rId23"/>
    <p:sldId id="509" r:id="rId24"/>
    <p:sldId id="513" r:id="rId25"/>
    <p:sldId id="512" r:id="rId26"/>
    <p:sldId id="510" r:id="rId27"/>
    <p:sldId id="514" r:id="rId28"/>
    <p:sldId id="515" r:id="rId29"/>
    <p:sldId id="516" r:id="rId30"/>
    <p:sldId id="517" r:id="rId31"/>
    <p:sldId id="519" r:id="rId32"/>
    <p:sldId id="520" r:id="rId33"/>
    <p:sldId id="521" r:id="rId34"/>
    <p:sldId id="522" r:id="rId35"/>
    <p:sldId id="523" r:id="rId36"/>
    <p:sldId id="524" r:id="rId37"/>
    <p:sldId id="525" r:id="rId38"/>
    <p:sldId id="492" r:id="rId39"/>
    <p:sldId id="349" r:id="rId40"/>
    <p:sldId id="526" r:id="rId41"/>
    <p:sldId id="577" r:id="rId42"/>
    <p:sldId id="576" r:id="rId43"/>
    <p:sldId id="529" r:id="rId44"/>
    <p:sldId id="53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1"/>
          </p14:sldIdLst>
        </p14:section>
        <p14:section name="Early Computing" id="{BC4A3995-4CED-4320-A673-95328C9C809D}">
          <p14:sldIdLst>
            <p14:sldId id="493"/>
            <p14:sldId id="402"/>
            <p14:sldId id="494"/>
            <p14:sldId id="495"/>
            <p14:sldId id="496"/>
          </p14:sldIdLst>
        </p14:section>
        <p14:section name="Boolean logic and Logical gates" id="{CBAD7386-CABA-4B3F-9B86-4D8BEA627F76}">
          <p14:sldIdLst>
            <p14:sldId id="353"/>
            <p14:sldId id="498"/>
            <p14:sldId id="407"/>
            <p14:sldId id="499"/>
            <p14:sldId id="500"/>
            <p14:sldId id="501"/>
            <p14:sldId id="502"/>
            <p14:sldId id="505"/>
            <p14:sldId id="506"/>
            <p14:sldId id="503"/>
            <p14:sldId id="511"/>
            <p14:sldId id="504"/>
          </p14:sldIdLst>
        </p14:section>
        <p14:section name="ALU" id="{74BAD9CC-2D0A-4623-AAE3-13239ED5E0F1}">
          <p14:sldIdLst>
            <p14:sldId id="507"/>
            <p14:sldId id="508"/>
            <p14:sldId id="509"/>
            <p14:sldId id="513"/>
            <p14:sldId id="512"/>
            <p14:sldId id="510"/>
          </p14:sldIdLst>
        </p14:section>
        <p14:section name="Registers, RAM" id="{53A02E2B-C87B-4770-A926-69C6AA03E903}">
          <p14:sldIdLst>
            <p14:sldId id="514"/>
            <p14:sldId id="515"/>
            <p14:sldId id="516"/>
            <p14:sldId id="517"/>
            <p14:sldId id="519"/>
            <p14:sldId id="520"/>
          </p14:sldIdLst>
        </p14:section>
        <p14:section name="CPU and Instruction cycle" id="{73FAC158-24CF-4AEA-B624-373943D9E8A3}">
          <p14:sldIdLst>
            <p14:sldId id="521"/>
            <p14:sldId id="522"/>
            <p14:sldId id="523"/>
            <p14:sldId id="524"/>
            <p14:sldId id="525"/>
            <p14:sldId id="492"/>
          </p14:sldIdLst>
        </p14:section>
        <p14:section name="Conclusion" id="{10E03AB1-9AA8-4E86-9A64-D741901E50A2}">
          <p14:sldIdLst>
            <p14:sldId id="349"/>
            <p14:sldId id="526"/>
            <p14:sldId id="577"/>
            <p14:sldId id="576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3366" autoAdjust="0"/>
  </p:normalViewPr>
  <p:slideViewPr>
    <p:cSldViewPr snapToGrid="0" showGuides="1">
      <p:cViewPr varScale="1">
        <p:scale>
          <a:sx n="77" d="100"/>
          <a:sy n="77" d="100"/>
        </p:scale>
        <p:origin x="67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0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616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6020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3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70979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9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0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089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5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9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4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5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40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99186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90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9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94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8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4.png"/><Relationship Id="rId22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Basis for the Design and Use of Computers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Computer Science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59060-6697-454F-AD1D-29382404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69" y="2185796"/>
            <a:ext cx="3239709" cy="32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432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Branch of algebra in which the values of the </a:t>
            </a:r>
            <a:br>
              <a:rPr lang="en-US" dirty="0"/>
            </a:br>
            <a:r>
              <a:rPr lang="en-US" dirty="0"/>
              <a:t>variables are the truth values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usually denoted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respectively</a:t>
            </a:r>
          </a:p>
          <a:p>
            <a:r>
              <a:rPr lang="en-US" dirty="0"/>
              <a:t>Formalism for describing logical relations</a:t>
            </a:r>
          </a:p>
          <a:p>
            <a:r>
              <a:rPr lang="en-US" dirty="0"/>
              <a:t>There are 4 logical operations: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XOR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Takes a single value True or False and </a:t>
            </a:r>
            <a:r>
              <a:rPr lang="en-US" b="1" dirty="0">
                <a:solidFill>
                  <a:schemeClr val="bg1"/>
                </a:solidFill>
              </a:rPr>
              <a:t>flips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gate:</a:t>
            </a:r>
          </a:p>
          <a:p>
            <a:pPr marL="0" indent="0">
              <a:buNone/>
            </a:pPr>
            <a:r>
              <a:rPr lang="en-US" dirty="0"/>
              <a:t>                                        output                                                </a:t>
            </a:r>
            <a:r>
              <a:rPr lang="en-US" noProof="1"/>
              <a:t>output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input                                                         </a:t>
            </a:r>
            <a:r>
              <a:rPr lang="en-US" noProof="1"/>
              <a:t>input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Operation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D27CCB-86EE-458C-BDB1-6ACA9FD7B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51572"/>
              </p:ext>
            </p:extLst>
          </p:nvPr>
        </p:nvGraphicFramePr>
        <p:xfrm>
          <a:off x="1562217" y="2093979"/>
          <a:ext cx="812800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52320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378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Output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8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False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68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False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20441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0A3748F-ECB7-46AB-984D-4CB90110D9BB}"/>
              </a:ext>
            </a:extLst>
          </p:cNvPr>
          <p:cNvGrpSpPr/>
          <p:nvPr/>
        </p:nvGrpSpPr>
        <p:grpSpPr>
          <a:xfrm>
            <a:off x="1568452" y="4372238"/>
            <a:ext cx="2558345" cy="2266790"/>
            <a:chOff x="1568452" y="4372238"/>
            <a:chExt cx="2558345" cy="2266790"/>
          </a:xfrm>
          <a:effectLst/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BE3A0D-0A86-442E-824B-FB6B77327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28351" y="4372238"/>
              <a:ext cx="0" cy="672965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B248C7-7884-4066-B0A2-5ECC4D29D5EE}"/>
                </a:ext>
              </a:extLst>
            </p:cNvPr>
            <p:cNvGrpSpPr/>
            <p:nvPr/>
          </p:nvGrpSpPr>
          <p:grpSpPr>
            <a:xfrm>
              <a:off x="1568452" y="4753945"/>
              <a:ext cx="2558345" cy="1885083"/>
              <a:chOff x="1568452" y="4753945"/>
              <a:chExt cx="2558345" cy="188508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37275E7-ABA3-452A-B4B1-0A836EFED210}"/>
                  </a:ext>
                </a:extLst>
              </p:cNvPr>
              <p:cNvCxnSpPr/>
              <p:nvPr/>
            </p:nvCxnSpPr>
            <p:spPr>
              <a:xfrm flipV="1">
                <a:off x="2978973" y="4998026"/>
                <a:ext cx="576776" cy="253218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1054FFE-F7A9-4D77-890E-13BDA026BCD5}"/>
                  </a:ext>
                </a:extLst>
              </p:cNvPr>
              <p:cNvCxnSpPr/>
              <p:nvPr/>
            </p:nvCxnSpPr>
            <p:spPr>
              <a:xfrm>
                <a:off x="1568452" y="5641145"/>
                <a:ext cx="1442034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01A0680-7A00-4F27-B42D-9FBC068E2EF8}"/>
                  </a:ext>
                </a:extLst>
              </p:cNvPr>
              <p:cNvCxnSpPr/>
              <p:nvPr/>
            </p:nvCxnSpPr>
            <p:spPr>
              <a:xfrm>
                <a:off x="3010486" y="5205046"/>
                <a:ext cx="0" cy="886265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9950EA1-BDF6-4797-8678-D227E1CEE3B5}"/>
                  </a:ext>
                </a:extLst>
              </p:cNvPr>
              <p:cNvCxnSpPr/>
              <p:nvPr/>
            </p:nvCxnSpPr>
            <p:spPr>
              <a:xfrm>
                <a:off x="2980437" y="6042477"/>
                <a:ext cx="576775" cy="26517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3B0E343-D4BF-4077-BD0A-966EAF54B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61" y="6268345"/>
                <a:ext cx="0" cy="37068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978BB29-63A8-4501-B4CE-8804D6722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8156" y="4753945"/>
                <a:ext cx="548641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31112B-E835-4181-87F3-ACBD50E7100F}"/>
              </a:ext>
            </a:extLst>
          </p:cNvPr>
          <p:cNvSpPr/>
          <p:nvPr/>
        </p:nvSpPr>
        <p:spPr bwMode="auto">
          <a:xfrm>
            <a:off x="1772348" y="5106572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7E48DB0-F20D-46B6-823D-41D0CF1E7EF7}"/>
              </a:ext>
            </a:extLst>
          </p:cNvPr>
          <p:cNvSpPr/>
          <p:nvPr/>
        </p:nvSpPr>
        <p:spPr bwMode="auto">
          <a:xfrm>
            <a:off x="3692679" y="4266506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off</a:t>
            </a:r>
            <a:endParaRPr lang="bg-BG" sz="2800" b="1" dirty="0">
              <a:solidFill>
                <a:schemeClr val="bg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CF331B-83CB-494D-83AD-17EB0E55302E}"/>
              </a:ext>
            </a:extLst>
          </p:cNvPr>
          <p:cNvGrpSpPr/>
          <p:nvPr/>
        </p:nvGrpSpPr>
        <p:grpSpPr>
          <a:xfrm>
            <a:off x="7406467" y="4234781"/>
            <a:ext cx="2506510" cy="2393984"/>
            <a:chOff x="7406467" y="4234781"/>
            <a:chExt cx="2506510" cy="239398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3C772D6-3D4F-4B57-9833-AA7CDD7FC91D}"/>
                </a:ext>
              </a:extLst>
            </p:cNvPr>
            <p:cNvCxnSpPr>
              <a:cxnSpLocks/>
            </p:cNvCxnSpPr>
            <p:nvPr/>
          </p:nvCxnSpPr>
          <p:spPr>
            <a:xfrm>
              <a:off x="9416856" y="4654715"/>
              <a:ext cx="0" cy="298336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7FE6BDC-C576-4A95-9293-5503EBBA0DF7}"/>
                </a:ext>
              </a:extLst>
            </p:cNvPr>
            <p:cNvGrpSpPr/>
            <p:nvPr/>
          </p:nvGrpSpPr>
          <p:grpSpPr>
            <a:xfrm>
              <a:off x="7406467" y="4234781"/>
              <a:ext cx="2506510" cy="2393984"/>
              <a:chOff x="1568452" y="4257658"/>
              <a:chExt cx="2506510" cy="239398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6332383-4883-44B1-97A5-4225746019CD}"/>
                  </a:ext>
                </a:extLst>
              </p:cNvPr>
              <p:cNvGrpSpPr/>
              <p:nvPr/>
            </p:nvGrpSpPr>
            <p:grpSpPr>
              <a:xfrm>
                <a:off x="1568452" y="4731597"/>
                <a:ext cx="2506510" cy="1920045"/>
                <a:chOff x="1568452" y="4731597"/>
                <a:chExt cx="2506510" cy="1920045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715FC7C-9805-454F-9248-52588297AFBA}"/>
                    </a:ext>
                  </a:extLst>
                </p:cNvPr>
                <p:cNvCxnSpPr/>
                <p:nvPr/>
              </p:nvCxnSpPr>
              <p:spPr>
                <a:xfrm>
                  <a:off x="1568452" y="5641145"/>
                  <a:ext cx="1442034" cy="0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F4D4DEA-D0DA-411D-B23A-DA3FBEB2E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0486" y="5147512"/>
                  <a:ext cx="0" cy="943799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4E603D2-C717-4B79-A57A-E423EF7BF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80809" y="4927978"/>
                  <a:ext cx="628441" cy="263327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1FE262-81FE-4219-81C7-CC436A717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6593" y="6047371"/>
                  <a:ext cx="591289" cy="279239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6DC4D0D-8B40-42CD-B8E8-3E5440DE4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7276" y="6280959"/>
                  <a:ext cx="0" cy="370683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D673FBC-2E00-4AD3-8094-33A88133D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6321" y="4731597"/>
                  <a:ext cx="548641" cy="0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12B652B-FE7F-479A-885D-E676B866B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9461" y="4257658"/>
                <a:ext cx="9380" cy="434986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88E3F78-FD8C-434A-8B67-2F3852D2F327}"/>
              </a:ext>
            </a:extLst>
          </p:cNvPr>
          <p:cNvSpPr/>
          <p:nvPr/>
        </p:nvSpPr>
        <p:spPr bwMode="auto">
          <a:xfrm>
            <a:off x="9548187" y="4225696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E24AFBE-AD53-4BB2-A04B-9D9B3518284B}"/>
              </a:ext>
            </a:extLst>
          </p:cNvPr>
          <p:cNvSpPr/>
          <p:nvPr/>
        </p:nvSpPr>
        <p:spPr bwMode="auto">
          <a:xfrm>
            <a:off x="7515315" y="5124635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off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9" grpId="0" animBg="1"/>
      <p:bldP spid="70" grpId="0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Operation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49994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805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B33CD3-FBF7-4038-BB90-F1D4A6DF5163}"/>
              </a:ext>
            </a:extLst>
          </p:cNvPr>
          <p:cNvCxnSpPr>
            <a:cxnSpLocks/>
          </p:cNvCxnSpPr>
          <p:nvPr/>
        </p:nvCxnSpPr>
        <p:spPr>
          <a:xfrm>
            <a:off x="4760254" y="1615817"/>
            <a:ext cx="282009" cy="471700"/>
          </a:xfrm>
          <a:prstGeom prst="line">
            <a:avLst/>
          </a:prstGeom>
          <a:ln w="101600"/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6063A0-B14F-46F8-9994-F450444C2D42}"/>
              </a:ext>
            </a:extLst>
          </p:cNvPr>
          <p:cNvGrpSpPr/>
          <p:nvPr/>
        </p:nvGrpSpPr>
        <p:grpSpPr>
          <a:xfrm>
            <a:off x="2988128" y="1618357"/>
            <a:ext cx="6232074" cy="1015988"/>
            <a:chOff x="2988128" y="1618357"/>
            <a:chExt cx="6232074" cy="101598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6B3656-648A-4A7E-B0A0-9639CF9809A1}"/>
                </a:ext>
              </a:extLst>
            </p:cNvPr>
            <p:cNvCxnSpPr/>
            <p:nvPr/>
          </p:nvCxnSpPr>
          <p:spPr>
            <a:xfrm>
              <a:off x="2988128" y="1640114"/>
              <a:ext cx="1814286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E9DE4CE-9B4A-458F-9474-4BB6844BC0E1}"/>
                </a:ext>
              </a:extLst>
            </p:cNvPr>
            <p:cNvCxnSpPr>
              <a:cxnSpLocks/>
            </p:cNvCxnSpPr>
            <p:nvPr/>
          </p:nvCxnSpPr>
          <p:spPr>
            <a:xfrm>
              <a:off x="5594350" y="1659164"/>
              <a:ext cx="1042194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F26AB3-EF20-4709-B234-95A3318F3B42}"/>
                </a:ext>
              </a:extLst>
            </p:cNvPr>
            <p:cNvCxnSpPr>
              <a:cxnSpLocks/>
            </p:cNvCxnSpPr>
            <p:nvPr/>
          </p:nvCxnSpPr>
          <p:spPr>
            <a:xfrm>
              <a:off x="7375525" y="1640116"/>
              <a:ext cx="1844677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486D36-7088-4AD0-BCC4-F0A8D492C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715" y="1640116"/>
              <a:ext cx="337458" cy="449943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C0DAAB-1AFA-4C56-8CFD-6141D04E4E5B}"/>
                </a:ext>
              </a:extLst>
            </p:cNvPr>
            <p:cNvCxnSpPr>
              <a:cxnSpLocks/>
            </p:cNvCxnSpPr>
            <p:nvPr/>
          </p:nvCxnSpPr>
          <p:spPr>
            <a:xfrm>
              <a:off x="6592752" y="1635034"/>
              <a:ext cx="273163" cy="449944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3EE541-461B-4BC4-BB45-EDCA0BED9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2972" y="1618357"/>
              <a:ext cx="335640" cy="471702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5E8C32-84BF-4A48-957A-7C0E24B27E67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02" y="2090057"/>
              <a:ext cx="537028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C0B89C-6176-4533-8F35-E3BF0184BECD}"/>
                </a:ext>
              </a:extLst>
            </p:cNvPr>
            <p:cNvCxnSpPr>
              <a:cxnSpLocks/>
            </p:cNvCxnSpPr>
            <p:nvPr/>
          </p:nvCxnSpPr>
          <p:spPr>
            <a:xfrm>
              <a:off x="6687458" y="2090057"/>
              <a:ext cx="537028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20F66-F908-4349-8944-51EC865DD74E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89" y="2104572"/>
              <a:ext cx="0" cy="52977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9E7366-66FA-431B-9472-A69EDF8521D5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60" y="2090057"/>
              <a:ext cx="0" cy="529773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B2AF4F-E4B5-4D49-BC91-242DC5D6A36A}"/>
              </a:ext>
            </a:extLst>
          </p:cNvPr>
          <p:cNvSpPr/>
          <p:nvPr/>
        </p:nvSpPr>
        <p:spPr bwMode="auto">
          <a:xfrm>
            <a:off x="1462316" y="141514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current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670B96-FD31-495A-8B3D-132524D1D4CD}"/>
              </a:ext>
            </a:extLst>
          </p:cNvPr>
          <p:cNvSpPr/>
          <p:nvPr/>
        </p:nvSpPr>
        <p:spPr bwMode="auto">
          <a:xfrm>
            <a:off x="9350830" y="141514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E3FAA45-52F1-457C-985B-49246CA4E007}"/>
              </a:ext>
            </a:extLst>
          </p:cNvPr>
          <p:cNvSpPr/>
          <p:nvPr/>
        </p:nvSpPr>
        <p:spPr bwMode="auto">
          <a:xfrm>
            <a:off x="4259947" y="2873828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A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AD8724-7173-4780-8AFC-F56902F4664E}"/>
              </a:ext>
            </a:extLst>
          </p:cNvPr>
          <p:cNvSpPr/>
          <p:nvPr/>
        </p:nvSpPr>
        <p:spPr bwMode="auto">
          <a:xfrm>
            <a:off x="6126843" y="2873828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B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E1CF7DE-5F30-492A-9209-7F59253451D1}"/>
              </a:ext>
            </a:extLst>
          </p:cNvPr>
          <p:cNvSpPr/>
          <p:nvPr/>
        </p:nvSpPr>
        <p:spPr bwMode="auto">
          <a:xfrm>
            <a:off x="4259947" y="2235213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DD7741-EA80-4F78-87C2-60E3E5286E94}"/>
              </a:ext>
            </a:extLst>
          </p:cNvPr>
          <p:cNvSpPr/>
          <p:nvPr/>
        </p:nvSpPr>
        <p:spPr bwMode="auto">
          <a:xfrm>
            <a:off x="6079680" y="2238842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off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C5E376A-6782-4F6A-8020-C60DF3801648}"/>
              </a:ext>
            </a:extLst>
          </p:cNvPr>
          <p:cNvSpPr/>
          <p:nvPr/>
        </p:nvSpPr>
        <p:spPr bwMode="auto">
          <a:xfrm>
            <a:off x="9350830" y="1919524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off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3889824-6A50-4B9B-813C-5C7670051F0D}"/>
              </a:ext>
            </a:extLst>
          </p:cNvPr>
          <p:cNvGrpSpPr/>
          <p:nvPr/>
        </p:nvGrpSpPr>
        <p:grpSpPr>
          <a:xfrm>
            <a:off x="2959100" y="4324164"/>
            <a:ext cx="6275616" cy="1017091"/>
            <a:chOff x="2959100" y="4324164"/>
            <a:chExt cx="6275616" cy="101709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9B1AC49-DE78-4F11-9EBC-D8AB8E8F409E}"/>
                </a:ext>
              </a:extLst>
            </p:cNvPr>
            <p:cNvCxnSpPr>
              <a:cxnSpLocks/>
            </p:cNvCxnSpPr>
            <p:nvPr/>
          </p:nvCxnSpPr>
          <p:spPr>
            <a:xfrm>
              <a:off x="6575876" y="4324905"/>
              <a:ext cx="292103" cy="46444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3F35D44-92F0-4DA7-96DA-30CE89116B44}"/>
                </a:ext>
              </a:extLst>
            </p:cNvPr>
            <p:cNvGrpSpPr/>
            <p:nvPr/>
          </p:nvGrpSpPr>
          <p:grpSpPr>
            <a:xfrm>
              <a:off x="2959100" y="4324164"/>
              <a:ext cx="6275616" cy="1017091"/>
              <a:chOff x="2959100" y="4324164"/>
              <a:chExt cx="6275616" cy="101709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B2AAE64-431E-4F1D-AE0E-DF02F87BB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5173" y="4347026"/>
                <a:ext cx="979715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CEC881E-718C-4EFC-8A66-B7ABF9EC11C2}"/>
                  </a:ext>
                </a:extLst>
              </p:cNvPr>
              <p:cNvCxnSpPr/>
              <p:nvPr/>
            </p:nvCxnSpPr>
            <p:spPr>
              <a:xfrm>
                <a:off x="2959100" y="4347024"/>
                <a:ext cx="1814286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28B47DD-5938-42B1-BE38-20B24E917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525" y="4347024"/>
                <a:ext cx="1859191" cy="2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1295C38-0C4F-4EDF-B8B8-3023485B8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6554" y="4325086"/>
                <a:ext cx="305709" cy="468071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D257B0D-0E95-4F0B-8565-655A73A53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4855" y="4332525"/>
                <a:ext cx="397324" cy="464444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641AE60-AADA-4E04-A278-642D71742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6782" y="4324164"/>
                <a:ext cx="335640" cy="449945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9F4E7BF-FC86-4219-A661-670DA68D5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202" y="4796967"/>
                <a:ext cx="537028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BB2EC52-B314-4028-B332-49619476C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458" y="4796967"/>
                <a:ext cx="537028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D558BEA-2B4D-4354-8997-E746097BE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7089" y="4811482"/>
                <a:ext cx="0" cy="52977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5CC06F3-B781-4896-96EE-9A9526CE8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60" y="4796967"/>
                <a:ext cx="0" cy="52977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2E368EB-00DF-43C1-B10A-3BC5BC7D5D01}"/>
              </a:ext>
            </a:extLst>
          </p:cNvPr>
          <p:cNvSpPr/>
          <p:nvPr/>
        </p:nvSpPr>
        <p:spPr bwMode="auto">
          <a:xfrm>
            <a:off x="1462316" y="412205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current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5D5E817-EAF1-41E5-B743-F445795CC49C}"/>
              </a:ext>
            </a:extLst>
          </p:cNvPr>
          <p:cNvSpPr/>
          <p:nvPr/>
        </p:nvSpPr>
        <p:spPr bwMode="auto">
          <a:xfrm>
            <a:off x="9350830" y="412205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0D4BA29-42A4-4CD1-ABFA-8094B813A373}"/>
              </a:ext>
            </a:extLst>
          </p:cNvPr>
          <p:cNvSpPr/>
          <p:nvPr/>
        </p:nvSpPr>
        <p:spPr bwMode="auto">
          <a:xfrm>
            <a:off x="4259947" y="4942123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6C1A713-9680-4CE6-9B4E-0DD6EF2F8E67}"/>
              </a:ext>
            </a:extLst>
          </p:cNvPr>
          <p:cNvSpPr/>
          <p:nvPr/>
        </p:nvSpPr>
        <p:spPr bwMode="auto">
          <a:xfrm>
            <a:off x="6079680" y="4945752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55239BC-C27B-4C4A-9B1B-85D6B7B57FB0}"/>
              </a:ext>
            </a:extLst>
          </p:cNvPr>
          <p:cNvSpPr/>
          <p:nvPr/>
        </p:nvSpPr>
        <p:spPr bwMode="auto">
          <a:xfrm>
            <a:off x="9350830" y="4626434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AF96D21-645D-45D4-94D3-72E20FE7BD49}"/>
              </a:ext>
            </a:extLst>
          </p:cNvPr>
          <p:cNvSpPr/>
          <p:nvPr/>
        </p:nvSpPr>
        <p:spPr bwMode="auto">
          <a:xfrm>
            <a:off x="4127501" y="5573479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A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4E835A8-96C6-47FD-91D6-382F12DEA972}"/>
              </a:ext>
            </a:extLst>
          </p:cNvPr>
          <p:cNvSpPr/>
          <p:nvPr/>
        </p:nvSpPr>
        <p:spPr bwMode="auto">
          <a:xfrm>
            <a:off x="5994397" y="5573479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B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52" grpId="0" animBg="1"/>
      <p:bldP spid="53" grpId="0" animBg="1"/>
      <p:bldP spid="54" grpId="0" animBg="1"/>
      <p:bldP spid="72" grpId="0" animBg="1"/>
      <p:bldP spid="73" grpId="0" animBg="1"/>
      <p:bldP spid="58" grpId="0" animBg="1"/>
      <p:bldP spid="59" grpId="0" animBg="1"/>
      <p:bldP spid="60" grpId="0" animBg="1"/>
      <p:bldP spid="76" grpId="0" animBg="1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Operation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7848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805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4B5F02-A9EA-47D8-8874-BEF75A4152A3}"/>
              </a:ext>
            </a:extLst>
          </p:cNvPr>
          <p:cNvGrpSpPr/>
          <p:nvPr/>
        </p:nvGrpSpPr>
        <p:grpSpPr>
          <a:xfrm>
            <a:off x="2549825" y="1504066"/>
            <a:ext cx="7039013" cy="4729387"/>
            <a:chOff x="464457" y="2866286"/>
            <a:chExt cx="3655662" cy="27725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A0B889-DD64-4F6B-8A85-6C7D1D0E5CD5}"/>
                </a:ext>
              </a:extLst>
            </p:cNvPr>
            <p:cNvCxnSpPr/>
            <p:nvPr/>
          </p:nvCxnSpPr>
          <p:spPr>
            <a:xfrm>
              <a:off x="464457" y="4005943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B2DD76-87BF-4612-BCF1-6BE6C916F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7" y="2872990"/>
              <a:ext cx="0" cy="1128488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993AE0-F491-4E96-B898-58284E477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7" y="3998324"/>
              <a:ext cx="0" cy="1063899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2CFA5A-0B83-41CA-BAA4-24ACB43131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2359" y="2902856"/>
              <a:ext cx="1115786" cy="1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EC81E2-B1B5-4F6E-BF24-F5A7CD2C22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8543" y="2895236"/>
              <a:ext cx="255656" cy="190865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F6FB39E-54E4-4836-8BCD-03D732208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941" y="2890769"/>
              <a:ext cx="315107" cy="202952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4402C94-F06D-41EB-B519-CAB0A1630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023" y="2895236"/>
              <a:ext cx="441597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B77856-963E-428F-9E4F-65DE808FA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620" y="2866286"/>
              <a:ext cx="0" cy="1103087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DAD85-FC74-41AD-8224-33CB6EAFA611}"/>
                </a:ext>
              </a:extLst>
            </p:cNvPr>
            <p:cNvCxnSpPr>
              <a:cxnSpLocks/>
            </p:cNvCxnSpPr>
            <p:nvPr/>
          </p:nvCxnSpPr>
          <p:spPr>
            <a:xfrm>
              <a:off x="3408919" y="3963126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6669700-9892-422B-93E2-E1FE165314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6620" y="3974294"/>
              <a:ext cx="8528" cy="1099097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5BF9BD8-9271-434B-AC43-F9E70A068A4D}"/>
                </a:ext>
              </a:extLst>
            </p:cNvPr>
            <p:cNvCxnSpPr/>
            <p:nvPr/>
          </p:nvCxnSpPr>
          <p:spPr>
            <a:xfrm>
              <a:off x="2725622" y="5050973"/>
              <a:ext cx="745251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0C8B928-5C34-4642-AFF7-09DB97D85E29}"/>
                </a:ext>
              </a:extLst>
            </p:cNvPr>
            <p:cNvSpPr/>
            <p:nvPr/>
          </p:nvSpPr>
          <p:spPr>
            <a:xfrm rot="10800000" flipV="1">
              <a:off x="2507913" y="4971559"/>
              <a:ext cx="242271" cy="235811"/>
            </a:xfrm>
            <a:prstGeom prst="arc">
              <a:avLst>
                <a:gd name="adj1" fmla="val 11116347"/>
                <a:gd name="adj2" fmla="val 0"/>
              </a:avLst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701E8CD-82B7-46A6-B4BB-5FD20FE32206}"/>
                </a:ext>
              </a:extLst>
            </p:cNvPr>
            <p:cNvCxnSpPr/>
            <p:nvPr/>
          </p:nvCxnSpPr>
          <p:spPr>
            <a:xfrm>
              <a:off x="1822893" y="5059989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5840311-9D20-40A5-8EC2-ADB97FB1D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6353" y="5041120"/>
              <a:ext cx="259265" cy="205185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B468A6-DFEA-41B6-86AE-B8F006542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2546" y="5055441"/>
              <a:ext cx="276315" cy="190864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B1324A5-D254-445D-B966-7D763B4A0A81}"/>
                </a:ext>
              </a:extLst>
            </p:cNvPr>
            <p:cNvCxnSpPr>
              <a:cxnSpLocks/>
            </p:cNvCxnSpPr>
            <p:nvPr/>
          </p:nvCxnSpPr>
          <p:spPr>
            <a:xfrm>
              <a:off x="2354580" y="3093720"/>
              <a:ext cx="56388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FBB4C63-E2B5-412A-8CCC-0B2F3907F08C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20" y="5241837"/>
              <a:ext cx="56388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6015D95-E9CA-4484-A075-2940F4A57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6520" y="3093721"/>
              <a:ext cx="0" cy="2545079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2866C10-EF8E-42EB-91F4-20950FE5E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8077" y="5241837"/>
              <a:ext cx="0" cy="39696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96E9FE4-99B1-4566-A645-B23D98137E68}"/>
              </a:ext>
            </a:extLst>
          </p:cNvPr>
          <p:cNvSpPr/>
          <p:nvPr/>
        </p:nvSpPr>
        <p:spPr bwMode="auto">
          <a:xfrm>
            <a:off x="1548313" y="2762898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current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852FA30-F2A1-4CA2-9ACA-6090071BD2D3}"/>
              </a:ext>
            </a:extLst>
          </p:cNvPr>
          <p:cNvSpPr/>
          <p:nvPr/>
        </p:nvSpPr>
        <p:spPr bwMode="auto">
          <a:xfrm>
            <a:off x="8929242" y="2711214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8D2BB89-5851-4080-8907-F6F52D0CBAD5}"/>
              </a:ext>
            </a:extLst>
          </p:cNvPr>
          <p:cNvSpPr/>
          <p:nvPr/>
        </p:nvSpPr>
        <p:spPr bwMode="auto">
          <a:xfrm>
            <a:off x="2465008" y="5733820"/>
            <a:ext cx="1814283" cy="49581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A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8CCB3D2-649E-4589-B0E7-4CA34CD679AE}"/>
              </a:ext>
            </a:extLst>
          </p:cNvPr>
          <p:cNvSpPr/>
          <p:nvPr/>
        </p:nvSpPr>
        <p:spPr bwMode="auto">
          <a:xfrm>
            <a:off x="6951014" y="5733820"/>
            <a:ext cx="1814283" cy="44993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B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627699F-915B-48E3-8275-AE3568228837}"/>
              </a:ext>
            </a:extLst>
          </p:cNvPr>
          <p:cNvSpPr/>
          <p:nvPr/>
        </p:nvSpPr>
        <p:spPr bwMode="auto">
          <a:xfrm>
            <a:off x="3549138" y="6271541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D9CF3A3-002E-4083-B47D-0FF081B2F1DA}"/>
              </a:ext>
            </a:extLst>
          </p:cNvPr>
          <p:cNvSpPr/>
          <p:nvPr/>
        </p:nvSpPr>
        <p:spPr bwMode="auto">
          <a:xfrm>
            <a:off x="6951014" y="6240716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off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AF1D4D4-37B8-4515-BB55-DFD67EA95383}"/>
              </a:ext>
            </a:extLst>
          </p:cNvPr>
          <p:cNvSpPr/>
          <p:nvPr/>
        </p:nvSpPr>
        <p:spPr bwMode="auto">
          <a:xfrm>
            <a:off x="9567875" y="3471886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operations notation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66E7863-2658-40CE-899D-06C8D636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856" y="1311127"/>
            <a:ext cx="2023757" cy="5432056"/>
          </a:xfrm>
        </p:spPr>
        <p:txBody>
          <a:bodyPr>
            <a:normAutofit/>
          </a:bodyPr>
          <a:lstStyle/>
          <a:p>
            <a:r>
              <a:rPr lang="en-US" dirty="0"/>
              <a:t>NOT: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4CF91-F7DE-44DB-B81B-A68F20C63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14" y="1311127"/>
            <a:ext cx="2394465" cy="1590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E688B5-2BE4-479F-9019-EA270CF98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14" y="3232219"/>
            <a:ext cx="2394465" cy="1436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2698D-76F2-434B-BE55-9ACA089E1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25826"/>
          <a:stretch/>
        </p:blipFill>
        <p:spPr>
          <a:xfrm>
            <a:off x="2788613" y="4999454"/>
            <a:ext cx="2394466" cy="156757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5A97CD-EA90-4B8B-9597-EFB323DCD7FA}"/>
              </a:ext>
            </a:extLst>
          </p:cNvPr>
          <p:cNvSpPr/>
          <p:nvPr/>
        </p:nvSpPr>
        <p:spPr bwMode="auto">
          <a:xfrm>
            <a:off x="6668087" y="3039878"/>
            <a:ext cx="4332849" cy="159053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From now on, we are going to use them like this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F9C243-ED23-4E8F-A022-059A4820A899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3   4   5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62" y="4687606"/>
            <a:ext cx="10963275" cy="768350"/>
          </a:xfrm>
        </p:spPr>
        <p:txBody>
          <a:bodyPr/>
          <a:lstStyle/>
          <a:p>
            <a:r>
              <a:rPr lang="en-US" sz="4800" dirty="0"/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21455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XOR is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but </a:t>
            </a:r>
            <a:r>
              <a:rPr lang="en-US" b="1" dirty="0">
                <a:solidFill>
                  <a:schemeClr val="bg1"/>
                </a:solidFill>
              </a:rPr>
              <a:t>not 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Operation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31129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805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Try to recreate how the XOR gate will look like</a:t>
            </a:r>
          </a:p>
          <a:p>
            <a:r>
              <a:rPr lang="en-US" dirty="0"/>
              <a:t>XOR is OR but not AND, so:</a:t>
            </a:r>
          </a:p>
          <a:p>
            <a:pPr lvl="1"/>
            <a:r>
              <a:rPr lang="en-US" dirty="0"/>
              <a:t>Include OR</a:t>
            </a:r>
          </a:p>
          <a:p>
            <a:pPr lvl="1"/>
            <a:r>
              <a:rPr lang="en-US" dirty="0"/>
              <a:t>Include AND</a:t>
            </a:r>
          </a:p>
          <a:p>
            <a:pPr lvl="1"/>
            <a:r>
              <a:rPr lang="en-US" dirty="0"/>
              <a:t>Include NOT after the AND</a:t>
            </a:r>
          </a:p>
          <a:p>
            <a:pPr lvl="1"/>
            <a:r>
              <a:rPr lang="en-US" dirty="0"/>
              <a:t>Connect all of them with 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XOR Gate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5349871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dirty="0"/>
              <a:t>Early Computing</a:t>
            </a:r>
            <a:endParaRPr lang="bg-BG" sz="36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Boolean Logic and Logical Gates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ALU (Arithmetic and Logic Units)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Registers, RAM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CPU - </a:t>
            </a:r>
            <a:r>
              <a:rPr lang="en-US" dirty="0"/>
              <a:t>Instruction Cycle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XOR Gate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DA8C7-F6D1-452B-8E23-D60A16F4FE87}"/>
              </a:ext>
            </a:extLst>
          </p:cNvPr>
          <p:cNvGrpSpPr/>
          <p:nvPr/>
        </p:nvGrpSpPr>
        <p:grpSpPr>
          <a:xfrm>
            <a:off x="2700997" y="1179851"/>
            <a:ext cx="7810046" cy="3813337"/>
            <a:chOff x="1575582" y="1714423"/>
            <a:chExt cx="7810046" cy="38133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9625C2-F71B-4FDE-ADF3-F23AB45DF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177" y="1828195"/>
              <a:ext cx="2271650" cy="136299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B9F41B1-C77D-4359-AB72-B64658713E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84" r="25826"/>
            <a:stretch/>
          </p:blipFill>
          <p:spPr>
            <a:xfrm>
              <a:off x="2684177" y="3960187"/>
              <a:ext cx="2394466" cy="156757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412B9EC-6DD4-4CDB-B915-B9680E3D6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28" y="1714423"/>
              <a:ext cx="2394465" cy="159053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7DAA690-5ED5-4542-A0CD-EFC32B6BC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978" y="2146468"/>
              <a:ext cx="2271650" cy="136299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3ED62E-49A8-45A5-8D12-8D987FFC1022}"/>
                </a:ext>
              </a:extLst>
            </p:cNvPr>
            <p:cNvCxnSpPr>
              <a:cxnSpLocks/>
            </p:cNvCxnSpPr>
            <p:nvPr/>
          </p:nvCxnSpPr>
          <p:spPr>
            <a:xfrm>
              <a:off x="4433556" y="4743973"/>
              <a:ext cx="2740967" cy="1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E31F0E-F362-4063-8D3B-F19D22352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251" y="3118228"/>
              <a:ext cx="0" cy="1639814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1BB1FBF-BBA5-483F-93AF-DF7FB964B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3469" y="2146468"/>
              <a:ext cx="0" cy="2933794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F5A9FF-2A29-4640-98EA-EDA4B114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613" y="2842031"/>
              <a:ext cx="0" cy="1575197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9F82EB-B279-4493-8120-D0AE09929439}"/>
                </a:ext>
              </a:extLst>
            </p:cNvPr>
            <p:cNvCxnSpPr>
              <a:cxnSpLocks/>
            </p:cNvCxnSpPr>
            <p:nvPr/>
          </p:nvCxnSpPr>
          <p:spPr>
            <a:xfrm>
              <a:off x="2032031" y="5075056"/>
              <a:ext cx="1371012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BBC9E8-8DE4-49D8-B0B4-E0EA3645FCDD}"/>
                </a:ext>
              </a:extLst>
            </p:cNvPr>
            <p:cNvCxnSpPr>
              <a:cxnSpLocks/>
            </p:cNvCxnSpPr>
            <p:nvPr/>
          </p:nvCxnSpPr>
          <p:spPr>
            <a:xfrm>
              <a:off x="2341585" y="4403160"/>
              <a:ext cx="1075972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D77597F-7E6F-446A-BEA7-A64F978D0E27}"/>
                </a:ext>
              </a:extLst>
            </p:cNvPr>
            <p:cNvCxnSpPr>
              <a:cxnSpLocks/>
            </p:cNvCxnSpPr>
            <p:nvPr/>
          </p:nvCxnSpPr>
          <p:spPr>
            <a:xfrm>
              <a:off x="1575582" y="2186299"/>
              <a:ext cx="1522660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537EAA-8EB5-4A11-BF79-90B601FD77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5582" y="2827963"/>
              <a:ext cx="1522660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26E9050-BADE-4677-A5BA-06B024370AE9}"/>
              </a:ext>
            </a:extLst>
          </p:cNvPr>
          <p:cNvSpPr/>
          <p:nvPr/>
        </p:nvSpPr>
        <p:spPr bwMode="auto">
          <a:xfrm>
            <a:off x="1072430" y="1426760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A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75E994E-813B-4D05-8775-A037694A8FF6}"/>
              </a:ext>
            </a:extLst>
          </p:cNvPr>
          <p:cNvSpPr/>
          <p:nvPr/>
        </p:nvSpPr>
        <p:spPr bwMode="auto">
          <a:xfrm>
            <a:off x="1072429" y="1955212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B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21003C44-1DC8-48CF-857D-967F34755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976" y="5662743"/>
            <a:ext cx="2878595" cy="86188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XOR notation: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1D2F799-4B60-4C43-BDF8-666A064F2A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1" y="5499071"/>
            <a:ext cx="1730002" cy="882654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C1FB6B8-3140-4FD2-B30F-5C4562DD5475}"/>
              </a:ext>
            </a:extLst>
          </p:cNvPr>
          <p:cNvSpPr/>
          <p:nvPr/>
        </p:nvSpPr>
        <p:spPr bwMode="auto">
          <a:xfrm>
            <a:off x="10598834" y="1982513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A3E4C-34E8-4DA1-A88E-BA9F31889847}"/>
              </a:ext>
            </a:extLst>
          </p:cNvPr>
          <p:cNvSpPr/>
          <p:nvPr/>
        </p:nvSpPr>
        <p:spPr>
          <a:xfrm>
            <a:off x="4145080" y="1539713"/>
            <a:ext cx="15665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1906A4-CD57-4BF0-8C5C-96758FCB7DD8}"/>
              </a:ext>
            </a:extLst>
          </p:cNvPr>
          <p:cNvSpPr/>
          <p:nvPr/>
        </p:nvSpPr>
        <p:spPr>
          <a:xfrm>
            <a:off x="6230612" y="1684260"/>
            <a:ext cx="15665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88FAF8-8F13-43D6-8166-E54AC2A17711}"/>
              </a:ext>
            </a:extLst>
          </p:cNvPr>
          <p:cNvSpPr/>
          <p:nvPr/>
        </p:nvSpPr>
        <p:spPr>
          <a:xfrm>
            <a:off x="4223538" y="3855458"/>
            <a:ext cx="1566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40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026F3E4-3DE1-41F2-BABF-11D9DE62F61E}"/>
              </a:ext>
            </a:extLst>
          </p:cNvPr>
          <p:cNvSpPr/>
          <p:nvPr/>
        </p:nvSpPr>
        <p:spPr>
          <a:xfrm>
            <a:off x="8551099" y="1891960"/>
            <a:ext cx="15665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1981370-7070-489E-83C9-275FC9AEF6CE}"/>
              </a:ext>
            </a:extLst>
          </p:cNvPr>
          <p:cNvSpPr/>
          <p:nvPr/>
        </p:nvSpPr>
        <p:spPr>
          <a:xfrm>
            <a:off x="3759685" y="5620387"/>
            <a:ext cx="15665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endParaRPr lang="en-US" sz="32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Arithmetic and Logic Units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ALU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3BC4F-F4A2-42ED-B478-1A0BB28D618F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6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Electronic circuit that performs arithmetic and </a:t>
            </a:r>
            <a:br>
              <a:rPr lang="en-US" dirty="0"/>
            </a:br>
            <a:r>
              <a:rPr lang="en-US" dirty="0"/>
              <a:t>bitwise operations on integer binary numbers</a:t>
            </a:r>
          </a:p>
          <a:p>
            <a:r>
              <a:rPr lang="en-US" dirty="0"/>
              <a:t>To sum binary numbers, we use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carry over we use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 gate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2E53F-B52D-425D-97BC-26A5E65EF153}"/>
              </a:ext>
            </a:extLst>
          </p:cNvPr>
          <p:cNvSpPr txBox="1"/>
          <p:nvPr/>
        </p:nvSpPr>
        <p:spPr>
          <a:xfrm>
            <a:off x="4734904" y="3112954"/>
            <a:ext cx="2990494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0 + 0 = 0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1 + 0 =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0 + 1 =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1 + 1 = 0 (1)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8DAC50-7238-4550-AD9D-62CCC97187C4}"/>
              </a:ext>
            </a:extLst>
          </p:cNvPr>
          <p:cNvSpPr/>
          <p:nvPr/>
        </p:nvSpPr>
        <p:spPr bwMode="auto">
          <a:xfrm>
            <a:off x="7805948" y="4377909"/>
            <a:ext cx="2099898" cy="859932"/>
          </a:xfrm>
          <a:prstGeom prst="wedgeRoundRectCallout">
            <a:avLst>
              <a:gd name="adj1" fmla="val -71747"/>
              <a:gd name="adj2" fmla="val 8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We carry over the 1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EDDCCA0-CB7F-4260-BCE6-084391E51B98}"/>
              </a:ext>
            </a:extLst>
          </p:cNvPr>
          <p:cNvSpPr/>
          <p:nvPr/>
        </p:nvSpPr>
        <p:spPr bwMode="auto">
          <a:xfrm>
            <a:off x="2286016" y="3517977"/>
            <a:ext cx="2269426" cy="859932"/>
          </a:xfrm>
          <a:prstGeom prst="wedgeRoundRectCallout">
            <a:avLst>
              <a:gd name="adj1" fmla="val -36911"/>
              <a:gd name="adj2" fmla="val 23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This is actually XOR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472898"/>
          </a:xfrm>
        </p:spPr>
        <p:txBody>
          <a:bodyPr>
            <a:normAutofit/>
          </a:bodyPr>
          <a:lstStyle/>
          <a:p>
            <a:r>
              <a:rPr lang="en-US" dirty="0"/>
              <a:t>So to represent adding binary numbers we use </a:t>
            </a:r>
            <a:r>
              <a:rPr lang="en-US" b="1" dirty="0">
                <a:solidFill>
                  <a:schemeClr val="bg1"/>
                </a:solidFill>
              </a:rPr>
              <a:t>XOR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Half Adder notation: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CD4A2F-CF16-4036-8FD2-92CF5215E20C}"/>
              </a:ext>
            </a:extLst>
          </p:cNvPr>
          <p:cNvGrpSpPr/>
          <p:nvPr/>
        </p:nvGrpSpPr>
        <p:grpSpPr>
          <a:xfrm>
            <a:off x="3192564" y="2017383"/>
            <a:ext cx="5868168" cy="2540104"/>
            <a:chOff x="1544421" y="2508544"/>
            <a:chExt cx="6959667" cy="28942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5A2320-EA7F-4F21-AACC-FA7275B7112D}"/>
                </a:ext>
              </a:extLst>
            </p:cNvPr>
            <p:cNvGrpSpPr/>
            <p:nvPr/>
          </p:nvGrpSpPr>
          <p:grpSpPr>
            <a:xfrm>
              <a:off x="3390314" y="2508544"/>
              <a:ext cx="5113774" cy="2894243"/>
              <a:chOff x="2307102" y="2494476"/>
              <a:chExt cx="5113774" cy="289424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78C55D7-E119-418D-BB50-5568DE75A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4509" y="4025728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F48BCF-9159-4974-ABFA-F1A902D148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4509" y="2494476"/>
                <a:ext cx="2271650" cy="1159005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3BFDF8C-E1F9-4299-8D81-5C1139F1E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9270" y="2720536"/>
                <a:ext cx="0" cy="229773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1D5FDE-CA04-44B0-91A2-7BAF813A2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338" y="5018266"/>
                <a:ext cx="1181100" cy="1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84AB9C5-6461-4B62-943D-C9C80B4CB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5539" y="3372728"/>
                <a:ext cx="0" cy="101208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E405B0-3665-4C79-A556-6B41645F2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938" y="4378154"/>
                <a:ext cx="825500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E294E0-599C-4DCD-8462-6DD9E9D2E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7102" y="3372728"/>
                <a:ext cx="1683336" cy="1112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2897CA5-E3EF-4986-B4C6-2E34712C5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102" y="2756821"/>
                <a:ext cx="1683336" cy="14514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163D88A-1AF3-40D3-9796-498A1B029502}"/>
                  </a:ext>
                </a:extLst>
              </p:cNvPr>
              <p:cNvSpPr/>
              <p:nvPr/>
            </p:nvSpPr>
            <p:spPr bwMode="auto">
              <a:xfrm>
                <a:off x="6126648" y="2771335"/>
                <a:ext cx="1294228" cy="43258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sum</a:t>
                </a:r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667A92C-FB67-4FFF-A633-496830EBB8D9}"/>
                  </a:ext>
                </a:extLst>
              </p:cNvPr>
              <p:cNvSpPr/>
              <p:nvPr/>
            </p:nvSpPr>
            <p:spPr bwMode="auto">
              <a:xfrm>
                <a:off x="6096000" y="4531557"/>
                <a:ext cx="1294228" cy="43258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carry</a:t>
                </a:r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994598A-CBBD-4175-A482-488907B23E55}"/>
                </a:ext>
              </a:extLst>
            </p:cNvPr>
            <p:cNvSpPr/>
            <p:nvPr/>
          </p:nvSpPr>
          <p:spPr bwMode="auto">
            <a:xfrm>
              <a:off x="1544422" y="2560437"/>
              <a:ext cx="1683335" cy="44993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A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E61697A-96AD-47F7-A2BD-A228153C31D0}"/>
                </a:ext>
              </a:extLst>
            </p:cNvPr>
            <p:cNvSpPr/>
            <p:nvPr/>
          </p:nvSpPr>
          <p:spPr bwMode="auto">
            <a:xfrm>
              <a:off x="1544421" y="3088888"/>
              <a:ext cx="1683334" cy="44993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B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8DA3AA-5374-4A8F-AFE5-2203DB4F832B}"/>
                </a:ext>
              </a:extLst>
            </p:cNvPr>
            <p:cNvSpPr/>
            <p:nvPr/>
          </p:nvSpPr>
          <p:spPr>
            <a:xfrm>
              <a:off x="5015601" y="4220684"/>
              <a:ext cx="156657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0BC729-344E-4933-A6BD-0F5DA4B3D7D6}"/>
                </a:ext>
              </a:extLst>
            </p:cNvPr>
            <p:cNvSpPr/>
            <p:nvPr/>
          </p:nvSpPr>
          <p:spPr>
            <a:xfrm>
              <a:off x="5094816" y="2690030"/>
              <a:ext cx="1566573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XOR</a:t>
              </a:r>
              <a:endParaRPr lang="en-US" sz="40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D14371-0784-4C82-AB1C-C9F7AA25FC0E}"/>
              </a:ext>
            </a:extLst>
          </p:cNvPr>
          <p:cNvGrpSpPr/>
          <p:nvPr/>
        </p:nvGrpSpPr>
        <p:grpSpPr>
          <a:xfrm>
            <a:off x="5116004" y="5231413"/>
            <a:ext cx="2006695" cy="1057109"/>
            <a:chOff x="5195647" y="5190158"/>
            <a:chExt cx="2006695" cy="105710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955B454-DD5C-4E06-8BD2-12FC05AB26C4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3DBEA40-47C5-4C7C-B09C-BCF84B915351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CDA3ADF-3A18-4694-AE79-F987E9AFD6D9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184BE0-3B3D-4657-A6F3-71FFE9139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2606654-E1FF-44CF-914B-58D1716626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16B753B-85F9-452B-A866-6F98436E4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7A5F569-E176-41B1-94EC-51E4C98CA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FFC698D-EC4B-46ED-9D40-A05FB2A669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019CEFF-01E9-4FCB-82A9-2B62CA4EB5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90FBD75-4798-4060-98A7-35EDC6F2E1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939174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84908FF-5F54-40C3-9570-6FE5A32ECF88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75AAB3-D925-4EC0-801C-931DDEDAA338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7F5138-A383-447C-9B9E-AF4B1BD9298F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791C66-22FF-452C-8E72-69DE5776A993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67584E5-BBB1-4120-8214-C832F8CA38AF}"/>
                </a:ext>
              </a:extLst>
            </p:cNvPr>
            <p:cNvSpPr/>
            <p:nvPr/>
          </p:nvSpPr>
          <p:spPr>
            <a:xfrm>
              <a:off x="6851531" y="5628823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8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To sum binary numbers, we have to send that 1 </a:t>
            </a:r>
            <a:br>
              <a:rPr lang="en-US" dirty="0"/>
            </a:br>
            <a:r>
              <a:rPr lang="en-US" dirty="0"/>
              <a:t>that we carried over to the next column</a:t>
            </a:r>
          </a:p>
          <a:p>
            <a:r>
              <a:rPr lang="en-US" dirty="0"/>
              <a:t>To do that, we just need to take that carried over 1 </a:t>
            </a:r>
            <a:br>
              <a:rPr lang="en-US" dirty="0"/>
            </a:br>
            <a:r>
              <a:rPr lang="en-US" dirty="0"/>
              <a:t>and send it as input to another half adder</a:t>
            </a:r>
          </a:p>
          <a:p>
            <a:r>
              <a:rPr lang="en-US" dirty="0"/>
              <a:t> We need two half adders to create full adder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6"/>
            <a:ext cx="11273443" cy="5036109"/>
          </a:xfrm>
        </p:spPr>
        <p:txBody>
          <a:bodyPr>
            <a:normAutofit/>
          </a:bodyPr>
          <a:lstStyle/>
          <a:p>
            <a:r>
              <a:rPr lang="en-US" dirty="0"/>
              <a:t>Knowing what a half adder is, try creating full adder (used </a:t>
            </a:r>
            <a:br>
              <a:rPr lang="en-US" dirty="0"/>
            </a:br>
            <a:r>
              <a:rPr lang="en-US" dirty="0"/>
              <a:t>for carrying over ones)</a:t>
            </a:r>
          </a:p>
          <a:p>
            <a:r>
              <a:rPr lang="en-US" dirty="0"/>
              <a:t>Full adder is chaining two half adders:</a:t>
            </a:r>
          </a:p>
          <a:p>
            <a:pPr lvl="1"/>
            <a:r>
              <a:rPr lang="en-US" dirty="0"/>
              <a:t>Take a half adder</a:t>
            </a:r>
          </a:p>
          <a:p>
            <a:pPr lvl="1"/>
            <a:r>
              <a:rPr lang="en-US" dirty="0"/>
              <a:t>Make its sum an input to another half adder</a:t>
            </a:r>
          </a:p>
          <a:p>
            <a:pPr lvl="1"/>
            <a:r>
              <a:rPr lang="en-US" dirty="0"/>
              <a:t>The other input of the second adder will be a carry (if one)</a:t>
            </a:r>
          </a:p>
          <a:p>
            <a:pPr lvl="1"/>
            <a:r>
              <a:rPr lang="en-US" dirty="0"/>
              <a:t>Then add an OR gate to calculate the carry of the two half </a:t>
            </a:r>
            <a:br>
              <a:rPr lang="en-US" dirty="0"/>
            </a:br>
            <a:r>
              <a:rPr lang="en-US" dirty="0"/>
              <a:t>adders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Full Adder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Full Adder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1D3777-08CB-4658-912D-D1AE686CCC41}"/>
              </a:ext>
            </a:extLst>
          </p:cNvPr>
          <p:cNvGrpSpPr/>
          <p:nvPr/>
        </p:nvGrpSpPr>
        <p:grpSpPr>
          <a:xfrm>
            <a:off x="2995104" y="1586513"/>
            <a:ext cx="2006695" cy="1057109"/>
            <a:chOff x="5195647" y="5190158"/>
            <a:chExt cx="2006695" cy="105710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03DB4E-8724-4D31-BACF-1B6014855072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EC77435-D592-4FEC-B173-155440C1DF20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99555D-5D7F-420D-B0A5-88EE30082742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32905DE-B8F2-4C59-893D-6429C0BEB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48ECBA-3627-4E3B-A881-CFDE5D8A9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E3E5794-AC2A-42C6-9AFB-84A1107C5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8C8DCF8-5252-42B9-872A-8CA2F8D32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9B7BF44-6AEA-41AF-946B-C9F2A9A277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9E3E70-FCDF-4F85-A772-4527E4771B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BD052E7-6FDD-45C5-A223-3B5942F15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939174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8E2F82-11A9-4F5B-BF99-CCD2FA33623E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1552C1-71E6-499C-BC42-E3A23E2865DD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1A0F4D-F2A5-4FCC-BCB7-4F2E9A8E6835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F3B7B7-3948-42AE-BE5D-C37BE4153B45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DCD93E-BA21-412E-AD27-3D5D5F641F2F}"/>
                </a:ext>
              </a:extLst>
            </p:cNvPr>
            <p:cNvSpPr/>
            <p:nvPr/>
          </p:nvSpPr>
          <p:spPr>
            <a:xfrm>
              <a:off x="6851531" y="5628823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2A5E86-895F-4727-B1CE-4AC86466E8A0}"/>
              </a:ext>
            </a:extLst>
          </p:cNvPr>
          <p:cNvGrpSpPr/>
          <p:nvPr/>
        </p:nvGrpSpPr>
        <p:grpSpPr>
          <a:xfrm>
            <a:off x="4959086" y="1981245"/>
            <a:ext cx="4064057" cy="1168432"/>
            <a:chOff x="5195647" y="5190158"/>
            <a:chExt cx="4064057" cy="11684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2FD4ECB-D31A-430D-9367-229A2FFD6302}"/>
                </a:ext>
              </a:extLst>
            </p:cNvPr>
            <p:cNvGrpSpPr/>
            <p:nvPr/>
          </p:nvGrpSpPr>
          <p:grpSpPr>
            <a:xfrm>
              <a:off x="5214532" y="5298850"/>
              <a:ext cx="4045172" cy="948417"/>
              <a:chOff x="5110903" y="5248766"/>
              <a:chExt cx="4045172" cy="94841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0557523-0C61-4F3A-94DE-FF96CFE2BA49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7759" cy="948417"/>
                <a:chOff x="5320792" y="5233308"/>
                <a:chExt cx="1067759" cy="948417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0F373B4-4E4A-4623-8116-87C5C3990EA8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5FF30474-FF27-4D32-9D11-131B67BE0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EE8BD28-28EF-40DE-968D-8923F4B5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4A3089F-4B41-4F21-BBB0-2264BE05D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333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8F99C82-6073-482C-8C9B-100182329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4503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9A7CDCA-AC2C-46E4-A308-5C978EFD73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57AC003-79AB-4D99-8D02-4F0DC278D3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8362" y="5552658"/>
                <a:ext cx="1598035" cy="4244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3DD8145-E243-4941-9EE2-B00E6FBEC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2" y="5928671"/>
                <a:ext cx="2527713" cy="10503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96AAA31-6388-466B-8274-4B3E75CDDAE8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FC8903A-DE7B-4BE3-9004-8CCC49FA950E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AE9738-223D-4953-BF75-82D4A8362F5C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029954-2FBA-45C4-B407-2B46140BDFF5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9FC0A02-5A54-48D7-B5C3-1387F5241157}"/>
                </a:ext>
              </a:extLst>
            </p:cNvPr>
            <p:cNvSpPr/>
            <p:nvPr/>
          </p:nvSpPr>
          <p:spPr>
            <a:xfrm>
              <a:off x="8954713" y="5989258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CD9519-EDB7-429D-847D-AB5AF961F865}"/>
              </a:ext>
            </a:extLst>
          </p:cNvPr>
          <p:cNvCxnSpPr>
            <a:cxnSpLocks/>
          </p:cNvCxnSpPr>
          <p:nvPr/>
        </p:nvCxnSpPr>
        <p:spPr>
          <a:xfrm flipH="1">
            <a:off x="3013989" y="2760142"/>
            <a:ext cx="1987810" cy="0"/>
          </a:xfrm>
          <a:prstGeom prst="line">
            <a:avLst/>
          </a:prstGeom>
          <a:ln w="101600">
            <a:solidFill>
              <a:schemeClr val="accent6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59EAFC6-F51C-4518-B76D-AB9E68DDDEEE}"/>
              </a:ext>
            </a:extLst>
          </p:cNvPr>
          <p:cNvSpPr/>
          <p:nvPr/>
        </p:nvSpPr>
        <p:spPr>
          <a:xfrm>
            <a:off x="3053929" y="2769842"/>
            <a:ext cx="3080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DA6791-8424-46E9-9659-B55F5CA99BE0}"/>
              </a:ext>
            </a:extLst>
          </p:cNvPr>
          <p:cNvCxnSpPr>
            <a:cxnSpLocks/>
          </p:cNvCxnSpPr>
          <p:nvPr/>
        </p:nvCxnSpPr>
        <p:spPr>
          <a:xfrm flipH="1" flipV="1">
            <a:off x="4946390" y="1997320"/>
            <a:ext cx="3130810" cy="7550"/>
          </a:xfrm>
          <a:prstGeom prst="line">
            <a:avLst/>
          </a:prstGeom>
          <a:ln w="101600">
            <a:solidFill>
              <a:schemeClr val="accent6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1B844FD-B594-48A6-A654-ED5D403BAE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25826"/>
          <a:stretch/>
        </p:blipFill>
        <p:spPr>
          <a:xfrm>
            <a:off x="7604228" y="1719697"/>
            <a:ext cx="1418915" cy="92891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C3B6332-F5B5-4EE4-9E68-6301A8AB6136}"/>
              </a:ext>
            </a:extLst>
          </p:cNvPr>
          <p:cNvSpPr/>
          <p:nvPr/>
        </p:nvSpPr>
        <p:spPr>
          <a:xfrm>
            <a:off x="7757220" y="1930381"/>
            <a:ext cx="11612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28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572655-7CDC-4D58-8F2E-7ED859ED1BA2}"/>
              </a:ext>
            </a:extLst>
          </p:cNvPr>
          <p:cNvSpPr/>
          <p:nvPr/>
        </p:nvSpPr>
        <p:spPr>
          <a:xfrm>
            <a:off x="8723609" y="1814822"/>
            <a:ext cx="3080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0895B85A-3D43-4936-92D1-E60832C2F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557" y="3420631"/>
            <a:ext cx="11273443" cy="3103993"/>
          </a:xfrm>
        </p:spPr>
        <p:txBody>
          <a:bodyPr>
            <a:normAutofit/>
          </a:bodyPr>
          <a:lstStyle/>
          <a:p>
            <a:r>
              <a:rPr lang="en-US" dirty="0"/>
              <a:t>So a full adder receives 3 inputs and produces two outputs </a:t>
            </a:r>
            <a:br>
              <a:rPr lang="en-US" dirty="0"/>
            </a:br>
            <a:r>
              <a:rPr lang="en-US" dirty="0"/>
              <a:t>(sum and carry)</a:t>
            </a:r>
          </a:p>
          <a:p>
            <a:r>
              <a:rPr lang="en-US" dirty="0"/>
              <a:t>Full Adder notation: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BB6E483-AE8C-48D2-BB0E-1C0346761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53" y="4080070"/>
            <a:ext cx="2930149" cy="2514067"/>
          </a:xfrm>
          <a:prstGeom prst="rect">
            <a:avLst/>
          </a:prstGeom>
        </p:spPr>
      </p:pic>
      <p:sp>
        <p:nvSpPr>
          <p:cNvPr id="109" name="Speech Bubble: Rectangle with Corners Rounded 108">
            <a:extLst>
              <a:ext uri="{FF2B5EF4-FFF2-40B4-BE49-F238E27FC236}">
                <a16:creationId xmlns:a16="http://schemas.microsoft.com/office/drawing/2014/main" id="{4A74EB1B-3D2D-4565-86D9-5AFC2DFAB3E6}"/>
              </a:ext>
            </a:extLst>
          </p:cNvPr>
          <p:cNvSpPr/>
          <p:nvPr/>
        </p:nvSpPr>
        <p:spPr bwMode="auto">
          <a:xfrm>
            <a:off x="352557" y="5474220"/>
            <a:ext cx="5282674" cy="982979"/>
          </a:xfrm>
          <a:prstGeom prst="wedgeRoundRectCallout">
            <a:avLst>
              <a:gd name="adj1" fmla="val 63375"/>
              <a:gd name="adj2" fmla="val -37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OPCODE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4-bit code to determine the operation (1000 – Add, 1100 - Subtract)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Speech Bubble: Rectangle with Corners Rounded 109">
            <a:extLst>
              <a:ext uri="{FF2B5EF4-FFF2-40B4-BE49-F238E27FC236}">
                <a16:creationId xmlns:a16="http://schemas.microsoft.com/office/drawing/2014/main" id="{CCD16E95-FAE5-4C12-8E73-92EE717B76DF}"/>
              </a:ext>
            </a:extLst>
          </p:cNvPr>
          <p:cNvSpPr/>
          <p:nvPr/>
        </p:nvSpPr>
        <p:spPr bwMode="auto">
          <a:xfrm>
            <a:off x="9199773" y="4663439"/>
            <a:ext cx="2778867" cy="1457689"/>
          </a:xfrm>
          <a:prstGeom prst="wedgeRoundRectCallout">
            <a:avLst>
              <a:gd name="adj1" fmla="val -59413"/>
              <a:gd name="adj2" fmla="val 61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3 outputs (zero, </a:t>
            </a:r>
            <a:r>
              <a:rPr lang="en-US" sz="2400" b="1" dirty="0">
                <a:solidFill>
                  <a:srgbClr val="FFFFFF"/>
                </a:solidFill>
              </a:rPr>
              <a:t>negative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overflow).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2" grpId="0"/>
      <p:bldP spid="66" grpId="0" build="p"/>
      <p:bldP spid="109" grpId="0" animBg="1"/>
      <p:bldP spid="1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Registers, RAM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1A6D3-A2D1-4739-8F1E-8ECBA737AF34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1   2   3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2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Circuit that has two stable states and can be used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state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endParaRPr lang="en-US" dirty="0"/>
          </a:p>
          <a:p>
            <a:r>
              <a:rPr lang="en-US" dirty="0"/>
              <a:t>It has a third input that must be active for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inputs to take effect</a:t>
            </a:r>
          </a:p>
          <a:p>
            <a:r>
              <a:rPr lang="en-US" dirty="0"/>
              <a:t>This third input is sometimes called </a:t>
            </a:r>
            <a:r>
              <a:rPr lang="en-US" b="1" dirty="0">
                <a:solidFill>
                  <a:schemeClr val="bg1"/>
                </a:solidFill>
              </a:rPr>
              <a:t>ENABLE</a:t>
            </a:r>
            <a:r>
              <a:rPr lang="en-US" dirty="0"/>
              <a:t> because it enables the operation of the SET and RESET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Latch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Latch Structure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0895B85A-3D43-4936-92D1-E60832C2F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5654516"/>
            <a:ext cx="11273443" cy="882655"/>
          </a:xfrm>
        </p:spPr>
        <p:txBody>
          <a:bodyPr>
            <a:normAutofit/>
          </a:bodyPr>
          <a:lstStyle/>
          <a:p>
            <a:r>
              <a:rPr lang="en-US" sz="2800" dirty="0"/>
              <a:t>When turning </a:t>
            </a:r>
            <a:r>
              <a:rPr lang="en-US" sz="2800" b="1" dirty="0">
                <a:solidFill>
                  <a:schemeClr val="bg1"/>
                </a:solidFill>
              </a:rPr>
              <a:t>Write enable </a:t>
            </a:r>
            <a:r>
              <a:rPr lang="en-US" sz="2800" dirty="0"/>
              <a:t>on, we save the output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09773CA-634F-4995-B9A3-8971F708742B}"/>
              </a:ext>
            </a:extLst>
          </p:cNvPr>
          <p:cNvSpPr/>
          <p:nvPr/>
        </p:nvSpPr>
        <p:spPr bwMode="auto">
          <a:xfrm>
            <a:off x="418906" y="1532996"/>
            <a:ext cx="1419334" cy="3948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E7770C0-E023-4A46-8AAB-7709B38ECE3A}"/>
              </a:ext>
            </a:extLst>
          </p:cNvPr>
          <p:cNvSpPr/>
          <p:nvPr/>
        </p:nvSpPr>
        <p:spPr bwMode="auto">
          <a:xfrm>
            <a:off x="10609918" y="4700226"/>
            <a:ext cx="1419334" cy="3948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9BE10A9-D109-4C73-9BB1-A50C98BA258E}"/>
              </a:ext>
            </a:extLst>
          </p:cNvPr>
          <p:cNvSpPr/>
          <p:nvPr/>
        </p:nvSpPr>
        <p:spPr bwMode="auto">
          <a:xfrm>
            <a:off x="56560" y="2700383"/>
            <a:ext cx="1324454" cy="8086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Write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68A6CC8-46EC-448E-AFEC-5F8A92835F93}"/>
              </a:ext>
            </a:extLst>
          </p:cNvPr>
          <p:cNvGrpSpPr/>
          <p:nvPr/>
        </p:nvGrpSpPr>
        <p:grpSpPr>
          <a:xfrm>
            <a:off x="947848" y="1355377"/>
            <a:ext cx="10276910" cy="3941604"/>
            <a:chOff x="578278" y="1331595"/>
            <a:chExt cx="10276910" cy="3941604"/>
          </a:xfrm>
          <a:effectLst/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12B4CE8-7E30-44F7-93D7-4F283DC4A2D2}"/>
                </a:ext>
              </a:extLst>
            </p:cNvPr>
            <p:cNvGrpSpPr/>
            <p:nvPr/>
          </p:nvGrpSpPr>
          <p:grpSpPr>
            <a:xfrm>
              <a:off x="992154" y="1331595"/>
              <a:ext cx="9863034" cy="3941604"/>
              <a:chOff x="406367" y="1285978"/>
              <a:chExt cx="9863034" cy="3941604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FC2BA96B-C824-475B-8397-EB38FAD54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418" y="1712201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3772D0D2-2A69-4D3B-A897-78EE48584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711" y="3750819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E99DDD28-5C7D-42B5-B64E-6772962E0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80"/>
              <a:stretch/>
            </p:blipFill>
            <p:spPr>
              <a:xfrm>
                <a:off x="1363147" y="2856154"/>
                <a:ext cx="2277633" cy="1590537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A370601-030D-48E9-84EF-A1DFB585E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339" y="3637045"/>
                <a:ext cx="2394465" cy="1590537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4B34F509-4D23-4E72-B3A7-04329B4E8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67" r="25826"/>
              <a:stretch/>
            </p:blipFill>
            <p:spPr>
              <a:xfrm>
                <a:off x="5760265" y="1589449"/>
                <a:ext cx="2316827" cy="156757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7AE177-1692-498C-9BBA-E6ED86C41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4752288"/>
                <a:ext cx="3231833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124D6EF-4FE2-4781-8457-C78B9F8621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" y="2750820"/>
                <a:ext cx="0" cy="2001468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7B01CB5-FD7A-4D0E-BCE5-E50831A5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2717748"/>
                <a:ext cx="2678113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D50C41B-81B8-4B42-8BF6-0C5EC47AA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7198" y="3648450"/>
                <a:ext cx="694465" cy="1823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B9B5897-3757-462A-8C29-6B8BD0FCF8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367" y="3650273"/>
                <a:ext cx="401353" cy="49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6339CD0-120B-4BFA-8F72-639ED12104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2133" y="3637047"/>
                <a:ext cx="0" cy="50156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1643ACF-969D-417B-B1BA-71580602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2070048"/>
                <a:ext cx="2678113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71745C6-0CB0-411C-9D27-35F35E26DC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7086" y="2373237"/>
                <a:ext cx="0" cy="1397844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640B933B-CB88-4F2C-8C5C-48646AA68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7751" y="3426117"/>
                <a:ext cx="2271650" cy="1362991"/>
              </a:xfrm>
              <a:prstGeom prst="rect">
                <a:avLst/>
              </a:prstGeom>
            </p:spPr>
          </p:pic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EF7AE75-8F1C-44B7-A89F-9746481FDC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8163" y="2362743"/>
                <a:ext cx="1905" cy="324052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EC1AD49-FBAC-4C98-8D2C-198DAC34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198" y="2703460"/>
                <a:ext cx="1122035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FCE0D42-4E21-4C6B-BAE4-FEA0CB7F3C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4557" y="1285978"/>
                <a:ext cx="0" cy="77966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E51989D-C9C1-4AEB-817C-4186C5B45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977" y="1320354"/>
                <a:ext cx="4298136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8F8347B-37F2-452E-B593-5F6F4EA2B0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10314" y="1306557"/>
                <a:ext cx="1904" cy="280105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663DF57-C479-4321-AEF9-40FA7CFBC12A}"/>
                  </a:ext>
                </a:extLst>
              </p:cNvPr>
              <p:cNvSpPr/>
              <p:nvPr/>
            </p:nvSpPr>
            <p:spPr>
              <a:xfrm>
                <a:off x="3552372" y="1935015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21758A-0ED9-4653-83AD-516465A9FD03}"/>
                  </a:ext>
                </a:extLst>
              </p:cNvPr>
              <p:cNvSpPr/>
              <p:nvPr/>
            </p:nvSpPr>
            <p:spPr>
              <a:xfrm>
                <a:off x="4090272" y="4005800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617E05C-9F8F-4477-B1B9-42A6448C1ED9}"/>
                  </a:ext>
                </a:extLst>
              </p:cNvPr>
              <p:cNvSpPr/>
              <p:nvPr/>
            </p:nvSpPr>
            <p:spPr>
              <a:xfrm>
                <a:off x="8473134" y="3662491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A3900AE-50D6-413C-A998-1719E4F6141F}"/>
                  </a:ext>
                </a:extLst>
              </p:cNvPr>
              <p:cNvSpPr/>
              <p:nvPr/>
            </p:nvSpPr>
            <p:spPr>
              <a:xfrm>
                <a:off x="5821093" y="4161907"/>
                <a:ext cx="15665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4C2F869-00E7-40E8-8105-74BF8AD36038}"/>
                  </a:ext>
                </a:extLst>
              </p:cNvPr>
              <p:cNvSpPr/>
              <p:nvPr/>
            </p:nvSpPr>
            <p:spPr>
              <a:xfrm>
                <a:off x="1560177" y="3400881"/>
                <a:ext cx="15665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1152BDC-2522-40DE-86A6-288FAFAC3407}"/>
                  </a:ext>
                </a:extLst>
              </p:cNvPr>
              <p:cNvSpPr/>
              <p:nvPr/>
            </p:nvSpPr>
            <p:spPr>
              <a:xfrm>
                <a:off x="6126764" y="2054941"/>
                <a:ext cx="1566573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OR</a:t>
                </a:r>
                <a:endParaRPr lang="en-US" sz="40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CB79760-4D39-49DA-89B1-658F9A4F3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384" y="2929432"/>
              <a:ext cx="0" cy="771538"/>
            </a:xfrm>
            <a:prstGeom prst="line">
              <a:avLst/>
            </a:prstGeom>
            <a:ln w="762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DC46BE1D-F5ED-43D4-9CEB-8A11505FC62F}"/>
                </a:ext>
              </a:extLst>
            </p:cNvPr>
            <p:cNvSpPr/>
            <p:nvPr/>
          </p:nvSpPr>
          <p:spPr>
            <a:xfrm rot="5400000" flipV="1">
              <a:off x="857254" y="2093386"/>
              <a:ext cx="748450" cy="1306402"/>
            </a:xfrm>
            <a:prstGeom prst="arc">
              <a:avLst>
                <a:gd name="adj1" fmla="val 4184943"/>
                <a:gd name="adj2" fmla="val 6680742"/>
              </a:avLst>
            </a:prstGeom>
            <a:ln w="635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EE912EE-2A64-4CD4-A1DC-C0343C663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224" y="2141740"/>
              <a:ext cx="0" cy="417869"/>
            </a:xfrm>
            <a:prstGeom prst="line">
              <a:avLst/>
            </a:prstGeom>
            <a:ln w="762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9B52478-7F7F-4D42-88E0-4544B8DD39F8}"/>
              </a:ext>
            </a:extLst>
          </p:cNvPr>
          <p:cNvGrpSpPr/>
          <p:nvPr/>
        </p:nvGrpSpPr>
        <p:grpSpPr>
          <a:xfrm>
            <a:off x="8512855" y="5387711"/>
            <a:ext cx="2182804" cy="1028973"/>
            <a:chOff x="5152159" y="5218294"/>
            <a:chExt cx="2182804" cy="102897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CE43361-A318-463D-99AC-D988F50EE7DA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6419809-9E98-408D-9743-9A5626886093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C04381A-7F5C-4450-BF17-325278D1D99E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E09D25D8-D7AA-4B18-BAE7-798905EE4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C695BDC-B267-41D9-923A-8E49222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58387D4-AE7B-411C-9D06-78C8820B7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C5EC68B-2E94-4953-A906-132FA057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270432F-DB28-4960-9F14-4D5AFBB826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E95C922-6116-407A-912F-491B0CB45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728156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7E837D9-58AE-4591-A4ED-FF8935A0383F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GL</a:t>
                </a:r>
                <a:endParaRPr lang="en-US" sz="40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7F1667-38E9-4A25-BB0C-A00C6A93BC20}"/>
                </a:ext>
              </a:extLst>
            </p:cNvPr>
            <p:cNvSpPr/>
            <p:nvPr/>
          </p:nvSpPr>
          <p:spPr>
            <a:xfrm>
              <a:off x="5219969" y="5218294"/>
              <a:ext cx="36420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E7DE84D-3D94-440A-BBE8-2CA5A6B37C2E}"/>
                </a:ext>
              </a:extLst>
            </p:cNvPr>
            <p:cNvSpPr/>
            <p:nvPr/>
          </p:nvSpPr>
          <p:spPr>
            <a:xfrm>
              <a:off x="5152159" y="5609423"/>
              <a:ext cx="50206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3C0DAF-9149-4375-8301-B5B3151B9186}"/>
                </a:ext>
              </a:extLst>
            </p:cNvPr>
            <p:cNvSpPr/>
            <p:nvPr/>
          </p:nvSpPr>
          <p:spPr>
            <a:xfrm>
              <a:off x="6799239" y="5445940"/>
              <a:ext cx="53572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1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Registers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46BE5-C1B2-4664-A3D3-D4CFB48B7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053512"/>
          </a:xfrm>
        </p:spPr>
        <p:txBody>
          <a:bodyPr/>
          <a:lstStyle/>
          <a:p>
            <a:r>
              <a:rPr lang="en-US" dirty="0"/>
              <a:t>D - data in</a:t>
            </a:r>
          </a:p>
          <a:p>
            <a:r>
              <a:rPr lang="en-US" dirty="0"/>
              <a:t>E - write enable</a:t>
            </a:r>
          </a:p>
          <a:p>
            <a:r>
              <a:rPr lang="en-US" dirty="0"/>
              <a:t>Q - data out</a:t>
            </a:r>
            <a:endParaRPr lang="bg-BG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B193DC-2DB1-4CE6-AE7C-9C730FF29293}"/>
              </a:ext>
            </a:extLst>
          </p:cNvPr>
          <p:cNvGrpSpPr/>
          <p:nvPr/>
        </p:nvGrpSpPr>
        <p:grpSpPr>
          <a:xfrm>
            <a:off x="188266" y="3135501"/>
            <a:ext cx="11474441" cy="3695329"/>
            <a:chOff x="188266" y="3135501"/>
            <a:chExt cx="11474441" cy="369532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350AFB6-C6ED-4E0F-8F02-D02A0FAE30DC}"/>
                </a:ext>
              </a:extLst>
            </p:cNvPr>
            <p:cNvSpPr/>
            <p:nvPr/>
          </p:nvSpPr>
          <p:spPr>
            <a:xfrm>
              <a:off x="802277" y="6205227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35F367B-6361-4F28-AF9A-306DF82A7A8C}"/>
                </a:ext>
              </a:extLst>
            </p:cNvPr>
            <p:cNvSpPr/>
            <p:nvPr/>
          </p:nvSpPr>
          <p:spPr>
            <a:xfrm>
              <a:off x="5133404" y="622398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EFF34E-0D84-4F59-B089-A200BC114D07}"/>
                </a:ext>
              </a:extLst>
            </p:cNvPr>
            <p:cNvSpPr/>
            <p:nvPr/>
          </p:nvSpPr>
          <p:spPr>
            <a:xfrm>
              <a:off x="9430452" y="624605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E8B84B8-2450-4EC2-B00E-E6F6D0636F4A}"/>
                </a:ext>
              </a:extLst>
            </p:cNvPr>
            <p:cNvSpPr/>
            <p:nvPr/>
          </p:nvSpPr>
          <p:spPr>
            <a:xfrm>
              <a:off x="2955261" y="6246054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AC296B8-9602-4D26-A7A6-FE047C6D3E98}"/>
                </a:ext>
              </a:extLst>
            </p:cNvPr>
            <p:cNvSpPr/>
            <p:nvPr/>
          </p:nvSpPr>
          <p:spPr>
            <a:xfrm>
              <a:off x="7281928" y="620462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</a:rPr>
                <a:t>0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41CE46-063F-40F4-BE01-FDBF92260797}"/>
                </a:ext>
              </a:extLst>
            </p:cNvPr>
            <p:cNvGrpSpPr/>
            <p:nvPr/>
          </p:nvGrpSpPr>
          <p:grpSpPr>
            <a:xfrm>
              <a:off x="188266" y="3135501"/>
              <a:ext cx="11474441" cy="3110554"/>
              <a:chOff x="188266" y="3135501"/>
              <a:chExt cx="11474441" cy="311055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FC44667-3CDC-470F-BF20-07012E7C5142}"/>
                  </a:ext>
                </a:extLst>
              </p:cNvPr>
              <p:cNvGrpSpPr/>
              <p:nvPr/>
            </p:nvGrpSpPr>
            <p:grpSpPr>
              <a:xfrm>
                <a:off x="745588" y="3770142"/>
                <a:ext cx="1730326" cy="2475913"/>
                <a:chOff x="745588" y="3770142"/>
                <a:chExt cx="1730326" cy="247591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3427781-2839-413A-9BB9-89A71C969E47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EAE3A2C-10EA-4350-9196-E45169BF1AAE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1B01966-CD30-45DF-9EB8-461C383FA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5" y="5275385"/>
                  <a:ext cx="1" cy="970670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A47994D-B4EB-4425-BFF7-D6E1C5619249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F91371C-3407-4C6C-8F53-D5FE82D6793D}"/>
                  </a:ext>
                </a:extLst>
              </p:cNvPr>
              <p:cNvGrpSpPr/>
              <p:nvPr/>
            </p:nvGrpSpPr>
            <p:grpSpPr>
              <a:xfrm>
                <a:off x="2902633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BD2FD49-1808-47CB-94FA-C081197DE8C4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8B3F1FC-9BFE-4A80-AD57-5BB5B198325E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8425B7F-0F58-40BB-B66B-9FA14CE7E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1769" y="5275385"/>
                  <a:ext cx="7037" cy="970671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AE412BA4-23D4-4CB1-8C78-443C65A68A8E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3508947-9E4E-41C2-819D-109F6306EE18}"/>
                  </a:ext>
                </a:extLst>
              </p:cNvPr>
              <p:cNvGrpSpPr/>
              <p:nvPr/>
            </p:nvGrpSpPr>
            <p:grpSpPr>
              <a:xfrm>
                <a:off x="5059677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05E22B7-63C6-4B88-8C8A-DC591F1CA300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D15AD199-D03F-40B1-9C1A-652472DCF4C1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6AE06C3-2234-4687-9312-6933650E1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4" y="5275385"/>
                  <a:ext cx="2" cy="970671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5C6CA15-B956-42A5-B83C-AD44EE0207DC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11A5D67D-ECD7-4DDD-9368-F062FD8463D6}"/>
                  </a:ext>
                </a:extLst>
              </p:cNvPr>
              <p:cNvGrpSpPr/>
              <p:nvPr/>
            </p:nvGrpSpPr>
            <p:grpSpPr>
              <a:xfrm>
                <a:off x="7216720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B057C3F-17D5-43E9-A0D4-8D749C6EBE72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86D4970F-3FE8-45A2-8377-661B37F2A3C5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78E9436-529F-4AE5-9853-71772C08E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1770" y="5275385"/>
                  <a:ext cx="7036" cy="970671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22FAD3E6-E7CE-4B87-8733-89B5A3B8F89B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7DAFFB8-3C8C-4464-B8BB-0BA9B8958F96}"/>
                  </a:ext>
                </a:extLst>
              </p:cNvPr>
              <p:cNvGrpSpPr/>
              <p:nvPr/>
            </p:nvGrpSpPr>
            <p:grpSpPr>
              <a:xfrm>
                <a:off x="9373765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B581704-C8A6-4818-9D22-1A147899260C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F77BBCFD-8EA5-430D-B5DF-BE8B02CF8167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570D0335-5C8F-40E8-BDE0-A2B506BCE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3" y="5275385"/>
                  <a:ext cx="3" cy="970671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5558FD2C-FF96-4A38-90F1-41645DAA0CC7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FDD8F77-A5F4-4731-AA8D-1B9D97156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814" y="5760327"/>
                <a:ext cx="459545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4617902-0B27-46AE-B9BD-18036142EF31}"/>
                  </a:ext>
                </a:extLst>
              </p:cNvPr>
              <p:cNvSpPr/>
              <p:nvPr/>
            </p:nvSpPr>
            <p:spPr>
              <a:xfrm rot="16509811">
                <a:off x="822608" y="5674206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49E8EBE-98D4-4EBE-AE24-D197D5EB57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570" y="5763061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41EF96E-4E7E-4366-97F4-799F17E218F5}"/>
                  </a:ext>
                </a:extLst>
              </p:cNvPr>
              <p:cNvSpPr/>
              <p:nvPr/>
            </p:nvSpPr>
            <p:spPr>
              <a:xfrm rot="16509811">
                <a:off x="2977697" y="5666923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2736217-B6F8-41CE-A3FE-5E4AE2051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10" y="5765262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67B116AC-DCB9-4D25-B4FD-8B050843367A}"/>
                  </a:ext>
                </a:extLst>
              </p:cNvPr>
              <p:cNvSpPr/>
              <p:nvPr/>
            </p:nvSpPr>
            <p:spPr>
              <a:xfrm rot="16509811">
                <a:off x="5141776" y="5679285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04FD514-F917-4680-AEA4-8D328661A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9279" y="5771660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4FC21F31-02B8-41C1-AD30-AD2DD456A233}"/>
                  </a:ext>
                </a:extLst>
              </p:cNvPr>
              <p:cNvSpPr/>
              <p:nvPr/>
            </p:nvSpPr>
            <p:spPr>
              <a:xfrm rot="16509811">
                <a:off x="7291785" y="5677807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0ABE2F78-0712-48A1-B111-409A04882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78666" y="5768141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9234973F-73E0-47D6-BD20-8DF8F3651FD6}"/>
                  </a:ext>
                </a:extLst>
              </p:cNvPr>
              <p:cNvSpPr/>
              <p:nvPr/>
            </p:nvSpPr>
            <p:spPr>
              <a:xfrm rot="16509811">
                <a:off x="9455863" y="5685849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3377CFF-6D14-4185-BE24-23A848208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24588" y="5777129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37194B-9AAA-4A5F-B378-D478D6AAC838}"/>
                  </a:ext>
                </a:extLst>
              </p:cNvPr>
              <p:cNvSpPr/>
              <p:nvPr/>
            </p:nvSpPr>
            <p:spPr>
              <a:xfrm>
                <a:off x="188266" y="5178286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8DEB106-DD35-47C0-A03C-7DAFF2031D5D}"/>
                  </a:ext>
                </a:extLst>
              </p:cNvPr>
              <p:cNvSpPr/>
              <p:nvPr/>
            </p:nvSpPr>
            <p:spPr>
              <a:xfrm>
                <a:off x="806339" y="3136103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727787D-9C4C-4103-B268-C77277E3E67C}"/>
                  </a:ext>
                </a:extLst>
              </p:cNvPr>
              <p:cNvSpPr/>
              <p:nvPr/>
            </p:nvSpPr>
            <p:spPr>
              <a:xfrm>
                <a:off x="5137466" y="315486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4C9D062-537C-4604-8F29-A68FF2AAFB2D}"/>
                  </a:ext>
                </a:extLst>
              </p:cNvPr>
              <p:cNvSpPr/>
              <p:nvPr/>
            </p:nvSpPr>
            <p:spPr>
              <a:xfrm>
                <a:off x="9434514" y="317693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BF0EFF5-AF78-4940-AF03-843668CD82C6}"/>
                  </a:ext>
                </a:extLst>
              </p:cNvPr>
              <p:cNvSpPr/>
              <p:nvPr/>
            </p:nvSpPr>
            <p:spPr>
              <a:xfrm>
                <a:off x="2959323" y="3176930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0" cap="none" spc="0" dirty="0">
                    <a:ln w="0"/>
                  </a:rPr>
                  <a:t>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FEE9777-AE0E-406B-943B-353743E6FB24}"/>
                  </a:ext>
                </a:extLst>
              </p:cNvPr>
              <p:cNvSpPr/>
              <p:nvPr/>
            </p:nvSpPr>
            <p:spPr>
              <a:xfrm>
                <a:off x="7285990" y="31355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0" cap="none" spc="0" dirty="0">
                    <a:ln w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2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Grid of many latches</a:t>
            </a:r>
          </a:p>
          <a:p>
            <a:r>
              <a:rPr lang="en-US" dirty="0"/>
              <a:t>Selects one of several analog or digital input signals and forwards the selected input into a single line</a:t>
            </a:r>
          </a:p>
          <a:p>
            <a:r>
              <a:rPr lang="en-US" dirty="0"/>
              <a:t>Is used to increase the amount of data that can be </a:t>
            </a:r>
            <a:br>
              <a:rPr lang="en-US" dirty="0"/>
            </a:br>
            <a:r>
              <a:rPr lang="en-US" dirty="0"/>
              <a:t>sent over the network</a:t>
            </a:r>
          </a:p>
          <a:p>
            <a:r>
              <a:rPr lang="en-US" dirty="0"/>
              <a:t>Multiplexers can also be used to implement Boolean functions of multiple variables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RAM</a:t>
            </a:r>
            <a:r>
              <a:rPr lang="en-US" dirty="0"/>
              <a:t> contains many multiplexers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1351833"/>
          </a:xfrm>
        </p:spPr>
        <p:txBody>
          <a:bodyPr>
            <a:normAutofit/>
          </a:bodyPr>
          <a:lstStyle/>
          <a:p>
            <a:r>
              <a:rPr lang="en-US" dirty="0"/>
              <a:t>Stores data and machine code currently being used</a:t>
            </a:r>
          </a:p>
          <a:p>
            <a:r>
              <a:rPr lang="en-US" dirty="0"/>
              <a:t>Allows data items to be read or written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D0CF1-EBCC-4B25-BD18-6A93111EC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55888"/>
              </p:ext>
            </p:extLst>
          </p:nvPr>
        </p:nvGraphicFramePr>
        <p:xfrm>
          <a:off x="5450450" y="2576803"/>
          <a:ext cx="3215250" cy="3655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625">
                  <a:extLst>
                    <a:ext uri="{9D8B030D-6E8A-4147-A177-3AD203B41FA5}">
                      <a16:colId xmlns:a16="http://schemas.microsoft.com/office/drawing/2014/main" val="3170532044"/>
                    </a:ext>
                  </a:extLst>
                </a:gridCol>
                <a:gridCol w="1607625">
                  <a:extLst>
                    <a:ext uri="{9D8B030D-6E8A-4147-A177-3AD203B41FA5}">
                      <a16:colId xmlns:a16="http://schemas.microsoft.com/office/drawing/2014/main" val="405627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9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9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7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6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5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8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1919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45F798-8D15-4541-AB2C-B5DDE9BA7022}"/>
              </a:ext>
            </a:extLst>
          </p:cNvPr>
          <p:cNvCxnSpPr/>
          <p:nvPr/>
        </p:nvCxnSpPr>
        <p:spPr>
          <a:xfrm>
            <a:off x="4409440" y="3076740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33720B-56EC-40F0-9872-3395CCB8EBC2}"/>
              </a:ext>
            </a:extLst>
          </p:cNvPr>
          <p:cNvCxnSpPr/>
          <p:nvPr/>
        </p:nvCxnSpPr>
        <p:spPr>
          <a:xfrm>
            <a:off x="4409440" y="3243207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717470-D7FD-4683-BD54-D0FDBE18A7B4}"/>
              </a:ext>
            </a:extLst>
          </p:cNvPr>
          <p:cNvCxnSpPr/>
          <p:nvPr/>
        </p:nvCxnSpPr>
        <p:spPr>
          <a:xfrm>
            <a:off x="4409440" y="3158799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2740A3-B1E2-4BD6-8876-3C7DD069FA06}"/>
              </a:ext>
            </a:extLst>
          </p:cNvPr>
          <p:cNvCxnSpPr/>
          <p:nvPr/>
        </p:nvCxnSpPr>
        <p:spPr>
          <a:xfrm>
            <a:off x="4409440" y="2975923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4DCF03-3732-407A-A9A0-5F89D967BCA6}"/>
              </a:ext>
            </a:extLst>
          </p:cNvPr>
          <p:cNvCxnSpPr/>
          <p:nvPr/>
        </p:nvCxnSpPr>
        <p:spPr>
          <a:xfrm>
            <a:off x="4409440" y="3988795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E919F7-4ABD-445A-A756-C9B4BF2F003C}"/>
              </a:ext>
            </a:extLst>
          </p:cNvPr>
          <p:cNvCxnSpPr/>
          <p:nvPr/>
        </p:nvCxnSpPr>
        <p:spPr>
          <a:xfrm>
            <a:off x="4409440" y="4155262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31E8A0-BC5A-4D91-80E7-A8E233D42113}"/>
              </a:ext>
            </a:extLst>
          </p:cNvPr>
          <p:cNvCxnSpPr/>
          <p:nvPr/>
        </p:nvCxnSpPr>
        <p:spPr>
          <a:xfrm>
            <a:off x="4409440" y="4070854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2938E5-E6C7-4553-8B6B-27C934945785}"/>
              </a:ext>
            </a:extLst>
          </p:cNvPr>
          <p:cNvCxnSpPr/>
          <p:nvPr/>
        </p:nvCxnSpPr>
        <p:spPr>
          <a:xfrm>
            <a:off x="4409440" y="3887978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35E6B6-E019-49EC-8666-5821E2E4AC5C}"/>
              </a:ext>
            </a:extLst>
          </p:cNvPr>
          <p:cNvCxnSpPr/>
          <p:nvPr/>
        </p:nvCxnSpPr>
        <p:spPr>
          <a:xfrm>
            <a:off x="4409440" y="5321292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4DB684-26B3-4411-A4C9-BB210A391E80}"/>
              </a:ext>
            </a:extLst>
          </p:cNvPr>
          <p:cNvCxnSpPr/>
          <p:nvPr/>
        </p:nvCxnSpPr>
        <p:spPr>
          <a:xfrm>
            <a:off x="4409440" y="6016259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62EA1C-E021-47A8-96CC-16300DAAB56D}"/>
              </a:ext>
            </a:extLst>
          </p:cNvPr>
          <p:cNvSpPr txBox="1"/>
          <p:nvPr/>
        </p:nvSpPr>
        <p:spPr>
          <a:xfrm>
            <a:off x="2487541" y="2817133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8-bit data</a:t>
            </a:r>
            <a:endParaRPr lang="bg-BG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E0464-2DA9-41C3-A9C9-24A0C36C8379}"/>
              </a:ext>
            </a:extLst>
          </p:cNvPr>
          <p:cNvSpPr txBox="1"/>
          <p:nvPr/>
        </p:nvSpPr>
        <p:spPr>
          <a:xfrm>
            <a:off x="2487541" y="3565697"/>
            <a:ext cx="1921899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8-bit address input</a:t>
            </a:r>
            <a:endParaRPr lang="bg-B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AE340D-30FF-4AD1-AD89-C8A9FB2345BA}"/>
              </a:ext>
            </a:extLst>
          </p:cNvPr>
          <p:cNvSpPr txBox="1"/>
          <p:nvPr/>
        </p:nvSpPr>
        <p:spPr>
          <a:xfrm>
            <a:off x="2487539" y="5019268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Write enable</a:t>
            </a:r>
            <a:endParaRPr lang="bg-BG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77EE7-D562-445B-A3C8-10D2B9925383}"/>
              </a:ext>
            </a:extLst>
          </p:cNvPr>
          <p:cNvSpPr txBox="1"/>
          <p:nvPr/>
        </p:nvSpPr>
        <p:spPr>
          <a:xfrm>
            <a:off x="2487539" y="5714235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Read enable</a:t>
            </a:r>
            <a:endParaRPr lang="bg-BG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823525-A26A-4A76-B282-827462183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97" y="2831502"/>
            <a:ext cx="2791815" cy="27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5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 and Instruction cycle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1A6D3-A2D1-4739-8F1E-8ECBA737AF34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1   2   3   4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en-US" sz="4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065704"/>
          </a:xfrm>
        </p:spPr>
        <p:txBody>
          <a:bodyPr>
            <a:normAutofit/>
          </a:bodyPr>
          <a:lstStyle/>
          <a:p>
            <a:r>
              <a:rPr lang="en-US" dirty="0"/>
              <a:t>Carries out the </a:t>
            </a:r>
            <a:r>
              <a:rPr lang="en-US" b="1" dirty="0">
                <a:solidFill>
                  <a:schemeClr val="bg1"/>
                </a:solidFill>
              </a:rPr>
              <a:t>instructions</a:t>
            </a:r>
            <a:r>
              <a:rPr lang="en-US" dirty="0"/>
              <a:t> of a computer program </a:t>
            </a:r>
            <a:br>
              <a:rPr lang="en-US" dirty="0"/>
            </a:br>
            <a:r>
              <a:rPr lang="en-US" dirty="0"/>
              <a:t>by performing the basic arithmetic, logical, control </a:t>
            </a:r>
            <a:br>
              <a:rPr lang="en-US" dirty="0"/>
            </a:br>
            <a:r>
              <a:rPr lang="en-US" dirty="0"/>
              <a:t>and input/output (I/O) operations</a:t>
            </a:r>
          </a:p>
          <a:p>
            <a:r>
              <a:rPr lang="en-US" dirty="0"/>
              <a:t>Fundamental operation of most CPUs is to execute</a:t>
            </a:r>
            <a:br>
              <a:rPr lang="en-US" dirty="0"/>
            </a:br>
            <a:r>
              <a:rPr lang="en-US" dirty="0"/>
              <a:t>a sequence of stored instructions that is called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CPU?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32AA2-BCD9-4639-BDCF-4F13FD039D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98" y="4093698"/>
            <a:ext cx="2916298" cy="26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880C11-737A-4B31-9664-D42BF7393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88695"/>
              </p:ext>
            </p:extLst>
          </p:nvPr>
        </p:nvGraphicFramePr>
        <p:xfrm>
          <a:off x="1372381" y="1606793"/>
          <a:ext cx="9447237" cy="43659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3397">
                  <a:extLst>
                    <a:ext uri="{9D8B030D-6E8A-4147-A177-3AD203B41FA5}">
                      <a16:colId xmlns:a16="http://schemas.microsoft.com/office/drawing/2014/main" val="20960844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259392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7915527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312032940"/>
                    </a:ext>
                  </a:extLst>
                </a:gridCol>
              </a:tblGrid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4-bit opcode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Address/Register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4521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LOAD_A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RAM location</a:t>
                      </a:r>
                      <a:br>
                        <a:rPr lang="en-US" dirty="0"/>
                      </a:br>
                      <a:r>
                        <a:rPr lang="en-US" dirty="0"/>
                        <a:t>into register A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32843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LOAD_B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RAM location</a:t>
                      </a:r>
                    </a:p>
                    <a:p>
                      <a:r>
                        <a:rPr lang="en-US" dirty="0"/>
                        <a:t>into register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2634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STORE_A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from register A into RAM location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97630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two registers </a:t>
                      </a:r>
                      <a:br>
                        <a:rPr lang="en-US" dirty="0"/>
                      </a:br>
                      <a:r>
                        <a:rPr lang="en-US" dirty="0"/>
                        <a:t>and store into </a:t>
                      </a:r>
                      <a:br>
                        <a:rPr lang="en-US" dirty="0"/>
                      </a:br>
                      <a:r>
                        <a:rPr lang="en-US" dirty="0"/>
                        <a:t>second register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2-bit register ID,</a:t>
                      </a:r>
                    </a:p>
                    <a:p>
                      <a:r>
                        <a:rPr lang="en-US" dirty="0"/>
                        <a:t>2-bit register 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3963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3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E309B4-BFD9-4C75-8972-370C7010E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85052"/>
              </p:ext>
            </p:extLst>
          </p:nvPr>
        </p:nvGraphicFramePr>
        <p:xfrm>
          <a:off x="8822787" y="1174115"/>
          <a:ext cx="2767868" cy="5547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41909">
                  <a:extLst>
                    <a:ext uri="{9D8B030D-6E8A-4147-A177-3AD203B41FA5}">
                      <a16:colId xmlns:a16="http://schemas.microsoft.com/office/drawing/2014/main" val="2805882024"/>
                    </a:ext>
                  </a:extLst>
                </a:gridCol>
                <a:gridCol w="1225959">
                  <a:extLst>
                    <a:ext uri="{9D8B030D-6E8A-4147-A177-3AD203B41FA5}">
                      <a16:colId xmlns:a16="http://schemas.microsoft.com/office/drawing/2014/main" val="17481952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RAM</a:t>
                      </a:r>
                      <a:endParaRPr lang="bg-B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8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Address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8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00101000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00011111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5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10000100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01001101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26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3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6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00100101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1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00000011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5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00001110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582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D214AE-A168-4BDA-AED6-307691CA2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22718"/>
              </p:ext>
            </p:extLst>
          </p:nvPr>
        </p:nvGraphicFramePr>
        <p:xfrm>
          <a:off x="289708" y="22068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CA99371E-428F-4191-8A9B-366D7C98D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55550"/>
              </p:ext>
            </p:extLst>
          </p:nvPr>
        </p:nvGraphicFramePr>
        <p:xfrm>
          <a:off x="2340073" y="22068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3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B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69D2A246-EC6B-4810-8CB5-6AB0E332B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04751"/>
              </p:ext>
            </p:extLst>
          </p:nvPr>
        </p:nvGraphicFramePr>
        <p:xfrm>
          <a:off x="4390438" y="2180907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C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6B7229A-40AA-47F7-A51F-34C525D04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10844"/>
              </p:ext>
            </p:extLst>
          </p:nvPr>
        </p:nvGraphicFramePr>
        <p:xfrm>
          <a:off x="6440803" y="2180907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55CB8698-652E-4F7B-BF87-60434DC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60616"/>
              </p:ext>
            </p:extLst>
          </p:nvPr>
        </p:nvGraphicFramePr>
        <p:xfrm>
          <a:off x="5454349" y="5257919"/>
          <a:ext cx="2767868" cy="12792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Address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3B3A189D-2BF0-4B18-B8C3-11BA60B1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80447"/>
              </p:ext>
            </p:extLst>
          </p:nvPr>
        </p:nvGraphicFramePr>
        <p:xfrm>
          <a:off x="5454349" y="3719413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8376A53-19EC-42BE-AD31-E8739FA0B089}"/>
              </a:ext>
            </a:extLst>
          </p:cNvPr>
          <p:cNvSpPr/>
          <p:nvPr/>
        </p:nvSpPr>
        <p:spPr>
          <a:xfrm>
            <a:off x="2637940" y="1120490"/>
            <a:ext cx="3539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D62A6B-777B-4D62-9142-D70405319B1D}"/>
              </a:ext>
            </a:extLst>
          </p:cNvPr>
          <p:cNvGrpSpPr/>
          <p:nvPr/>
        </p:nvGrpSpPr>
        <p:grpSpPr>
          <a:xfrm>
            <a:off x="8239606" y="2180907"/>
            <a:ext cx="665308" cy="4079217"/>
            <a:chOff x="8522286" y="2180907"/>
            <a:chExt cx="665308" cy="407921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3B9727-9D45-4B2E-8B4A-C3FC1E2AC5E2}"/>
                </a:ext>
              </a:extLst>
            </p:cNvPr>
            <p:cNvCxnSpPr/>
            <p:nvPr/>
          </p:nvCxnSpPr>
          <p:spPr>
            <a:xfrm>
              <a:off x="8522286" y="6260123"/>
              <a:ext cx="323557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7F428A-2C66-4180-B2CF-3A874351E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1065" y="2206829"/>
              <a:ext cx="0" cy="4053295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90AFB2-6C41-4F93-AFF8-12B97F620DCD}"/>
                </a:ext>
              </a:extLst>
            </p:cNvPr>
            <p:cNvCxnSpPr/>
            <p:nvPr/>
          </p:nvCxnSpPr>
          <p:spPr>
            <a:xfrm>
              <a:off x="8783487" y="2180907"/>
              <a:ext cx="404107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FAD08A14-5630-4FF5-BB7A-8505C443B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96049"/>
              </p:ext>
            </p:extLst>
          </p:nvPr>
        </p:nvGraphicFramePr>
        <p:xfrm>
          <a:off x="5468191" y="3699440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44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0010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E9621440-D528-4B02-A8EA-DC4596AB6AC7}"/>
              </a:ext>
            </a:extLst>
          </p:cNvPr>
          <p:cNvGrpSpPr/>
          <p:nvPr/>
        </p:nvGrpSpPr>
        <p:grpSpPr>
          <a:xfrm>
            <a:off x="8188361" y="2170003"/>
            <a:ext cx="628598" cy="2245688"/>
            <a:chOff x="3443064" y="3719414"/>
            <a:chExt cx="628598" cy="224568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D66C8B-B057-42DE-9F62-BC5641C91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9871" y="3719414"/>
              <a:ext cx="10309" cy="2245688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3FBE32B-2B62-49A6-8F2C-FA73AE7E3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064" y="5952125"/>
              <a:ext cx="339816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20CA61-97CF-4CA6-814F-F76459C3A84E}"/>
                </a:ext>
              </a:extLst>
            </p:cNvPr>
            <p:cNvCxnSpPr/>
            <p:nvPr/>
          </p:nvCxnSpPr>
          <p:spPr>
            <a:xfrm>
              <a:off x="3748105" y="3732113"/>
              <a:ext cx="323557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CBDFEB-EA1D-4178-8D74-A702B89BD44A}"/>
              </a:ext>
            </a:extLst>
          </p:cNvPr>
          <p:cNvSpPr/>
          <p:nvPr/>
        </p:nvSpPr>
        <p:spPr>
          <a:xfrm>
            <a:off x="2470401" y="1097186"/>
            <a:ext cx="4143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3C2C5A4B-3DD7-4ED7-98D8-B49F54A1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5135"/>
              </p:ext>
            </p:extLst>
          </p:nvPr>
        </p:nvGraphicFramePr>
        <p:xfrm>
          <a:off x="5441280" y="3725941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193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0010</a:t>
                      </a:r>
                      <a:r>
                        <a:rPr lang="en-US" dirty="0"/>
                        <a:t>1</a:t>
                      </a:r>
                      <a:r>
                        <a:rPr lang="bg-BG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11BA4E86-05AB-4F93-94DB-549FF458AAB9}"/>
              </a:ext>
            </a:extLst>
          </p:cNvPr>
          <p:cNvSpPr/>
          <p:nvPr/>
        </p:nvSpPr>
        <p:spPr>
          <a:xfrm>
            <a:off x="4245527" y="4172386"/>
            <a:ext cx="11706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</a:t>
            </a:r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809AB61E-6F5D-4FA0-A29D-3BCB8ABCE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54959"/>
              </p:ext>
            </p:extLst>
          </p:nvPr>
        </p:nvGraphicFramePr>
        <p:xfrm>
          <a:off x="5446599" y="3708274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1000</a:t>
                      </a:r>
                      <a:endParaRPr lang="bg-BG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114" name="Rectangle 113">
            <a:extLst>
              <a:ext uri="{FF2B5EF4-FFF2-40B4-BE49-F238E27FC236}">
                <a16:creationId xmlns:a16="http://schemas.microsoft.com/office/drawing/2014/main" id="{A369527D-E326-4BF7-AB50-8C13DAFB62B5}"/>
              </a:ext>
            </a:extLst>
          </p:cNvPr>
          <p:cNvSpPr/>
          <p:nvPr/>
        </p:nvSpPr>
        <p:spPr>
          <a:xfrm>
            <a:off x="3485048" y="4216408"/>
            <a:ext cx="19060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 Address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07336C-6F69-4C39-A5AC-501FD9384BD4}"/>
              </a:ext>
            </a:extLst>
          </p:cNvPr>
          <p:cNvSpPr/>
          <p:nvPr/>
        </p:nvSpPr>
        <p:spPr>
          <a:xfrm>
            <a:off x="4235160" y="4518128"/>
            <a:ext cx="12330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LOAD_A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A5F6E8-31C0-41EC-A2F0-62ED68370B2E}"/>
              </a:ext>
            </a:extLst>
          </p:cNvPr>
          <p:cNvSpPr/>
          <p:nvPr/>
        </p:nvSpPr>
        <p:spPr>
          <a:xfrm>
            <a:off x="5055950" y="4562150"/>
            <a:ext cx="2582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4FFAD36-9FD1-42DA-9724-70B2203E2587}"/>
              </a:ext>
            </a:extLst>
          </p:cNvPr>
          <p:cNvGrpSpPr/>
          <p:nvPr/>
        </p:nvGrpSpPr>
        <p:grpSpPr>
          <a:xfrm>
            <a:off x="8234339" y="4393605"/>
            <a:ext cx="649218" cy="894016"/>
            <a:chOff x="3544840" y="4443321"/>
            <a:chExt cx="649218" cy="1521781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45939E3-82D8-4C3D-AEFC-F0C83DA1F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4705" y="4443321"/>
              <a:ext cx="2158" cy="1521781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62DFC1A-4D13-42E7-88A0-0E9A12A6F2AA}"/>
                </a:ext>
              </a:extLst>
            </p:cNvPr>
            <p:cNvCxnSpPr>
              <a:cxnSpLocks/>
            </p:cNvCxnSpPr>
            <p:nvPr/>
          </p:nvCxnSpPr>
          <p:spPr>
            <a:xfrm>
              <a:off x="3757480" y="5952125"/>
              <a:ext cx="436578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99DF88-0675-4B04-B43F-CF4868B31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4840" y="4443321"/>
              <a:ext cx="263440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53046495-D744-4E47-92AD-94ACEB3F0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17881"/>
              </p:ext>
            </p:extLst>
          </p:nvPr>
        </p:nvGraphicFramePr>
        <p:xfrm>
          <a:off x="276800" y="21941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00100101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2206F0A0-103E-455D-9E25-BDDE11A9C251}"/>
              </a:ext>
            </a:extLst>
          </p:cNvPr>
          <p:cNvSpPr/>
          <p:nvPr/>
        </p:nvSpPr>
        <p:spPr>
          <a:xfrm>
            <a:off x="2441098" y="1112368"/>
            <a:ext cx="420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D321BCF5-7E44-4A5A-A1C7-5E72EE1FF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09034"/>
              </p:ext>
            </p:extLst>
          </p:nvPr>
        </p:nvGraphicFramePr>
        <p:xfrm>
          <a:off x="5467983" y="3715814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44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r>
                        <a:rPr lang="bg-BG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0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06" grpId="0"/>
      <p:bldP spid="106" grpId="1"/>
      <p:bldP spid="51" grpId="0"/>
      <p:bldP spid="51" grpId="1"/>
      <p:bldP spid="114" grpId="0"/>
      <p:bldP spid="114" grpId="1"/>
      <p:bldP spid="115" grpId="0"/>
      <p:bldP spid="115" grpId="1"/>
      <p:bldP spid="116" grpId="0"/>
      <p:bldP spid="116" grpId="1"/>
      <p:bldP spid="1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discuss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682A9A5A-DD39-4A83-9652-9E38B1766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861" y="1458921"/>
            <a:ext cx="9929724" cy="5065704"/>
          </a:xfrm>
        </p:spPr>
        <p:txBody>
          <a:bodyPr>
            <a:normAutofit/>
          </a:bodyPr>
          <a:lstStyle/>
          <a:p>
            <a:r>
              <a:rPr lang="en-US" dirty="0"/>
              <a:t>Discuss how addition will work in the CPU</a:t>
            </a:r>
            <a:endParaRPr lang="bg-BG" dirty="0"/>
          </a:p>
          <a:p>
            <a:r>
              <a:rPr lang="en-US" dirty="0"/>
              <a:t>Try adding ALU in the system</a:t>
            </a:r>
          </a:p>
          <a:p>
            <a:r>
              <a:rPr lang="en-US" dirty="0"/>
              <a:t>How will ALU be used</a:t>
            </a:r>
          </a:p>
          <a:p>
            <a:r>
              <a:rPr lang="en-US" dirty="0"/>
              <a:t>How will multiplication and division work</a:t>
            </a:r>
          </a:p>
          <a:p>
            <a:r>
              <a:rPr lang="en-US" dirty="0"/>
              <a:t>How will if-statements and for-loops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3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Computer science</a:t>
            </a:r>
            <a:r>
              <a:rPr lang="en-US" sz="3200" dirty="0">
                <a:solidFill>
                  <a:schemeClr val="bg2"/>
                </a:solidFill>
              </a:rPr>
              <a:t> forms the basis for the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design and use of computers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Transistors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logic gates </a:t>
            </a:r>
            <a:r>
              <a:rPr lang="en-US" sz="3200" dirty="0">
                <a:solidFill>
                  <a:schemeClr val="bg2"/>
                </a:solidFill>
              </a:rPr>
              <a:t>are the basics in computing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Latches</a:t>
            </a:r>
            <a:r>
              <a:rPr lang="en-US" sz="3200" dirty="0">
                <a:solidFill>
                  <a:schemeClr val="bg2"/>
                </a:solidFill>
              </a:rPr>
              <a:t> build </a:t>
            </a:r>
            <a:r>
              <a:rPr lang="en-US" sz="3200" b="1" dirty="0">
                <a:solidFill>
                  <a:schemeClr val="bg1"/>
                </a:solidFill>
              </a:rPr>
              <a:t>Multiplexers</a:t>
            </a:r>
            <a:r>
              <a:rPr lang="en-US" sz="3200" dirty="0">
                <a:solidFill>
                  <a:schemeClr val="bg2"/>
                </a:solidFill>
              </a:rPr>
              <a:t>, which build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RAM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All the operations in the </a:t>
            </a:r>
            <a:r>
              <a:rPr lang="en-US" sz="3200" b="1" dirty="0">
                <a:solidFill>
                  <a:schemeClr val="bg1"/>
                </a:solidFill>
              </a:rPr>
              <a:t>CPU</a:t>
            </a:r>
            <a:r>
              <a:rPr lang="en-US" sz="3200" dirty="0">
                <a:solidFill>
                  <a:schemeClr val="bg2"/>
                </a:solidFill>
              </a:rPr>
              <a:t> are build 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top of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Early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D4064-F661-4F09-ACDD-BA89DC592C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71" y="1521159"/>
            <a:ext cx="2281457" cy="22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5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Calculating tool </a:t>
            </a:r>
            <a:r>
              <a:rPr lang="en-US" dirty="0"/>
              <a:t>that was in use in Europe, China and Russia</a:t>
            </a:r>
          </a:p>
          <a:p>
            <a:r>
              <a:rPr lang="en-US" dirty="0"/>
              <a:t>Originally, they were beans or stones moved in </a:t>
            </a:r>
            <a:br>
              <a:rPr lang="en-US" dirty="0"/>
            </a:br>
            <a:r>
              <a:rPr lang="en-US" dirty="0"/>
              <a:t>grooves in sand or on tablets</a:t>
            </a:r>
            <a:r>
              <a:rPr lang="bg-BG" dirty="0"/>
              <a:t> </a:t>
            </a:r>
            <a:r>
              <a:rPr lang="en-US" dirty="0"/>
              <a:t>of wood,</a:t>
            </a:r>
            <a:br>
              <a:rPr lang="bg-BG" dirty="0"/>
            </a:br>
            <a:r>
              <a:rPr lang="en-US" dirty="0"/>
              <a:t>stone, or metal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Abacus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13D02-1835-4C1D-8D0B-0F2D9EA1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333" y="4121834"/>
            <a:ext cx="2275357" cy="22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Piece of stiff paper that can be used to contain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digital data </a:t>
            </a:r>
            <a:r>
              <a:rPr lang="en-US" dirty="0"/>
              <a:t>represented by the presence or </a:t>
            </a:r>
            <a:br>
              <a:rPr lang="en-US" dirty="0"/>
            </a:br>
            <a:r>
              <a:rPr lang="en-US" dirty="0"/>
              <a:t>absence of </a:t>
            </a:r>
            <a:r>
              <a:rPr lang="en-US" b="1" dirty="0">
                <a:solidFill>
                  <a:schemeClr val="bg1"/>
                </a:solidFill>
              </a:rPr>
              <a:t>holes</a:t>
            </a:r>
            <a:r>
              <a:rPr lang="en-US" dirty="0"/>
              <a:t> in predefined positions</a:t>
            </a:r>
          </a:p>
          <a:p>
            <a:r>
              <a:rPr lang="en-US" dirty="0"/>
              <a:t>Widely used through much of the 20th century in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 processing </a:t>
            </a:r>
            <a:r>
              <a:rPr lang="en-US" dirty="0"/>
              <a:t>industry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Punched Card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CA3D6-AF39-49A2-8892-0B87DFDA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41" y="4129427"/>
            <a:ext cx="3521348" cy="19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amplify 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switch</a:t>
            </a:r>
            <a:r>
              <a:rPr lang="en-US" b="1" dirty="0"/>
              <a:t> </a:t>
            </a:r>
            <a:r>
              <a:rPr lang="en-US" dirty="0"/>
              <a:t>electronic signals and </a:t>
            </a:r>
            <a:br>
              <a:rPr lang="en-US" dirty="0"/>
            </a:br>
            <a:r>
              <a:rPr lang="en-US" dirty="0"/>
              <a:t>electrical power</a:t>
            </a:r>
          </a:p>
          <a:p>
            <a:r>
              <a:rPr lang="en-US" dirty="0"/>
              <a:t>Has at least </a:t>
            </a:r>
            <a:r>
              <a:rPr lang="en-US" b="1" dirty="0">
                <a:solidFill>
                  <a:schemeClr val="bg1"/>
                </a:solidFill>
              </a:rPr>
              <a:t>three terminals </a:t>
            </a:r>
            <a:r>
              <a:rPr lang="en-US" dirty="0"/>
              <a:t>for connection to an </a:t>
            </a:r>
            <a:br>
              <a:rPr lang="en-US" dirty="0"/>
            </a:br>
            <a:r>
              <a:rPr lang="en-US" dirty="0"/>
              <a:t>external circuit </a:t>
            </a:r>
          </a:p>
          <a:p>
            <a:r>
              <a:rPr lang="en-US" dirty="0"/>
              <a:t>The transistor is the fundamental building block of </a:t>
            </a:r>
            <a:br>
              <a:rPr lang="en-US" dirty="0"/>
            </a:br>
            <a:r>
              <a:rPr lang="en-US" dirty="0"/>
              <a:t>modern </a:t>
            </a:r>
            <a:r>
              <a:rPr lang="en-US" b="1" dirty="0">
                <a:solidFill>
                  <a:schemeClr val="bg1"/>
                </a:solidFill>
              </a:rPr>
              <a:t>electronic 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74C35-3822-4060-875D-42A0C5692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560">
            <a:off x="8505827" y="4270219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Structure of Transistors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949323-022F-4B3B-B62D-DF4221DF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98" y="1237956"/>
            <a:ext cx="7033003" cy="49626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Boolean Logic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527CE-A970-493B-A082-A2E9C4BDF517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2   3   4   5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</TotalTime>
  <Words>1317</Words>
  <Application>Microsoft Office PowerPoint</Application>
  <PresentationFormat>Widescreen</PresentationFormat>
  <Paragraphs>522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1_SoftUni3_1</vt:lpstr>
      <vt:lpstr>Intro to Computer Science</vt:lpstr>
      <vt:lpstr>Table of Contents</vt:lpstr>
      <vt:lpstr>Have a Question?</vt:lpstr>
      <vt:lpstr>PowerPoint Presentation</vt:lpstr>
      <vt:lpstr>The Abacus</vt:lpstr>
      <vt:lpstr>The Punched Card</vt:lpstr>
      <vt:lpstr>Transistors</vt:lpstr>
      <vt:lpstr>PowerPoint Presentation</vt:lpstr>
      <vt:lpstr>PowerPoint Presentation</vt:lpstr>
      <vt:lpstr>Boolean Algebra</vt:lpstr>
      <vt:lpstr>NOT Operation</vt:lpstr>
      <vt:lpstr>AND Operation</vt:lpstr>
      <vt:lpstr>AND Gate</vt:lpstr>
      <vt:lpstr>OR Operation</vt:lpstr>
      <vt:lpstr>OR Gate</vt:lpstr>
      <vt:lpstr>PowerPoint Presentation</vt:lpstr>
      <vt:lpstr>PowerPoint Presentation</vt:lpstr>
      <vt:lpstr>XOR Operation</vt:lpstr>
      <vt:lpstr>Problem: XOR Gate</vt:lpstr>
      <vt:lpstr>Solution: XOR Gate</vt:lpstr>
      <vt:lpstr>PowerPoint Presentation</vt:lpstr>
      <vt:lpstr>What is ALU</vt:lpstr>
      <vt:lpstr>Half Adder</vt:lpstr>
      <vt:lpstr>Full Adder</vt:lpstr>
      <vt:lpstr>Problem: Full Adder</vt:lpstr>
      <vt:lpstr>Solution: Full Adder</vt:lpstr>
      <vt:lpstr>PowerPoint Presentation</vt:lpstr>
      <vt:lpstr>Gated Latch</vt:lpstr>
      <vt:lpstr>Gated Latch Structure</vt:lpstr>
      <vt:lpstr>8-bit Registers</vt:lpstr>
      <vt:lpstr>Multiplexer</vt:lpstr>
      <vt:lpstr>RAM</vt:lpstr>
      <vt:lpstr>PowerPoint Presentation</vt:lpstr>
      <vt:lpstr>What is a CPU?</vt:lpstr>
      <vt:lpstr>Instructions Table</vt:lpstr>
      <vt:lpstr>Example</vt:lpstr>
      <vt:lpstr>What to discuss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</dc:title>
  <dc:subject>Programming Fundamentals - Practical Training Course @ SoftUni</dc:subject>
  <dc:creator>Software University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Anna S</cp:lastModifiedBy>
  <cp:revision>132</cp:revision>
  <dcterms:created xsi:type="dcterms:W3CDTF">2018-05-23T13:08:44Z</dcterms:created>
  <dcterms:modified xsi:type="dcterms:W3CDTF">2019-06-23T11:40:52Z</dcterms:modified>
  <cp:category>programming fundamentals;computer programming;software development;web development</cp:category>
</cp:coreProperties>
</file>