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503" r:id="rId3"/>
    <p:sldId id="473" r:id="rId4"/>
    <p:sldId id="504" r:id="rId5"/>
    <p:sldId id="505" r:id="rId6"/>
    <p:sldId id="506" r:id="rId7"/>
    <p:sldId id="645" r:id="rId8"/>
    <p:sldId id="646" r:id="rId9"/>
    <p:sldId id="507" r:id="rId10"/>
    <p:sldId id="481" r:id="rId11"/>
    <p:sldId id="482" r:id="rId12"/>
    <p:sldId id="483" r:id="rId13"/>
    <p:sldId id="484" r:id="rId14"/>
    <p:sldId id="508" r:id="rId15"/>
    <p:sldId id="647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6" r:id="rId25"/>
    <p:sldId id="510" r:id="rId26"/>
    <p:sldId id="517" r:id="rId27"/>
    <p:sldId id="499" r:id="rId28"/>
    <p:sldId id="500" r:id="rId29"/>
    <p:sldId id="511" r:id="rId30"/>
    <p:sldId id="650" r:id="rId31"/>
    <p:sldId id="655" r:id="rId32"/>
    <p:sldId id="656" r:id="rId33"/>
    <p:sldId id="653" r:id="rId34"/>
    <p:sldId id="654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473"/>
            <p14:sldId id="504"/>
          </p14:sldIdLst>
        </p14:section>
        <p14:section name="Functional Programming" id="{10745B23-C988-4BAA-AE42-C501B8B4B899}">
          <p14:sldIdLst>
            <p14:sldId id="505"/>
            <p14:sldId id="506"/>
            <p14:sldId id="645"/>
            <p14:sldId id="646"/>
          </p14:sldIdLst>
        </p14:section>
        <p14:section name="Lambda Expressions" id="{FC7A6BB1-9875-4E99-A906-85D921810372}">
          <p14:sldIdLst>
            <p14:sldId id="507"/>
            <p14:sldId id="481"/>
            <p14:sldId id="482"/>
            <p14:sldId id="483"/>
            <p14:sldId id="484"/>
          </p14:sldIdLst>
        </p14:section>
        <p14:section name="Functions" id="{FF983992-9705-473B-B3E7-FA29676CBF4A}">
          <p14:sldIdLst>
            <p14:sldId id="508"/>
            <p14:sldId id="647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6"/>
            <p14:sldId id="510"/>
            <p14:sldId id="517"/>
            <p14:sldId id="499"/>
            <p14:sldId id="500"/>
          </p14:sldIdLst>
        </p14:section>
        <p14:section name="Conclusion" id="{58D64C7F-D402-4999-9405-70BF278F6A9E}">
          <p14:sldIdLst>
            <p14:sldId id="511"/>
            <p14:sldId id="650"/>
            <p14:sldId id="655"/>
            <p14:sldId id="656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84" autoAdjust="0"/>
  </p:normalViewPr>
  <p:slideViewPr>
    <p:cSldViewPr>
      <p:cViewPr varScale="1">
        <p:scale>
          <a:sx n="88" d="100"/>
          <a:sy n="88" d="100"/>
        </p:scale>
        <p:origin x="43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2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214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28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5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14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 smtClean="0"/>
              <a:t>SoftUni</a:t>
            </a:r>
            <a:r>
              <a:rPr lang="en-US" dirty="0" smtClean="0"/>
              <a:t> </a:t>
            </a:r>
            <a:r>
              <a:rPr lang="en-US" dirty="0"/>
              <a:t>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18579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3" y="187540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223007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4549165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5931266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05" y="4556568"/>
            <a:ext cx="3505200" cy="5259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integers </a:t>
            </a:r>
            <a:r>
              <a:rPr lang="en-US" dirty="0"/>
              <a:t>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even numbers</a:t>
            </a:r>
            <a:r>
              <a:rPr lang="en-US" dirty="0" smtClean="0"/>
              <a:t>, sorted </a:t>
            </a:r>
            <a:r>
              <a:rPr lang="en-US" dirty="0"/>
              <a:t>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two </a:t>
            </a:r>
            <a:r>
              <a:rPr lang="en-US" b="1" dirty="0">
                <a:solidFill>
                  <a:schemeClr val="bg1"/>
                </a:solidFill>
              </a:rPr>
              <a:t>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2812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10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59711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59711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59711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363725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Func&lt;T, V&gt;, Action&lt;T&gt;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0897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bg2"/>
                </a:solidFill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5BF4-ED06-41F9-BC8B-5A4CB73C0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</p:spTree>
    <p:extLst>
      <p:ext uri="{BB962C8B-B14F-4D97-AF65-F5344CB8AC3E}">
        <p14:creationId xmlns:p14="http://schemas.microsoft.com/office/powerpoint/2010/main" val="20711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</a:t>
            </a:r>
            <a:r>
              <a:rPr lang="en-US" dirty="0" smtClean="0"/>
              <a:t>a function 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</a:t>
            </a:r>
            <a:r>
              <a:rPr lang="en-US" sz="3200" b="1" dirty="0" smtClean="0">
                <a:solidFill>
                  <a:schemeClr val="bg1"/>
                </a:solidFill>
              </a:rPr>
              <a:t>types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</a:t>
            </a:r>
            <a:r>
              <a:rPr lang="en-US" sz="3200" b="1" dirty="0" smtClean="0">
                <a:solidFill>
                  <a:schemeClr val="bg1"/>
                </a:solidFill>
              </a:rPr>
              <a:t>the declared type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dirty="0" smtClean="0"/>
              <a:t> </a:t>
            </a:r>
            <a:r>
              <a:rPr lang="en-US" sz="3200" dirty="0"/>
              <a:t>generic delegate </a:t>
            </a:r>
            <a:r>
              <a:rPr lang="en-US" sz="3200" dirty="0" smtClean="0"/>
              <a:t>uses </a:t>
            </a:r>
            <a:r>
              <a:rPr lang="en-US" sz="3200" dirty="0"/>
              <a:t>type parameters to define the number and </a:t>
            </a:r>
            <a:br>
              <a:rPr lang="en-US" sz="3200" dirty="0"/>
            </a:br>
            <a:r>
              <a:rPr lang="en-US" sz="3200" dirty="0"/>
              <a:t>types of input </a:t>
            </a:r>
            <a:r>
              <a:rPr lang="en-US" sz="3200" dirty="0" smtClean="0"/>
              <a:t>parameters and returns the </a:t>
            </a:r>
            <a:r>
              <a:rPr lang="en-US" sz="3200" dirty="0"/>
              <a:t>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</a:t>
            </a:r>
            <a:r>
              <a:rPr lang="en-US" noProof="1" smtClean="0"/>
              <a:t>Func&lt;T</a:t>
            </a:r>
            <a:r>
              <a:rPr lang="en-US" dirty="0" smtClean="0"/>
              <a:t>, </a:t>
            </a:r>
            <a:r>
              <a:rPr lang="en-US" dirty="0"/>
              <a:t>V&gt;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771260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0411" y="2029151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2642" y="630570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8340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59661" y="3482891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1284" y="3477956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6412" y="2023444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1604" y="3482892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86513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727204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your own</a:t>
            </a:r>
            <a:r>
              <a:rPr lang="en-US" b="1" dirty="0">
                <a:solidFill>
                  <a:schemeClr val="bg1"/>
                </a:solidFill>
              </a:rPr>
              <a:t>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65048" y="3505200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3946" y="3806110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130693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9" y="4938428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46" y="517900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126893" y="5313004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516748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DEBD-6D1F-4F94-8632-227168702480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text </a:t>
            </a:r>
            <a:r>
              <a:rPr lang="en-US" dirty="0"/>
              <a:t>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Filter only </a:t>
            </a:r>
            <a:r>
              <a:rPr lang="en-US" dirty="0" smtClean="0"/>
              <a:t>words,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start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capital </a:t>
            </a:r>
            <a:r>
              <a:rPr lang="en-US" dirty="0"/>
              <a:t>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each of the words on </a:t>
            </a:r>
            <a:r>
              <a:rPr lang="en-US" dirty="0"/>
              <a:t>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9" y="3901850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8639" y="38862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47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37" y="5407250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639" y="5419819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12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  <a:tabLst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0937" y="1295400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 smtClean="0">
                <a:solidFill>
                  <a:schemeClr val="bg1"/>
                </a:solidFill>
              </a:rPr>
              <a:t>Func&lt;string, bool&gt;</a:t>
            </a:r>
            <a:r>
              <a:rPr lang="en-US" noProof="1" smtClean="0">
                <a:solidFill>
                  <a:schemeClr val="tx1"/>
                </a:solidFill>
              </a:rPr>
              <a:t> checker = </a:t>
            </a:r>
            <a:r>
              <a:rPr lang="en-US" noProof="1" smtClean="0">
                <a:solidFill>
                  <a:schemeClr val="bg1"/>
                </a:solidFill>
              </a:rPr>
              <a:t>n =&gt; n[0] == n.ToUpper()[0]</a:t>
            </a:r>
            <a:r>
              <a:rPr lang="en-US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var words = Console.ReadLine().Split(new string[] {" "}, 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          StringSplitOptions.RemoveEmptyEntries)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               .Where(</a:t>
            </a:r>
            <a:r>
              <a:rPr lang="en-US" noProof="1" smtClean="0">
                <a:solidFill>
                  <a:schemeClr val="bg1"/>
                </a:solidFill>
              </a:rPr>
              <a:t>checker</a:t>
            </a:r>
            <a:r>
              <a:rPr lang="en-US" noProof="1" smtClean="0">
                <a:solidFill>
                  <a:schemeClr val="tx1"/>
                </a:solidFill>
              </a:rPr>
              <a:t>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               .ToArray();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Console.WriteLine(word);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}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67EB-38AF-4B51-A7A5-7AA725C7BF7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UnaryOperator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412" y="3253098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4360" y="325309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50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252" y="3226971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 smtClean="0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757" y="3226971"/>
            <a:ext cx="113385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948" y="3327742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1328413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 smtClean="0">
                <a:solidFill>
                  <a:schemeClr val="tx1"/>
                </a:solidFill>
              </a:rPr>
              <a:t>double[] prices = Console.ReadLine()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.Select(</a:t>
            </a:r>
            <a:r>
              <a:rPr lang="en-US" sz="2800" noProof="1" smtClean="0">
                <a:solidFill>
                  <a:schemeClr val="bg1"/>
                </a:solidFill>
              </a:rPr>
              <a:t>double.Parse</a:t>
            </a:r>
            <a:r>
              <a:rPr lang="en-US" sz="2800" noProof="1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.Select(</a:t>
            </a:r>
            <a:r>
              <a:rPr lang="en-US" sz="2800" noProof="1" smtClean="0">
                <a:solidFill>
                  <a:schemeClr val="bg1"/>
                </a:solidFill>
              </a:rPr>
              <a:t>n =&gt; n * 1.2</a:t>
            </a:r>
            <a:r>
              <a:rPr lang="en-US" sz="2800" noProof="1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.ToArray();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foreach (var price in prices)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Console.WriteLine($"{price:f2}");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143C5-6E02-4D0E-96C3-5509E91B539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828800"/>
            <a:ext cx="1012668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214629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</a:t>
            </a:r>
            <a:r>
              <a:rPr lang="en-US" dirty="0" smtClean="0"/>
              <a:t>the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condition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an age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format </a:t>
            </a:r>
            <a:r>
              <a:rPr lang="en-US" dirty="0"/>
              <a:t>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8741" y="3148963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46633" y="4090896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848487" y="45005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559" y="3152843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287" y="4252034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865903" y="448195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96639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 smtClean="0">
                <a:solidFill>
                  <a:schemeClr val="accent2"/>
                </a:solidFill>
              </a:rPr>
              <a:t>// TODO</a:t>
            </a:r>
            <a:r>
              <a:rPr lang="en-US" sz="2600" dirty="0">
                <a:solidFill>
                  <a:schemeClr val="accent2"/>
                </a:solidFill>
              </a:rPr>
              <a:t>: </a:t>
            </a:r>
            <a:r>
              <a:rPr lang="en-US" sz="2600" i="1" dirty="0">
                <a:solidFill>
                  <a:schemeClr val="accent2"/>
                </a:solidFill>
              </a:rPr>
              <a:t>Read data from </a:t>
            </a:r>
            <a:r>
              <a:rPr lang="en-US" sz="2600" i="1" dirty="0" smtClean="0">
                <a:solidFill>
                  <a:schemeClr val="accent2"/>
                </a:solidFill>
              </a:rPr>
              <a:t>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noProof="1" smtClean="0">
                <a:solidFill>
                  <a:schemeClr val="bg1"/>
                </a:solidFill>
              </a:rPr>
              <a:t>Func</a:t>
            </a:r>
            <a:r>
              <a:rPr lang="en-US" sz="2600" dirty="0" smtClean="0">
                <a:solidFill>
                  <a:schemeClr val="bg1"/>
                </a:solidFill>
              </a:rPr>
              <a:t>&lt;</a:t>
            </a:r>
            <a:r>
              <a:rPr lang="en-US" sz="2600" noProof="1" smtClean="0">
                <a:solidFill>
                  <a:schemeClr val="bg1"/>
                </a:solidFill>
              </a:rPr>
              <a:t>int</a:t>
            </a:r>
            <a:r>
              <a:rPr lang="en-US" sz="2600" dirty="0" smtClean="0">
                <a:solidFill>
                  <a:schemeClr val="bg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 smtClean="0">
                <a:solidFill>
                  <a:schemeClr val="tx1"/>
                </a:solidFill>
              </a:rPr>
              <a:t>CreateTester(condition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age);</a:t>
            </a:r>
          </a:p>
          <a:p>
            <a:r>
              <a:rPr lang="en-US" sz="2600" noProof="1" smtClean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noProof="1" smtClean="0"/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printer </a:t>
            </a:r>
            <a:r>
              <a:rPr lang="en-US" sz="2600" dirty="0">
                <a:solidFill>
                  <a:schemeClr val="tx1"/>
                </a:solidFill>
              </a:rPr>
              <a:t>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noProof="1" smtClean="0">
                <a:solidFill>
                  <a:schemeClr val="tx1"/>
                </a:solidFill>
              </a:rPr>
              <a:t>CreatePrinter</a:t>
            </a:r>
            <a:r>
              <a:rPr lang="en-US" sz="2600" dirty="0" smtClean="0">
                <a:solidFill>
                  <a:schemeClr val="tx1"/>
                </a:solidFill>
              </a:rPr>
              <a:t>(format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noProof="1" smtClean="0">
                <a:solidFill>
                  <a:schemeClr val="tx1"/>
                </a:solidFill>
              </a:rPr>
              <a:t>PrintFilteredStudent(people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tester, printer);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D21-0C6B-409B-AF84-CDE2980DCB37}"/>
              </a:ext>
            </a:extLst>
          </p:cNvPr>
          <p:cNvSpPr txBox="1"/>
          <p:nvPr/>
        </p:nvSpPr>
        <p:spPr>
          <a:xfrm>
            <a:off x="0" y="64008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CABF0-FB69-4439-B8EC-22976FCE4F12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 smtClean="0">
                <a:solidFill>
                  <a:schemeClr val="accent2"/>
                </a:solidFill>
              </a:rPr>
              <a:t>//</a:t>
            </a:r>
            <a:r>
              <a:rPr lang="en-US" sz="2600" dirty="0" smtClean="0">
                <a:solidFill>
                  <a:schemeClr val="accent2"/>
                </a:solidFill>
              </a:rPr>
              <a:t> TODO</a:t>
            </a:r>
            <a:r>
              <a:rPr lang="en-US" sz="2600" dirty="0">
                <a:solidFill>
                  <a:schemeClr val="accent2"/>
                </a:solidFill>
              </a:rPr>
              <a:t>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11DE-1DA2-45E2-9C34-7FA7FA7AC2D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noProof="1" smtClean="0"/>
              <a:t>csharp-</a:t>
            </a:r>
            <a:r>
              <a:rPr lang="en-US" sz="11500" b="1" dirty="0" smtClean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897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424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4561" y="1524000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9327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69940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5593" y="1592341"/>
          <a:ext cx="2207305" cy="3934907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49510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88581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 smtClean="0"/>
              <a:t>declarative</a:t>
            </a:r>
            <a:endParaRPr lang="bg-BG" dirty="0"/>
          </a:p>
          <a:p>
            <a:r>
              <a:rPr lang="en-US" dirty="0"/>
              <a:t>Its main focus is on "what to solve</a:t>
            </a:r>
            <a:r>
              <a:rPr lang="en-US" dirty="0" smtClean="0"/>
              <a:t>"</a:t>
            </a:r>
            <a:r>
              <a:rPr lang="bg-BG" dirty="0"/>
              <a:t> </a:t>
            </a:r>
            <a:r>
              <a:rPr lang="en-US" dirty="0" smtClean="0"/>
              <a:t>and not</a:t>
            </a:r>
            <a:br>
              <a:rPr lang="en-US" dirty="0" smtClean="0"/>
            </a:br>
            <a:r>
              <a:rPr lang="en-US" dirty="0" smtClean="0"/>
              <a:t>"how </a:t>
            </a:r>
            <a:r>
              <a:rPr lang="en-US" dirty="0"/>
              <a:t>to </a:t>
            </a:r>
            <a:r>
              <a:rPr lang="en-US" dirty="0" smtClean="0"/>
              <a:t>solve</a:t>
            </a:r>
            <a:r>
              <a:rPr lang="en-US" dirty="0"/>
              <a:t>"</a:t>
            </a:r>
            <a:endParaRPr lang="bg-BG" dirty="0"/>
          </a:p>
          <a:p>
            <a:r>
              <a:rPr lang="en-US" dirty="0" smtClean="0"/>
              <a:t>Functions can be:</a:t>
            </a:r>
          </a:p>
          <a:p>
            <a:pPr lvl="1"/>
            <a:r>
              <a:rPr lang="en-US" dirty="0" smtClean="0"/>
              <a:t> First-Class</a:t>
            </a:r>
          </a:p>
          <a:p>
            <a:pPr lvl="1"/>
            <a:r>
              <a:rPr lang="en-US" dirty="0" smtClean="0"/>
              <a:t>Higher-Order</a:t>
            </a:r>
            <a:r>
              <a:rPr lang="en-US" dirty="0"/>
              <a:t> -</a:t>
            </a:r>
            <a:r>
              <a:rPr lang="en-US" dirty="0" smtClean="0"/>
              <a:t> they either take </a:t>
            </a:r>
            <a:r>
              <a:rPr lang="en-US" dirty="0"/>
              <a:t>other functions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arguments or </a:t>
            </a:r>
            <a:r>
              <a:rPr lang="en-US" dirty="0"/>
              <a:t>return </a:t>
            </a:r>
            <a:r>
              <a:rPr lang="en-US" dirty="0" smtClean="0"/>
              <a:t>them </a:t>
            </a:r>
            <a:r>
              <a:rPr lang="en-US" dirty="0"/>
              <a:t>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</a:t>
            </a:r>
            <a:r>
              <a:rPr lang="en-US" sz="3600" dirty="0" smtClean="0"/>
              <a:t>functions, </a:t>
            </a:r>
            <a:r>
              <a:rPr lang="en-US" sz="3600" dirty="0"/>
              <a:t>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</a:t>
            </a:r>
            <a:r>
              <a:rPr lang="en-US" sz="3600"/>
              <a:t>information </a:t>
            </a:r>
            <a:r>
              <a:rPr lang="en-US" sz="3600" smtClean="0"/>
              <a:t>accessed</a:t>
            </a:r>
            <a:br>
              <a:rPr lang="en-US" sz="3600" smtClean="0"/>
            </a:br>
            <a:r>
              <a:rPr lang="en-US" sz="3600" smtClean="0"/>
              <a:t>beside the </a:t>
            </a:r>
            <a:r>
              <a:rPr lang="en-US" sz="3600" dirty="0"/>
              <a:t>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smtClean="0"/>
              <a:t>Programming (2)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98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anonymous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</a:t>
            </a:r>
            <a:r>
              <a:rPr lang="en-US" dirty="0"/>
              <a:t>expressions and statements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en-US" dirty="0" smtClean="0"/>
              <a:t> (</a:t>
            </a:r>
            <a:r>
              <a:rPr lang="en-US" sz="3200" b="1" dirty="0" smtClean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41612" y="307015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13069</TotalTime>
  <Words>1355</Words>
  <Application>Microsoft Office PowerPoint</Application>
  <PresentationFormat>Custom</PresentationFormat>
  <Paragraphs>339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Functional Programming</vt:lpstr>
      <vt:lpstr>Table of Contents</vt:lpstr>
      <vt:lpstr>Have a Question?</vt:lpstr>
      <vt:lpstr>PowerPoint Presentation</vt:lpstr>
      <vt:lpstr>What is Function?</vt:lpstr>
      <vt:lpstr>Functional Programming </vt:lpstr>
      <vt:lpstr>Functional Programming (2) </vt:lpstr>
      <vt:lpstr>PowerPoint Presentation</vt:lpstr>
      <vt:lpstr>Lambda Expressions</vt:lpstr>
      <vt:lpstr>Lambda Expressions (2)</vt:lpstr>
      <vt:lpstr>Problem: Sort Even Numbers </vt:lpstr>
      <vt:lpstr>Solution: Sort Even Numbers</vt:lpstr>
      <vt:lpstr>PowerPoint Presentation</vt:lpstr>
      <vt:lpstr>Delegates</vt:lpstr>
      <vt:lpstr>Generic Delegates - Func&lt;T, V&gt;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Peter Arnaudov</cp:lastModifiedBy>
  <cp:revision>432</cp:revision>
  <dcterms:created xsi:type="dcterms:W3CDTF">2014-01-02T17:00:34Z</dcterms:created>
  <dcterms:modified xsi:type="dcterms:W3CDTF">2019-10-04T18:33:18Z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