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2"/>
  </p:sldMasterIdLst>
  <p:notesMasterIdLst>
    <p:notesMasterId r:id="rId36"/>
  </p:notesMasterIdLst>
  <p:handoutMasterIdLst>
    <p:handoutMasterId r:id="rId37"/>
  </p:handoutMasterIdLst>
  <p:sldIdLst>
    <p:sldId id="402" r:id="rId3"/>
    <p:sldId id="493" r:id="rId4"/>
    <p:sldId id="508" r:id="rId5"/>
    <p:sldId id="467" r:id="rId6"/>
    <p:sldId id="468" r:id="rId7"/>
    <p:sldId id="469" r:id="rId8"/>
    <p:sldId id="548" r:id="rId9"/>
    <p:sldId id="563" r:id="rId10"/>
    <p:sldId id="473" r:id="rId11"/>
    <p:sldId id="474" r:id="rId12"/>
    <p:sldId id="550" r:id="rId13"/>
    <p:sldId id="572" r:id="rId14"/>
    <p:sldId id="551" r:id="rId15"/>
    <p:sldId id="552" r:id="rId16"/>
    <p:sldId id="553" r:id="rId17"/>
    <p:sldId id="554" r:id="rId18"/>
    <p:sldId id="555" r:id="rId19"/>
    <p:sldId id="576" r:id="rId20"/>
    <p:sldId id="573" r:id="rId21"/>
    <p:sldId id="577" r:id="rId22"/>
    <p:sldId id="578" r:id="rId23"/>
    <p:sldId id="565" r:id="rId24"/>
    <p:sldId id="569" r:id="rId25"/>
    <p:sldId id="559" r:id="rId26"/>
    <p:sldId id="560" r:id="rId27"/>
    <p:sldId id="566" r:id="rId28"/>
    <p:sldId id="567" r:id="rId29"/>
    <p:sldId id="349" r:id="rId30"/>
    <p:sldId id="543" r:id="rId31"/>
    <p:sldId id="579" r:id="rId32"/>
    <p:sldId id="580" r:id="rId33"/>
    <p:sldId id="546" r:id="rId34"/>
    <p:sldId id="547" r:id="rId3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Abstraction" id="{434EBAE8-1691-433D-9596-8AE3E67F67B5}">
          <p14:sldIdLst>
            <p14:sldId id="467"/>
            <p14:sldId id="468"/>
            <p14:sldId id="469"/>
            <p14:sldId id="548"/>
          </p14:sldIdLst>
        </p14:section>
        <p14:section name="Abstraction vs. Encapsulation" id="{85D36AE2-7698-4484-A6AF-666BCA267EFA}">
          <p14:sldIdLst>
            <p14:sldId id="563"/>
          </p14:sldIdLst>
        </p14:section>
        <p14:section name="Interfaces" id="{6F66BED0-FBED-470B-BAD5-ACFC36FA0673}">
          <p14:sldIdLst>
            <p14:sldId id="473"/>
            <p14:sldId id="474"/>
            <p14:sldId id="550"/>
            <p14:sldId id="572"/>
            <p14:sldId id="551"/>
            <p14:sldId id="552"/>
            <p14:sldId id="553"/>
            <p14:sldId id="554"/>
            <p14:sldId id="555"/>
          </p14:sldIdLst>
        </p14:section>
        <p14:section name="Abstract Classes" id="{5CA655AA-F996-4B8F-9334-05F505D7D975}">
          <p14:sldIdLst>
            <p14:sldId id="576"/>
            <p14:sldId id="573"/>
            <p14:sldId id="577"/>
          </p14:sldIdLst>
        </p14:section>
        <p14:section name="Interfaces vs Abstract Classes" id="{4005647C-69C1-41FB-B54D-84B5EA5FCC29}">
          <p14:sldIdLst>
            <p14:sldId id="578"/>
            <p14:sldId id="565"/>
            <p14:sldId id="569"/>
            <p14:sldId id="559"/>
            <p14:sldId id="560"/>
            <p14:sldId id="566"/>
            <p14:sldId id="567"/>
          </p14:sldIdLst>
        </p14:section>
        <p14:section name="Conclusion" id="{10E03AB1-9AA8-4E86-9A64-D741901E50A2}">
          <p14:sldIdLst>
            <p14:sldId id="349"/>
            <p14:sldId id="543"/>
            <p14:sldId id="579"/>
            <p14:sldId id="580"/>
            <p14:sldId id="546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9" autoAdjust="0"/>
    <p:restoredTop sz="94533" autoAdjust="0"/>
  </p:normalViewPr>
  <p:slideViewPr>
    <p:cSldViewPr>
      <p:cViewPr varScale="1">
        <p:scale>
          <a:sx n="88" d="100"/>
          <a:sy n="88" d="100"/>
        </p:scale>
        <p:origin x="437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10/31/2019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6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90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19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0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68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83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67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21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00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</a:t>
            </a:r>
            <a:r>
              <a:rPr lang="en-US" sz="1000" dirty="0" smtClean="0">
                <a:solidFill>
                  <a:prstClr val="black"/>
                </a:solidFill>
              </a:rPr>
              <a:t>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0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4525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95843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</a:t>
            </a:r>
            <a:r>
              <a:rPr lang="en-US" sz="1000" dirty="0" smtClean="0">
                <a:solidFill>
                  <a:prstClr val="black"/>
                </a:solidFill>
              </a:rPr>
              <a:t>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3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61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92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06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0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732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417" y="703245"/>
            <a:ext cx="6543440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604D4B7-5284-44E4-B0D8-63A1EF8B3B6C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9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830858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95292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96489A0-B4C2-4B56-8CAF-58BFCA0B0C06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0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78D42101-F9B3-453C-994E-C8CAD0320F5B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9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85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DEE5E6E6-B2AA-44D5-BB9D-FBF047C3F341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8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7D40EE2F-8047-415E-9676-07EC5126A956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0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5D53E8DD-31A7-4B21-85C8-035C55FCE4C7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2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ED1DCEB9-535B-480E-A96C-BD23503CE990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6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B6E1A8F-7CCA-43A0-8102-AF355B340892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1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1121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073" y="1880170"/>
            <a:ext cx="10946680" cy="13801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F76ECF65-DA97-4D59-93BD-EB7385C779E8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74677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5" y="9525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84202"/>
            <a:ext cx="2125527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28CE1888-8BE2-4961-A78A-B2703FD7B803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2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5D93B3E9-46E7-4E75-A5BF-9BE0990D20CB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89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oop-basic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9.jpe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2.gi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Interfaces vs Abstract Classes</a:t>
            </a:r>
            <a:br>
              <a:rPr lang="fr-FR" dirty="0"/>
            </a:br>
            <a:r>
              <a:rPr lang="fr-FR" dirty="0"/>
              <a:t>Abstraction vs Encapsulation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 and Abstraction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6" y="2351427"/>
            <a:ext cx="2646274" cy="20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Internal addition by compiler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44458" y="1815183"/>
            <a:ext cx="6554101" cy="1694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644458" y="4553861"/>
            <a:ext cx="6554101" cy="1694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interface 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Arrow: Down 4"/>
          <p:cNvSpPr/>
          <p:nvPr/>
        </p:nvSpPr>
        <p:spPr>
          <a:xfrm>
            <a:off x="3663995" y="3512617"/>
            <a:ext cx="4731335" cy="1018340"/>
          </a:xfrm>
          <a:prstGeom prst="downArrow">
            <a:avLst>
              <a:gd name="adj1" fmla="val 42753"/>
              <a:gd name="adj2" fmla="val 100000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dirty="0">
                <a:latin typeface="Consolas" pitchFamily="49" charset="0"/>
                <a:cs typeface="Consolas" pitchFamily="49" charset="0"/>
              </a:rPr>
              <a:t>compiler</a:t>
            </a:r>
            <a:endParaRPr lang="bg-BG" sz="2397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494252" y="2404090"/>
            <a:ext cx="1415709" cy="516724"/>
          </a:xfrm>
          <a:prstGeom prst="wedgeRoundRectCallout">
            <a:avLst>
              <a:gd name="adj1" fmla="val -64897"/>
              <a:gd name="adj2" fmla="val -55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Keyword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7237412" y="2313743"/>
            <a:ext cx="1275780" cy="429457"/>
          </a:xfrm>
          <a:prstGeom prst="wedgeRoundRectCallout">
            <a:avLst>
              <a:gd name="adj1" fmla="val -56763"/>
              <a:gd name="adj2" fmla="val -55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 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Example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implementation </a:t>
            </a:r>
            <a:r>
              <a:rPr lang="en-US" dirty="0"/>
              <a:t>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is provided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13012" y="2514600"/>
            <a:ext cx="5181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13012" y="4386816"/>
            <a:ext cx="5867400" cy="1632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Document : IPrintable {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("Hello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"); 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U-Turn Arrow 3"/>
          <p:cNvSpPr/>
          <p:nvPr/>
        </p:nvSpPr>
        <p:spPr bwMode="auto">
          <a:xfrm rot="5400000">
            <a:off x="8273176" y="3960847"/>
            <a:ext cx="1023190" cy="808719"/>
          </a:xfrm>
          <a:prstGeom prst="uturnArrow">
            <a:avLst>
              <a:gd name="adj1" fmla="val 26905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470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Contains only </a:t>
            </a:r>
            <a:r>
              <a:rPr lang="en-US" dirty="0"/>
              <a:t>the signatures of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indexers</a:t>
            </a:r>
          </a:p>
          <a:p>
            <a:r>
              <a:rPr lang="en-US" dirty="0" smtClean="0"/>
              <a:t>Can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base interfaces</a:t>
            </a:r>
          </a:p>
          <a:p>
            <a:r>
              <a:rPr lang="en-US" dirty="0"/>
              <a:t>When a base type list contains a base class and interfaces, the </a:t>
            </a:r>
            <a:r>
              <a:rPr lang="en-US" b="1" dirty="0">
                <a:solidFill>
                  <a:schemeClr val="bg1"/>
                </a:solidFill>
              </a:rPr>
              <a:t>base class </a:t>
            </a:r>
            <a:r>
              <a:rPr lang="en-US" dirty="0"/>
              <a:t>must come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in the list</a:t>
            </a:r>
          </a:p>
          <a:p>
            <a:r>
              <a:rPr lang="en-US" dirty="0"/>
              <a:t>A class that </a:t>
            </a:r>
            <a:r>
              <a:rPr lang="en-US" b="1" dirty="0">
                <a:solidFill>
                  <a:schemeClr val="bg1"/>
                </a:solidFill>
              </a:rPr>
              <a:t>implements</a:t>
            </a:r>
            <a:r>
              <a:rPr lang="en-US" dirty="0"/>
              <a:t> an interface can explicitly implement </a:t>
            </a:r>
            <a:r>
              <a:rPr lang="en-US" b="1" dirty="0">
                <a:solidFill>
                  <a:schemeClr val="bg1"/>
                </a:solidFill>
              </a:rPr>
              <a:t>members</a:t>
            </a:r>
            <a:r>
              <a:rPr lang="en-US" dirty="0"/>
              <a:t> of that </a:t>
            </a:r>
            <a:r>
              <a:rPr lang="en-US" b="1" dirty="0" smtClean="0">
                <a:solidFill>
                  <a:schemeClr val="bg1"/>
                </a:solidFill>
              </a:rPr>
              <a:t>interface</a:t>
            </a:r>
          </a:p>
          <a:p>
            <a:pPr lvl="1"/>
            <a:r>
              <a:rPr lang="en-US" dirty="0" smtClean="0"/>
              <a:t>An explicitly implemented member </a:t>
            </a:r>
            <a:r>
              <a:rPr lang="en-US" b="1" dirty="0" smtClean="0">
                <a:solidFill>
                  <a:schemeClr val="bg1"/>
                </a:solidFill>
              </a:rPr>
              <a:t>cannot</a:t>
            </a:r>
            <a:r>
              <a:rPr lang="en-US" dirty="0" smtClean="0"/>
              <a:t> be accessed through a class instance, but only through an instance of the interface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437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Relationship between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r>
              <a:rPr lang="en-US" dirty="0"/>
              <a:t>Multiple inheritance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Inheritance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799012" y="1905000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3337" y="2394985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642861" y="238480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9066212" y="2389528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7340" y="3046066"/>
            <a:ext cx="2146218" cy="439968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7340" y="1909210"/>
            <a:ext cx="2146218" cy="42326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799012" y="3063085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5547" y="3063085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0684" y="1905000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effectLst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3412" y="5707579"/>
            <a:ext cx="2146218" cy="457200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2612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5503" y="4517124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4437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1412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0743" y="5689013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523412" y="506907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3951634" y="5087818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7" name="Down Arrow 6"/>
          <p:cNvSpPr/>
          <p:nvPr/>
        </p:nvSpPr>
        <p:spPr bwMode="auto">
          <a:xfrm rot="10800000">
            <a:off x="1465231" y="2363824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8839625" y="2363823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Down Arrow 37"/>
          <p:cNvSpPr/>
          <p:nvPr/>
        </p:nvSpPr>
        <p:spPr bwMode="auto">
          <a:xfrm rot="7254787">
            <a:off x="7860909" y="4736110"/>
            <a:ext cx="45719" cy="12330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4388737">
            <a:off x="9216453" y="4678933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Down Arrow 30"/>
          <p:cNvSpPr/>
          <p:nvPr/>
        </p:nvSpPr>
        <p:spPr bwMode="auto">
          <a:xfrm rot="7254787">
            <a:off x="2242139" y="4713985"/>
            <a:ext cx="45719" cy="12953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Down Arrow 46"/>
          <p:cNvSpPr/>
          <p:nvPr/>
        </p:nvSpPr>
        <p:spPr bwMode="auto">
          <a:xfrm rot="14388737">
            <a:off x="3624406" y="4703955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Down Arrow 47"/>
          <p:cNvSpPr/>
          <p:nvPr/>
        </p:nvSpPr>
        <p:spPr bwMode="auto">
          <a:xfrm rot="10800000">
            <a:off x="5176750" y="2363822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  <p:bldP spid="7" grpId="0" animBg="1"/>
      <p:bldP spid="37" grpId="0" animBg="1"/>
      <p:bldP spid="38" grpId="0" animBg="1"/>
      <p:bldP spid="40" grpId="0" animBg="1"/>
      <p:bldP spid="31" grpId="0" animBg="1"/>
      <p:bldP spid="47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project that contains an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drawable objects</a:t>
            </a:r>
          </a:p>
          <a:p>
            <a:r>
              <a:rPr lang="en-US" dirty="0"/>
              <a:t>Implements two type of shapes: </a:t>
            </a:r>
            <a:r>
              <a:rPr lang="en-US" b="1" dirty="0">
                <a:solidFill>
                  <a:schemeClr val="bg1"/>
                </a:solidFill>
              </a:rPr>
              <a:t>Circle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Rectangle </a:t>
            </a:r>
          </a:p>
          <a:p>
            <a:r>
              <a:rPr lang="en-US" dirty="0"/>
              <a:t>Both classes have to print on the console </a:t>
            </a:r>
            <a:br>
              <a:rPr lang="en-US" dirty="0"/>
            </a:br>
            <a:r>
              <a:rPr lang="en-US" dirty="0"/>
              <a:t>their shape with "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"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Shapes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58049" y="4120244"/>
            <a:ext cx="3597336" cy="1705250"/>
            <a:chOff x="-306494" y="1714897"/>
            <a:chExt cx="1971028" cy="1705250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Circle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494" y="2833211"/>
              <a:ext cx="1970922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bg-BG" sz="2397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Radius: int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91498" y="3739135"/>
            <a:ext cx="3429001" cy="2219414"/>
            <a:chOff x="-306388" y="1581920"/>
            <a:chExt cx="1878795" cy="2219414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1581920"/>
              <a:ext cx="1878795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Rectangle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-306388" y="2691627"/>
              <a:ext cx="1878795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-Width: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-Height: 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456612" y="4151620"/>
            <a:ext cx="3124200" cy="1696643"/>
            <a:chOff x="5561362" y="1464774"/>
            <a:chExt cx="3124200" cy="1696643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561362" y="1464774"/>
              <a:ext cx="3124200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&lt;&lt;interface&gt;&gt;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IDrawable</a:t>
              </a: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561362" y="2574481"/>
              <a:ext cx="31242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+Draw()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F15B83F-64CD-4D09-B8A1-F0482ADCA5D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https://judge.softuni.bg/Contests/1501/Interfaces-and-Abstraction-Lab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24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500720" y="1295400"/>
            <a:ext cx="52606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 Draw()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9120" y="4996480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a constructor</a:t>
            </a:r>
            <a:endParaRPr lang="bg-BG" sz="2397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implement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29120" y="3145940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fields and a constructor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11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- Rectangle Draw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7612" y="1337522"/>
            <a:ext cx="9569937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Draw()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DrawLine(this.width, '*', '*');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(int i = 1; i &lt; this.height - 1; ++i)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DrawLine(this.width, '*', ' 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DrawLine(this.width, '*',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'*'); 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private void DrawLine(int width, char end, char mid)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Console.Write(end);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(int i = 1; i &lt; width - 1; ++i)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Console.Write(mid);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Console.WriteLine(end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); 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87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- Circle Draw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0012" y="1337522"/>
            <a:ext cx="9457226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rIn = this.radius - 0.4;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rOut = this.radius + 0.4;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for (double y = this.radius; y &gt;= -this.radius; --y)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(double x = -this.Radius; x &lt; rOut; x += 0.5)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double value = x * x + y * y;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if (value &gt;= rIn * rIn &amp;&amp; value &lt;= rOut * rOut)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"); 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(); 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39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Abstract Classes and Methods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65" y="152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2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Cannot</a:t>
            </a:r>
            <a:r>
              <a:rPr lang="en-US" dirty="0" smtClean="0"/>
              <a:t> be instantiated</a:t>
            </a:r>
          </a:p>
          <a:p>
            <a:r>
              <a:rPr lang="en-US" dirty="0" smtClean="0"/>
              <a:t>May contain </a:t>
            </a:r>
            <a:r>
              <a:rPr lang="en-US" b="1" dirty="0" smtClean="0">
                <a:solidFill>
                  <a:schemeClr val="bg1"/>
                </a:solidFill>
              </a:rPr>
              <a:t>abstract methods </a:t>
            </a:r>
            <a:r>
              <a:rPr lang="en-US" dirty="0" smtClean="0"/>
              <a:t>and </a:t>
            </a:r>
            <a:r>
              <a:rPr lang="en-US" b="1" noProof="1" smtClean="0">
                <a:solidFill>
                  <a:schemeClr val="bg1"/>
                </a:solidFill>
              </a:rPr>
              <a:t>accessors</a:t>
            </a:r>
          </a:p>
          <a:p>
            <a:r>
              <a:rPr lang="en-US" dirty="0" smtClean="0"/>
              <a:t>Must provide </a:t>
            </a:r>
            <a:r>
              <a:rPr lang="en-US" b="1" dirty="0" smtClean="0">
                <a:solidFill>
                  <a:schemeClr val="bg1"/>
                </a:solidFill>
              </a:rPr>
              <a:t>implementation</a:t>
            </a:r>
            <a:r>
              <a:rPr lang="en-US" dirty="0" smtClean="0"/>
              <a:t> </a:t>
            </a:r>
            <a:r>
              <a:rPr lang="en-US" dirty="0"/>
              <a:t>for all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interface members</a:t>
            </a:r>
          </a:p>
          <a:p>
            <a:r>
              <a:rPr lang="en-US" dirty="0" smtClean="0"/>
              <a:t>Implementing an interface might map the interface methods onto </a:t>
            </a:r>
            <a:r>
              <a:rPr lang="en-US" b="1" dirty="0" smtClean="0">
                <a:solidFill>
                  <a:schemeClr val="bg1"/>
                </a:solidFill>
              </a:rPr>
              <a:t>abstract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52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fr-FR" sz="3600" dirty="0" smtClean="0"/>
              <a:t>Abstraction</a:t>
            </a:r>
          </a:p>
          <a:p>
            <a:r>
              <a:rPr lang="fr-FR" sz="3600" dirty="0" smtClean="0"/>
              <a:t>Interfaces</a:t>
            </a:r>
          </a:p>
          <a:p>
            <a:r>
              <a:rPr lang="fr-FR" sz="3600" dirty="0" smtClean="0"/>
              <a:t>Abstract Classes</a:t>
            </a:r>
          </a:p>
          <a:p>
            <a:r>
              <a:rPr lang="fr-FR" sz="3600" dirty="0"/>
              <a:t>Interfaces vs Abstract Classes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Methods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is implicitly a </a:t>
            </a:r>
            <a:r>
              <a:rPr lang="en-US" sz="3600" b="1" dirty="0">
                <a:solidFill>
                  <a:schemeClr val="bg1"/>
                </a:solidFill>
              </a:rPr>
              <a:t>virtual</a:t>
            </a:r>
            <a:r>
              <a:rPr lang="en-US" dirty="0"/>
              <a:t> </a:t>
            </a:r>
            <a:r>
              <a:rPr lang="en-US" dirty="0" smtClean="0"/>
              <a:t>method</a:t>
            </a:r>
            <a:endParaRPr lang="en-US" dirty="0"/>
          </a:p>
          <a:p>
            <a:r>
              <a:rPr lang="en-US" dirty="0"/>
              <a:t>Abstract method declarations are only permitted in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b="1" dirty="0" smtClean="0">
                <a:solidFill>
                  <a:schemeClr val="bg1"/>
                </a:solidFill>
              </a:rPr>
              <a:t>abstract classes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 smtClean="0"/>
              <a:t>An </a:t>
            </a:r>
            <a:r>
              <a:rPr lang="en-US" dirty="0"/>
              <a:t>abstract method declaration provides no actual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implementation:</a:t>
            </a:r>
            <a:endParaRPr lang="bg-BG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59153" y="4648200"/>
            <a:ext cx="5481775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void Build();</a:t>
            </a:r>
          </a:p>
        </p:txBody>
      </p:sp>
    </p:spTree>
    <p:extLst>
      <p:ext uri="{BB962C8B-B14F-4D97-AF65-F5344CB8AC3E}">
        <p14:creationId xmlns:p14="http://schemas.microsoft.com/office/powerpoint/2010/main" val="320359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Interfaces vs Abstract Classes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265" y="1371600"/>
            <a:ext cx="2514295" cy="251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class may </a:t>
            </a:r>
            <a:r>
              <a:rPr lang="en-US" sz="3000" b="1" dirty="0">
                <a:solidFill>
                  <a:schemeClr val="bg1"/>
                </a:solidFill>
              </a:rPr>
              <a:t>implement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several interfaces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have access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modifiers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everything is </a:t>
            </a:r>
            <a:br>
              <a:rPr lang="en-US" sz="3000" dirty="0"/>
            </a:br>
            <a:r>
              <a:rPr lang="en-US" sz="3000" dirty="0"/>
              <a:t>assumed as public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provide any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code</a:t>
            </a:r>
            <a:r>
              <a:rPr lang="en-US" sz="3000" dirty="0"/>
              <a:t>, just the signature</a:t>
            </a:r>
            <a:endParaRPr lang="en-GB" sz="3000" dirty="0"/>
          </a:p>
          <a:p>
            <a:endParaRPr lang="en-GB" sz="3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Clr>
                <a:schemeClr val="tx1"/>
              </a:buClr>
            </a:pPr>
            <a:r>
              <a:rPr lang="en-GB" sz="3200" dirty="0"/>
              <a:t>Abstract Class (AC)</a:t>
            </a:r>
          </a:p>
          <a:p>
            <a:pPr lvl="1"/>
            <a:r>
              <a:rPr lang="en-US" dirty="0"/>
              <a:t>May </a:t>
            </a:r>
            <a:r>
              <a:rPr lang="en-US" b="1" dirty="0">
                <a:solidFill>
                  <a:schemeClr val="bg1"/>
                </a:solidFill>
              </a:rPr>
              <a:t>inherit only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one abstract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provide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and/or </a:t>
            </a:r>
            <a:br>
              <a:rPr lang="en-US" dirty="0"/>
            </a:br>
            <a:r>
              <a:rPr lang="en-US" dirty="0"/>
              <a:t>just the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have to be overridden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 contain 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 </a:t>
            </a:r>
            <a:r>
              <a:rPr lang="en-US" dirty="0"/>
              <a:t>for the fields, </a:t>
            </a:r>
            <a:br>
              <a:rPr lang="en-US" dirty="0"/>
            </a:br>
            <a:r>
              <a:rPr lang="en-US" dirty="0"/>
              <a:t>functions,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C573E-4BF1-4F99-AB8E-B4BB7BA8EE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9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Interface</a:t>
            </a:r>
          </a:p>
          <a:p>
            <a:pPr lvl="1"/>
            <a:r>
              <a:rPr lang="en-US" sz="3000" dirty="0"/>
              <a:t>Fields and constants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can't be defined</a:t>
            </a:r>
          </a:p>
          <a:p>
            <a:pPr lvl="1"/>
            <a:r>
              <a:rPr lang="en-US" sz="3000" dirty="0"/>
              <a:t>If we add </a:t>
            </a:r>
            <a:r>
              <a:rPr lang="en-US" sz="3000" b="1" dirty="0">
                <a:solidFill>
                  <a:schemeClr val="bg1"/>
                </a:solidFill>
              </a:rPr>
              <a:t>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have to track down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all the implementations </a:t>
            </a:r>
            <a:r>
              <a:rPr lang="en-US" sz="3000" dirty="0"/>
              <a:t>of the interface and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define implementation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for the new method</a:t>
            </a:r>
            <a:endParaRPr lang="en-GB" sz="3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000" dirty="0"/>
              <a:t>Abstract Class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Fields and constants </a:t>
            </a:r>
            <a:r>
              <a:rPr lang="en-US" sz="3000" b="1" dirty="0">
                <a:solidFill>
                  <a:schemeClr val="bg1"/>
                </a:solidFill>
              </a:rPr>
              <a:t/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 be defined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If we add a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</a:t>
            </a:r>
            <a:r>
              <a:rPr lang="en-US" sz="3000" dirty="0"/>
              <a:t>have the option of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providing default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implementation </a:t>
            </a:r>
            <a:r>
              <a:rPr lang="en-US" sz="3000" dirty="0"/>
              <a:t>and </a:t>
            </a:r>
            <a:br>
              <a:rPr lang="en-US" sz="3000" dirty="0"/>
            </a:br>
            <a:r>
              <a:rPr lang="en-US" sz="3000" dirty="0"/>
              <a:t>therefore all the existing </a:t>
            </a:r>
            <a:br>
              <a:rPr lang="en-US" sz="3000" dirty="0"/>
            </a:br>
            <a:r>
              <a:rPr lang="en-US" sz="3000" dirty="0"/>
              <a:t>code might work properly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2A02F-F207-4762-8A66-6307D394A6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hierarchy of interfaces and classes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982941" y="1790678"/>
            <a:ext cx="3658600" cy="1196535"/>
            <a:chOff x="4683210" y="1333424"/>
            <a:chExt cx="3658600" cy="1196535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683210" y="1333424"/>
              <a:ext cx="3658600" cy="6096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&lt;&lt;IElectricCar&gt;&gt;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683210" y="1943023"/>
              <a:ext cx="36586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+Battery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75412" y="1790678"/>
            <a:ext cx="4608598" cy="2809508"/>
            <a:chOff x="5180012" y="1653737"/>
            <a:chExt cx="4608598" cy="2809508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5180012" y="1653737"/>
              <a:ext cx="4608598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&lt;&lt;ICar&gt;&gt;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184286" y="2245991"/>
              <a:ext cx="4604324" cy="221725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+Model: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+Color: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+Start():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+Stop(): string</a:t>
              </a: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8278960" y="5382344"/>
            <a:ext cx="1001502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Seat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226686" y="5382344"/>
            <a:ext cx="1171110" cy="60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Tesla</a:t>
            </a:r>
          </a:p>
        </p:txBody>
      </p:sp>
      <p:sp>
        <p:nvSpPr>
          <p:cNvPr id="22" name="Down Arrow 21"/>
          <p:cNvSpPr/>
          <p:nvPr/>
        </p:nvSpPr>
        <p:spPr bwMode="auto">
          <a:xfrm>
            <a:off x="2747660" y="3061993"/>
            <a:ext cx="153370" cy="219313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4200000">
            <a:off x="4796993" y="3780318"/>
            <a:ext cx="247501" cy="232681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15B83F-64CD-4D09-B8A1-F0482ADCA5D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https://judge.softuni.bg/Contests/1501/Interfaces-and-Abstraction-Lab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 bwMode="auto">
          <a:xfrm>
            <a:off x="8673494" y="4717800"/>
            <a:ext cx="240317" cy="540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4330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2" grpId="0" animBg="1"/>
      <p:bldP spid="2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275012" y="1337522"/>
            <a:ext cx="5676900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 Model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Color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Start();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Stop();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IElectricCar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int Batteries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07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41412" y="1295400"/>
            <a:ext cx="9982200" cy="53016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Tesla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IElectricCar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Batteries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Tesla (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 model, string color, int batteries)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26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(3)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84412" y="1342881"/>
            <a:ext cx="7620000" cy="5253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Seat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Tesla(string model, string color)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50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Abstraction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How do we achieve abstraction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Interfaces 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3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https://softuni.bg/courses/csharp-oop-basics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3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smtClean="0"/>
          </a:p>
          <a:p>
            <a:pPr marL="0" indent="0" algn="ctr">
              <a:buNone/>
            </a:pPr>
            <a:r>
              <a:rPr lang="en-US" sz="8800" b="1" u="sng" smtClean="0">
                <a:solidFill>
                  <a:schemeClr val="bg1"/>
                </a:solidFill>
              </a:rPr>
              <a:t>sli.do</a:t>
            </a:r>
            <a:endParaRPr lang="bg-BG" sz="7200" b="1" u="sng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</a:t>
            </a:r>
            <a:r>
              <a:rPr lang="en-US" sz="11500" b="1" noProof="1" smtClean="0"/>
              <a:t>csharp</a:t>
            </a:r>
            <a:r>
              <a:rPr lang="bg-BG" sz="11500" smtClean="0"/>
              <a:t>-</a:t>
            </a:r>
            <a:r>
              <a:rPr lang="en-US" sz="11500" b="1" smtClean="0"/>
              <a:t>advanced</a:t>
            </a:r>
            <a:endParaRPr lang="en-US" sz="11500" b="1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694" y="4534973"/>
            <a:ext cx="5664408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9727" y="4534973"/>
            <a:ext cx="3959051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785" y="2475522"/>
            <a:ext cx="5789314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9729" y="2475522"/>
            <a:ext cx="3855365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2835" y="1445797"/>
            <a:ext cx="2446264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9727" y="1445797"/>
            <a:ext cx="4182523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745" y="1445797"/>
            <a:ext cx="2711597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42" y="3505248"/>
            <a:ext cx="2517690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9728" y="3505248"/>
            <a:ext cx="4538108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1362" y="3505248"/>
            <a:ext cx="1747737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2717" y="5564698"/>
            <a:ext cx="2871550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754" y="5653738"/>
            <a:ext cx="6471189" cy="77388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6904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828" y="1711668"/>
            <a:ext cx="8223172" cy="414803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9522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</a:t>
            </a:r>
            <a:r>
              <a:rPr lang="en-US" sz="3199" dirty="0" smtClean="0"/>
              <a:t>- </a:t>
            </a:r>
            <a:r>
              <a:rPr lang="en-US" sz="3199" dirty="0"/>
              <a:t>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8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Achieving Abstraction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152400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From the Latin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Preserving </a:t>
            </a:r>
            <a:r>
              <a:rPr lang="en-US" b="1" dirty="0" smtClean="0">
                <a:solidFill>
                  <a:schemeClr val="bg1"/>
                </a:solidFill>
              </a:rPr>
              <a:t>information</a:t>
            </a:r>
            <a:r>
              <a:rPr lang="en-US" b="1" dirty="0" smtClean="0"/>
              <a:t>,</a:t>
            </a:r>
            <a:r>
              <a:rPr lang="en-US" b="1" dirty="0" smtClean="0">
                <a:solidFill>
                  <a:schemeClr val="bg1"/>
                </a:solidFill>
              </a:rPr>
              <a:t> relevant </a:t>
            </a:r>
            <a:r>
              <a:rPr lang="en-US" dirty="0"/>
              <a:t>in a given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context, and </a:t>
            </a:r>
            <a:r>
              <a:rPr lang="en-US" b="1" dirty="0">
                <a:solidFill>
                  <a:schemeClr val="bg1"/>
                </a:solidFill>
              </a:rPr>
              <a:t>forgetting information </a:t>
            </a:r>
            <a:r>
              <a:rPr lang="en-US" dirty="0"/>
              <a:t>that 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in that context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8" name="Rectangle: Rounded Corners 4"/>
          <p:cNvSpPr>
            <a:spLocks noChangeArrowheads="1"/>
          </p:cNvSpPr>
          <p:nvPr/>
        </p:nvSpPr>
        <p:spPr bwMode="auto">
          <a:xfrm>
            <a:off x="3946624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(away from)</a:t>
            </a:r>
          </a:p>
        </p:txBody>
      </p:sp>
      <p:sp>
        <p:nvSpPr>
          <p:cNvPr id="29" name="Rectangle: Rounded Corners 4"/>
          <p:cNvSpPr>
            <a:spLocks noChangeArrowheads="1"/>
          </p:cNvSpPr>
          <p:nvPr/>
        </p:nvSpPr>
        <p:spPr bwMode="auto">
          <a:xfrm>
            <a:off x="7755844" y="1905000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Trahere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(to draw)</a:t>
            </a:r>
          </a:p>
        </p:txBody>
      </p:sp>
      <p:sp>
        <p:nvSpPr>
          <p:cNvPr id="30" name="Rectangle: Rounded Corners 4"/>
          <p:cNvSpPr>
            <a:spLocks noChangeArrowheads="1"/>
          </p:cNvSpPr>
          <p:nvPr/>
        </p:nvSpPr>
        <p:spPr bwMode="auto">
          <a:xfrm>
            <a:off x="5857710" y="3155044"/>
            <a:ext cx="1943100" cy="7676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Abstraction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6816197" y="2439983"/>
            <a:ext cx="8146" cy="721014"/>
          </a:xfrm>
          <a:prstGeom prst="straightConnector1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2311" y="2436524"/>
            <a:ext cx="1843533" cy="0"/>
          </a:xfrm>
          <a:prstGeom prst="line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Abstraction </a:t>
            </a:r>
            <a:r>
              <a:rPr lang="en-US" dirty="0"/>
              <a:t>means ignoring </a:t>
            </a: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features, properties, or </a:t>
            </a:r>
            <a:br>
              <a:rPr lang="en-US" dirty="0"/>
            </a:br>
            <a:r>
              <a:rPr lang="en-US" dirty="0"/>
              <a:t>functions and emphasizing 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ones </a:t>
            </a:r>
            <a:r>
              <a:rPr lang="en-US" b="1" dirty="0">
                <a:solidFill>
                  <a:schemeClr val="bg1"/>
                </a:solidFill>
              </a:rPr>
              <a:t>… 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... relevant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context </a:t>
            </a:r>
            <a:r>
              <a:rPr lang="en-US" dirty="0"/>
              <a:t>of the </a:t>
            </a:r>
            <a:r>
              <a:rPr lang="en-US" b="1" dirty="0">
                <a:solidFill>
                  <a:schemeClr val="bg1"/>
                </a:solidFill>
              </a:rPr>
              <a:t>project </a:t>
            </a:r>
            <a:r>
              <a:rPr lang="en-US" dirty="0"/>
              <a:t>we develop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Abstraction helps </a:t>
            </a:r>
            <a:r>
              <a:rPr lang="en-US" b="1" dirty="0">
                <a:solidFill>
                  <a:schemeClr val="bg1"/>
                </a:solidFill>
              </a:rPr>
              <a:t>managing </a:t>
            </a:r>
            <a:r>
              <a:rPr lang="en-US" dirty="0"/>
              <a:t>complexity</a:t>
            </a:r>
            <a:endParaRPr lang="bg-BG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Abstraction</a:t>
            </a:r>
            <a:r>
              <a:rPr lang="en-US" dirty="0"/>
              <a:t> lets you focus on </a:t>
            </a:r>
            <a:r>
              <a:rPr lang="en-US" b="1" dirty="0">
                <a:solidFill>
                  <a:schemeClr val="bg1"/>
                </a:solidFill>
              </a:rPr>
              <a:t>what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 does </a:t>
            </a:r>
            <a:r>
              <a:rPr lang="en-US" dirty="0"/>
              <a:t>instead of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how it does it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5E589A-1771-431D-B488-D97C54543D2D}"/>
              </a:ext>
            </a:extLst>
          </p:cNvPr>
          <p:cNvGrpSpPr/>
          <p:nvPr/>
        </p:nvGrpSpPr>
        <p:grpSpPr>
          <a:xfrm>
            <a:off x="1522412" y="2209800"/>
            <a:ext cx="9144000" cy="1981200"/>
            <a:chOff x="1370012" y="2590800"/>
            <a:chExt cx="9144000" cy="1981200"/>
          </a:xfrm>
          <a:solidFill>
            <a:schemeClr val="tx2"/>
          </a:solidFill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664925D4-E565-4699-9E7F-9E213DF67281}"/>
                </a:ext>
              </a:extLst>
            </p:cNvPr>
            <p:cNvSpPr/>
            <p:nvPr/>
          </p:nvSpPr>
          <p:spPr>
            <a:xfrm>
              <a:off x="3351212" y="3275076"/>
              <a:ext cx="7162800" cy="1068324"/>
            </a:xfrm>
            <a:prstGeom prst="cloudCallout">
              <a:avLst>
                <a:gd name="adj1" fmla="val -60621"/>
                <a:gd name="adj2" fmla="val -9656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2"/>
                  </a:solidFill>
                </a:rPr>
                <a:t>"Relevant" to what?</a:t>
              </a:r>
              <a:endParaRPr lang="bg-BG" sz="4000" b="1" dirty="0">
                <a:solidFill>
                  <a:schemeClr val="bg2"/>
                </a:solidFill>
              </a:endParaRPr>
            </a:p>
          </p:txBody>
        </p:sp>
        <p:pic>
          <p:nvPicPr>
            <p:cNvPr id="10" name="Graphic 9" descr="Man">
              <a:extLst>
                <a:ext uri="{FF2B5EF4-FFF2-40B4-BE49-F238E27FC236}">
                  <a16:creationId xmlns:a16="http://schemas.microsoft.com/office/drawing/2014/main" id="{CC449C43-FF1E-49AE-8BCE-5EC5C19A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370012" y="2590800"/>
              <a:ext cx="1981200" cy="198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There are two ways to achieve abstraction</a:t>
            </a:r>
          </a:p>
          <a:p>
            <a:pPr lvl="1"/>
            <a:r>
              <a:rPr lang="en-US" dirty="0" smtClean="0"/>
              <a:t>Interfaces</a:t>
            </a:r>
            <a:endParaRPr lang="en-US" dirty="0"/>
          </a:p>
          <a:p>
            <a:pPr lvl="1"/>
            <a:r>
              <a:rPr lang="en-US" dirty="0"/>
              <a:t>Abstract class</a:t>
            </a:r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</a:t>
            </a:r>
            <a:r>
              <a:rPr lang="en-US" dirty="0" smtClean="0"/>
              <a:t>o </a:t>
            </a: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A</a:t>
            </a:r>
            <a:r>
              <a:rPr lang="en-US" dirty="0" smtClean="0"/>
              <a:t>chieve </a:t>
            </a:r>
            <a:r>
              <a:rPr lang="en-US" dirty="0"/>
              <a:t>A</a:t>
            </a:r>
            <a:r>
              <a:rPr lang="en-US" dirty="0" smtClean="0"/>
              <a:t>bstraction</a:t>
            </a:r>
            <a:r>
              <a:rPr lang="en-US" dirty="0"/>
              <a:t>?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5212" y="3124200"/>
            <a:ext cx="7108703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650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</a:t>
            </a:r>
            <a:r>
              <a:rPr lang="en-US" dirty="0" smtClean="0"/>
              <a:t>vs </a:t>
            </a:r>
            <a:r>
              <a:rPr lang="en-US" dirty="0"/>
              <a:t>Encapsulation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</a:t>
            </a:r>
          </a:p>
          <a:p>
            <a:pPr lvl="1"/>
            <a:r>
              <a:rPr lang="en-US" dirty="0"/>
              <a:t>Process of </a:t>
            </a:r>
            <a:r>
              <a:rPr lang="en-US" b="1" dirty="0">
                <a:solidFill>
                  <a:schemeClr val="bg1"/>
                </a:solidFill>
              </a:rPr>
              <a:t>hiding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 details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showing only </a:t>
            </a:r>
            <a:br>
              <a:rPr lang="en-US" dirty="0"/>
            </a:br>
            <a:r>
              <a:rPr lang="en-US" dirty="0"/>
              <a:t>functionality to the user</a:t>
            </a:r>
          </a:p>
          <a:p>
            <a:pPr lvl="1"/>
            <a:r>
              <a:rPr lang="en-US" dirty="0"/>
              <a:t>Achieved with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abstract classes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Used to </a:t>
            </a:r>
            <a:r>
              <a:rPr lang="en-GB" b="1" dirty="0">
                <a:solidFill>
                  <a:schemeClr val="bg1"/>
                </a:solidFill>
              </a:rPr>
              <a:t>hide the code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inside 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to protect the data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from the outside world </a:t>
            </a:r>
          </a:p>
          <a:p>
            <a:pPr lvl="1"/>
            <a:r>
              <a:rPr lang="en-GB" dirty="0"/>
              <a:t>Achieved with </a:t>
            </a:r>
            <a:r>
              <a:rPr lang="en-GB" b="1" dirty="0">
                <a:solidFill>
                  <a:schemeClr val="bg1"/>
                </a:solidFill>
              </a:rPr>
              <a:t>access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modifiers</a:t>
            </a:r>
            <a:r>
              <a:rPr lang="en-GB" dirty="0"/>
              <a:t> (private, </a:t>
            </a:r>
            <a:br>
              <a:rPr lang="en-GB" dirty="0"/>
            </a:br>
            <a:r>
              <a:rPr lang="en-GB" dirty="0"/>
              <a:t>protected, public … )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BB7C0-210E-4D28-AA0D-2A96135D271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3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Interfaces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Working with Interfaces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16002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4452</TotalTime>
  <Words>1611</Words>
  <Application>Microsoft Office PowerPoint</Application>
  <PresentationFormat>Custom</PresentationFormat>
  <Paragraphs>382</Paragraphs>
  <Slides>33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Interfaces and Abstraction </vt:lpstr>
      <vt:lpstr>Table of Contents</vt:lpstr>
      <vt:lpstr>Have a Question?</vt:lpstr>
      <vt:lpstr>PowerPoint Presentation</vt:lpstr>
      <vt:lpstr>What is Abstraction?</vt:lpstr>
      <vt:lpstr>Abstraction in OOP</vt:lpstr>
      <vt:lpstr>How Do We Achieve Abstraction?</vt:lpstr>
      <vt:lpstr>Abstraction vs Encapsulation</vt:lpstr>
      <vt:lpstr>PowerPoint Presentation</vt:lpstr>
      <vt:lpstr>Interface</vt:lpstr>
      <vt:lpstr>Interface Example</vt:lpstr>
      <vt:lpstr>Interface (2)</vt:lpstr>
      <vt:lpstr>Multiple Inheritance</vt:lpstr>
      <vt:lpstr>Problem: Shapes</vt:lpstr>
      <vt:lpstr>Solution: Shapes </vt:lpstr>
      <vt:lpstr>Solution: Shapes - Rectangle Draw</vt:lpstr>
      <vt:lpstr>Solution: Shapes - Circle Draw </vt:lpstr>
      <vt:lpstr>PowerPoint Presentation</vt:lpstr>
      <vt:lpstr>Abstract class</vt:lpstr>
      <vt:lpstr>Abstract Methods</vt:lpstr>
      <vt:lpstr>PowerPoint Presentation</vt:lpstr>
      <vt:lpstr>Interface vs Abstract Class </vt:lpstr>
      <vt:lpstr>Interface vs Abstract Class (2)</vt:lpstr>
      <vt:lpstr>Problem: Cars</vt:lpstr>
      <vt:lpstr>Solution: Cars</vt:lpstr>
      <vt:lpstr>Solution: Cars (2)</vt:lpstr>
      <vt:lpstr>Solution: Cars (3)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Interfaces and Abstraction</dc:title>
  <dc:subject>C# OOP  – Practical Training Course @ SoftUni</dc:subject>
  <dc:creator>Software University (SoftUni)</dc:creator>
  <cp:keywords>C# OOP , C#, OOP, Software University, SoftUni, programming, coding, software development, education, training, course</cp:keywords>
  <dc:description>C# OOP Course @ SoftUni – https://softuni.bg/courses/csharp-oop</dc:description>
  <cp:lastModifiedBy>Peter Arnaudov</cp:lastModifiedBy>
  <cp:revision>479</cp:revision>
  <dcterms:created xsi:type="dcterms:W3CDTF">2014-01-02T17:00:34Z</dcterms:created>
  <dcterms:modified xsi:type="dcterms:W3CDTF">2019-10-31T10:40:58Z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