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69"/>
  </p:notesMasterIdLst>
  <p:handoutMasterIdLst>
    <p:handoutMasterId r:id="rId70"/>
  </p:handoutMasterIdLst>
  <p:sldIdLst>
    <p:sldId id="256" r:id="rId3"/>
    <p:sldId id="32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4" r:id="rId64"/>
    <p:sldId id="330" r:id="rId65"/>
    <p:sldId id="331" r:id="rId66"/>
    <p:sldId id="296" r:id="rId67"/>
    <p:sldId id="29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BD1316-E08F-4736-970A-4F979F609A29}">
          <p14:sldIdLst>
            <p14:sldId id="256"/>
            <p14:sldId id="329"/>
            <p14:sldId id="258"/>
          </p14:sldIdLst>
        </p14:section>
        <p14:section name="Introduction to Node.js" id="{AC907CFD-0194-46E0-AED6-894C3ECF2AD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vent Loop" id="{58EF3DEC-BECD-4DA3-A0BA-27CE866A322B}">
          <p14:sldIdLst>
            <p14:sldId id="265"/>
            <p14:sldId id="26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Modules" id="{FD06DE98-147F-47B8-B707-21BBDAADE99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ode.js Web Server" id="{7C0FEFD9-8DA3-4B90-8400-0127E0B5E59F}">
          <p14:sldIdLst>
            <p14:sldId id="281"/>
            <p14:sldId id="282"/>
            <p14:sldId id="283"/>
          </p14:sldIdLst>
        </p14:section>
        <p14:section name="Request and Response Wrapper" id="{1549E4C6-3241-442F-A17B-36B1DD73F4E0}">
          <p14:sldIdLst>
            <p14:sldId id="284"/>
            <p14:sldId id="285"/>
            <p14:sldId id="286"/>
            <p14:sldId id="287"/>
            <p14:sldId id="288"/>
          </p14:sldIdLst>
        </p14:section>
        <p14:section name="Exercise" id="{E94B2A9E-367C-4B77-B87D-562214F45167}">
          <p14:sldIdLst>
            <p14:sldId id="289"/>
          </p14:sldIdLst>
        </p14:section>
        <p14:section name="Conclusion" id="{22AEEAD3-A73D-435A-9D27-4AA634D78E12}">
          <p14:sldIdLst>
            <p14:sldId id="290"/>
            <p14:sldId id="294"/>
            <p14:sldId id="330"/>
            <p14:sldId id="331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4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2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03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239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7410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  <p:sldLayoutId id="214748370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65074"/>
            <a:ext cx="18403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560081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53033"/>
            <a:ext cx="2819095" cy="2819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 Loop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4000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8100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4000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4000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8100" y="3179116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4000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8100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66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4000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8100" y="4214028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4000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8100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3200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75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404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9867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0427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0137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33384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/>
              <a:t>Introduction to Node.js</a:t>
            </a:r>
          </a:p>
          <a:p>
            <a:pPr marL="514350" indent="-514350"/>
            <a:r>
              <a:rPr lang="en-US" sz="3200" dirty="0"/>
              <a:t>Event Loop</a:t>
            </a:r>
          </a:p>
          <a:p>
            <a:pPr marL="514350" indent="-514350"/>
            <a:r>
              <a:rPr lang="en-US" sz="3200" dirty="0"/>
              <a:t>Modules</a:t>
            </a:r>
          </a:p>
          <a:p>
            <a:pPr marL="514350" indent="-514350"/>
            <a:r>
              <a:rPr lang="en-US" sz="3200" dirty="0"/>
              <a:t>Node.js Web Server</a:t>
            </a:r>
          </a:p>
          <a:p>
            <a:pPr marL="514350" indent="-514350"/>
            <a:r>
              <a:rPr lang="en-US" sz="3200" dirty="0"/>
              <a:t>Request and Response Wrapper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3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8528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47900" cy="224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5528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7373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1323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415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Allow larger </a:t>
            </a:r>
            <a:r>
              <a:rPr lang="en-US" sz="3400" b="1" dirty="0">
                <a:solidFill>
                  <a:schemeClr val="bg1"/>
                </a:solidFill>
              </a:rPr>
              <a:t>apps</a:t>
            </a:r>
            <a:r>
              <a:rPr lang="en-US" sz="3400" dirty="0"/>
              <a:t> to be </a:t>
            </a:r>
            <a:r>
              <a:rPr lang="en-US" sz="3400" b="1" dirty="0">
                <a:solidFill>
                  <a:schemeClr val="bg1"/>
                </a:solidFill>
              </a:rPr>
              <a:t>split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sz="3400" dirty="0">
                <a:solidFill>
                  <a:schemeClr val="tx2"/>
                </a:solidFill>
              </a:rPr>
              <a:t>Each module has its </a:t>
            </a:r>
            <a:r>
              <a:rPr lang="en-US" sz="3400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It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pollute</a:t>
            </a:r>
            <a:r>
              <a:rPr lang="en-US" sz="3200" dirty="0">
                <a:solidFill>
                  <a:schemeClr val="tx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sz="3400" dirty="0"/>
              <a:t>Node.js includes 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types</a:t>
            </a:r>
            <a:r>
              <a:rPr lang="en-US" sz="3400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Core</a:t>
            </a:r>
            <a:r>
              <a:rPr lang="en-US" sz="32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</a:t>
            </a:r>
            <a:r>
              <a:rPr lang="en-US" sz="32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Third-Party </a:t>
            </a:r>
            <a:r>
              <a:rPr lang="en-US" sz="3200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sz="3400" dirty="0"/>
              <a:t>Created </a:t>
            </a:r>
            <a:r>
              <a:rPr lang="en-US" sz="3400" b="1" dirty="0">
                <a:solidFill>
                  <a:schemeClr val="bg1"/>
                </a:solidFill>
              </a:rPr>
              <a:t>locally</a:t>
            </a:r>
            <a:r>
              <a:rPr lang="en-US" sz="3400" dirty="0"/>
              <a:t> in the Node.js application</a:t>
            </a:r>
          </a:p>
          <a:p>
            <a:r>
              <a:rPr lang="en-US" sz="3400" dirty="0"/>
              <a:t>Include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functionalities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/>
              <a:t> folders</a:t>
            </a:r>
            <a:endParaRPr lang="bg-BG" sz="3400" dirty="0"/>
          </a:p>
          <a:p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sz="3400" dirty="0"/>
              <a:t> to expose a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 </a:t>
            </a:r>
            <a:endParaRPr lang="bg-BG" sz="3400" dirty="0"/>
          </a:p>
          <a:p>
            <a:pPr marL="609036" lvl="1" indent="0">
              <a:buNone/>
            </a:pPr>
            <a:endParaRPr lang="en-US" sz="3200" dirty="0"/>
          </a:p>
          <a:p>
            <a:r>
              <a:rPr lang="en-US" sz="3400" dirty="0"/>
              <a:t>Loaded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sz="3400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7216" y="5194626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77216" y="3834000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77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npm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 </a:t>
            </a:r>
            <a:r>
              <a:rPr lang="en-US" sz="2400" dirty="0">
                <a:solidFill>
                  <a:schemeClr val="tx2"/>
                </a:solidFill>
                <a:effectLst/>
              </a:rPr>
              <a:t>express --save-exact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6223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sz="2400" dirty="0">
                <a:solidFill>
                  <a:schemeClr val="bg1"/>
                </a:solidFill>
                <a:effectLst/>
              </a:rPr>
              <a:t>express</a:t>
            </a:r>
            <a:r>
              <a:rPr lang="en-US" sz="2400" dirty="0">
                <a:solidFill>
                  <a:schemeClr val="tx2"/>
                </a:solidFill>
                <a:effectLst/>
              </a:rPr>
              <a:t>');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3956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</a:t>
            </a:r>
            <a:r>
              <a:rPr lang="en-US" sz="2400" dirty="0">
                <a:solidFill>
                  <a:schemeClr val="tx2"/>
                </a:solidFill>
                <a:effectLst/>
              </a:rPr>
              <a:t> mocha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92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6" cy="5546589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Include</a:t>
            </a:r>
            <a:r>
              <a:rPr lang="en-US" sz="3400" dirty="0"/>
              <a:t>s</a:t>
            </a:r>
            <a:r>
              <a:rPr lang="en-US" sz="3400" dirty="0" smtClean="0"/>
              <a:t> all </a:t>
            </a:r>
            <a:r>
              <a:rPr lang="en-US" sz="3400" b="1" dirty="0" smtClean="0">
                <a:solidFill>
                  <a:schemeClr val="bg1"/>
                </a:solidFill>
              </a:rPr>
              <a:t>functionalities </a:t>
            </a:r>
            <a:r>
              <a:rPr lang="en-US" sz="3400" dirty="0" smtClean="0"/>
              <a:t>of Node.js</a:t>
            </a:r>
          </a:p>
          <a:p>
            <a:r>
              <a:rPr lang="en-US" sz="3400" dirty="0" smtClean="0"/>
              <a:t>Load </a:t>
            </a:r>
            <a:r>
              <a:rPr lang="en-US" sz="3400" b="1" dirty="0" smtClean="0">
                <a:solidFill>
                  <a:schemeClr val="bg1"/>
                </a:solidFill>
              </a:rPr>
              <a:t>automatically</a:t>
            </a:r>
            <a:r>
              <a:rPr lang="en-US" sz="3400" dirty="0" smtClean="0"/>
              <a:t> when Node.js process starts</a:t>
            </a:r>
          </a:p>
          <a:p>
            <a:r>
              <a:rPr lang="en-US" sz="3400" dirty="0" smtClean="0"/>
              <a:t>Need </a:t>
            </a:r>
            <a:r>
              <a:rPr lang="en-US" sz="3400" dirty="0"/>
              <a:t>to be </a:t>
            </a:r>
            <a:r>
              <a:rPr lang="en-US" sz="3400" b="1" dirty="0">
                <a:solidFill>
                  <a:schemeClr val="bg1"/>
                </a:solidFill>
              </a:rPr>
              <a:t>imported</a:t>
            </a:r>
            <a:r>
              <a:rPr lang="en-US" sz="3400" dirty="0"/>
              <a:t> in order to be used</a:t>
            </a:r>
          </a:p>
          <a:p>
            <a:endParaRPr lang="en-US" sz="3600" dirty="0"/>
          </a:p>
          <a:p>
            <a:r>
              <a:rPr lang="en-US" sz="3400" dirty="0"/>
              <a:t>Commonly used modules are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url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querystring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fs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41000" y="3286059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1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Provides utilities for URL </a:t>
            </a:r>
            <a:r>
              <a:rPr lang="en-US" sz="3400" b="1" dirty="0">
                <a:solidFill>
                  <a:schemeClr val="bg1"/>
                </a:solidFill>
              </a:rPr>
              <a:t>resolution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Parses an address with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info</a:t>
            </a:r>
            <a:r>
              <a:rPr lang="en-US" sz="3200" dirty="0"/>
              <a:t> about 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Splits</a:t>
            </a:r>
            <a:r>
              <a:rPr lang="en-US" sz="3400" dirty="0"/>
              <a:t> web address into </a:t>
            </a:r>
            <a:r>
              <a:rPr lang="en-US" sz="3400" b="1" dirty="0">
                <a:solidFill>
                  <a:schemeClr val="bg1"/>
                </a:solidFill>
              </a:rPr>
              <a:t>readable</a:t>
            </a:r>
            <a:r>
              <a:rPr lang="en-US" sz="3400" dirty="0"/>
              <a:t> parts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1820191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81000" y="3952809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7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06162" y="1198268"/>
            <a:ext cx="9814234" cy="5308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</a:t>
            </a:r>
            <a:r>
              <a:rPr lang="en-US" b="1" dirty="0" smtClean="0">
                <a:solidFill>
                  <a:schemeClr val="bg1"/>
                </a:solidFill>
              </a:rPr>
              <a:t>manager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4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39636"/>
            <a:ext cx="9994236" cy="5546589"/>
          </a:xfrm>
        </p:spPr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1000" y="1842127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51000" y="3197603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451000" y="558900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51000" y="469562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9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81000" y="236892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57862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81001" y="5006946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80999" y="5809754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5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93219"/>
            <a:ext cx="2784789" cy="26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4"/>
            <a:ext cx="10056000" cy="52760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300" dirty="0"/>
              <a:t>All </a:t>
            </a:r>
            <a:r>
              <a:rPr lang="en-US" sz="4300" b="1" dirty="0">
                <a:solidFill>
                  <a:schemeClr val="bg1"/>
                </a:solidFill>
              </a:rPr>
              <a:t>physical</a:t>
            </a:r>
            <a:r>
              <a:rPr lang="en-US" sz="4300" dirty="0"/>
              <a:t> servers have </a:t>
            </a:r>
            <a:r>
              <a:rPr lang="en-US" sz="43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4300" dirty="0"/>
              <a:t>The hardware is controlled by the </a:t>
            </a:r>
            <a:r>
              <a:rPr lang="en-US" sz="43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4300" b="1" dirty="0">
                <a:solidFill>
                  <a:schemeClr val="bg1"/>
                </a:solidFill>
              </a:rPr>
              <a:t>Web servers </a:t>
            </a:r>
            <a:r>
              <a:rPr lang="en-US" sz="4300" dirty="0"/>
              <a:t>are </a:t>
            </a:r>
            <a:r>
              <a:rPr lang="en-US" sz="4300" b="1" dirty="0">
                <a:solidFill>
                  <a:schemeClr val="bg1"/>
                </a:solidFill>
              </a:rPr>
              <a:t>software</a:t>
            </a:r>
            <a:r>
              <a:rPr lang="en-US" sz="4300" dirty="0"/>
              <a:t> products that use the </a:t>
            </a:r>
            <a:br>
              <a:rPr lang="en-US" sz="4300" dirty="0"/>
            </a:br>
            <a:r>
              <a:rPr lang="en-US" sz="4300" dirty="0"/>
              <a:t>operating</a:t>
            </a:r>
            <a:r>
              <a:rPr lang="bg-BG" sz="4300" dirty="0"/>
              <a:t> </a:t>
            </a:r>
            <a:r>
              <a:rPr lang="en-US" sz="4300" dirty="0"/>
              <a:t>system to </a:t>
            </a:r>
            <a:r>
              <a:rPr lang="en-US" sz="43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4000" dirty="0"/>
              <a:t>Web servers </a:t>
            </a:r>
            <a:r>
              <a:rPr lang="en-US" sz="4000" b="1" dirty="0">
                <a:solidFill>
                  <a:schemeClr val="bg1"/>
                </a:solidFill>
              </a:rPr>
              <a:t>serve</a:t>
            </a:r>
            <a:r>
              <a:rPr lang="en-US" sz="40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4300" dirty="0"/>
              <a:t>The requests are </a:t>
            </a:r>
            <a:r>
              <a:rPr lang="en-US" sz="4300" b="1" dirty="0">
                <a:solidFill>
                  <a:schemeClr val="bg1"/>
                </a:solidFill>
              </a:rPr>
              <a:t>redirected to other software </a:t>
            </a:r>
            <a:r>
              <a:rPr lang="en-US" sz="4300" dirty="0"/>
              <a:t>products </a:t>
            </a:r>
            <a:br>
              <a:rPr lang="en-US" sz="4300" dirty="0"/>
            </a:br>
            <a:r>
              <a:rPr lang="en-US" sz="4300" dirty="0"/>
              <a:t>(ASP.NET, PHP, etc.), depending on the </a:t>
            </a:r>
            <a:r>
              <a:rPr lang="en-US" sz="4300" dirty="0" smtClean="0"/>
              <a:t>webserver </a:t>
            </a:r>
            <a:r>
              <a:rPr lang="en-US" sz="4300" dirty="0"/>
              <a:t/>
            </a:r>
            <a:br>
              <a:rPr lang="en-US" sz="4300" dirty="0"/>
            </a:br>
            <a:r>
              <a:rPr lang="en-US" sz="4300" b="1" dirty="0">
                <a:solidFill>
                  <a:schemeClr val="bg1"/>
                </a:solidFill>
              </a:rPr>
              <a:t>settings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3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Creating a 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2034000"/>
            <a:ext cx="10333950" cy="3046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4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4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4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4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4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4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4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4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400" noProof="1">
              <a:solidFill>
                <a:schemeClr val="tx2"/>
              </a:solidFill>
              <a:effectLst/>
            </a:endParaRPr>
          </a:p>
          <a:p>
            <a:r>
              <a:rPr lang="en-US" sz="24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-381000"/>
            <a:ext cx="44958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Wrappers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Used to </a:t>
            </a:r>
            <a:r>
              <a:rPr lang="en-US" sz="3400" b="1" dirty="0">
                <a:solidFill>
                  <a:schemeClr val="bg1"/>
                </a:solidFill>
              </a:rPr>
              <a:t>handle</a:t>
            </a:r>
            <a:r>
              <a:rPr lang="en-US" sz="3400" dirty="0"/>
              <a:t> incoming http requests</a:t>
            </a:r>
          </a:p>
          <a:p>
            <a:r>
              <a:rPr lang="en-US" sz="34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httpVersion</a:t>
            </a:r>
            <a:r>
              <a:rPr lang="en-US" sz="3200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headers</a:t>
            </a:r>
            <a:r>
              <a:rPr lang="en-US" sz="3200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sz="3200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/>
              <a:t> - the URL of the request</a:t>
            </a:r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1139825" y="1752600"/>
            <a:ext cx="9912350" cy="42545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require('http');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require('url');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600" noProof="1">
                <a:solidFill>
                  <a:schemeClr val="bg1"/>
                </a:solidFill>
                <a:effectLst/>
              </a:rPr>
              <a:t>port</a:t>
            </a:r>
            <a:r>
              <a:rPr lang="en-US" sz="2600" noProof="1">
                <a:solidFill>
                  <a:schemeClr val="tx1"/>
                </a:solidFill>
                <a:effectLst/>
              </a:rPr>
              <a:t> = 1337;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600" noProof="1">
              <a:solidFill>
                <a:schemeClr val="tx1"/>
              </a:solidFill>
              <a:effectLst/>
            </a:endParaRP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http.</a:t>
            </a:r>
            <a:r>
              <a:rPr lang="en-US" sz="26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600" noProof="1">
                <a:solidFill>
                  <a:schemeClr val="tx1"/>
                </a:solidFill>
                <a:effectLst/>
              </a:rPr>
              <a:t>((</a:t>
            </a:r>
            <a:r>
              <a:rPr lang="en-US" sz="26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600" noProof="1">
                <a:solidFill>
                  <a:schemeClr val="tx1"/>
                </a:solidFill>
                <a:effectLst/>
              </a:rPr>
              <a:t>, res) =&gt;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let path = url.parse(</a:t>
            </a:r>
            <a:r>
              <a:rPr lang="en-US" sz="26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600" noProof="1">
                <a:solidFill>
                  <a:schemeClr val="tx1"/>
                </a:solidFill>
                <a:effectLst/>
              </a:rPr>
              <a:t>['url']).pathname;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if (path === '</a:t>
            </a:r>
            <a:r>
              <a:rPr lang="en-US" sz="2600" noProof="1">
                <a:solidFill>
                  <a:schemeClr val="bg1"/>
                </a:solidFill>
                <a:effectLst/>
              </a:rPr>
              <a:t>/</a:t>
            </a:r>
            <a:r>
              <a:rPr lang="en-US" sz="2600" noProof="1">
                <a:solidFill>
                  <a:schemeClr val="tx1"/>
                </a:solidFill>
                <a:effectLst/>
              </a:rPr>
              <a:t>')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6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600" i="1" noProof="1">
                <a:solidFill>
                  <a:schemeClr val="accent2"/>
                </a:solidFill>
                <a:effectLst/>
              </a:rPr>
              <a:t> TODO: Send 'Welcome to home page!'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noProof="1">
                <a:solidFill>
                  <a:schemeClr val="tx1"/>
                </a:solidFill>
                <a:effectLst/>
              </a:rPr>
              <a:t>}).</a:t>
            </a:r>
            <a:r>
              <a:rPr lang="en-US" sz="26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600" noProof="1">
                <a:solidFill>
                  <a:schemeClr val="tx1"/>
                </a:solidFill>
                <a:effectLst/>
              </a:rPr>
              <a:t>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Used to </a:t>
            </a:r>
            <a:r>
              <a:rPr lang="en-US" sz="3400" b="1" dirty="0">
                <a:solidFill>
                  <a:schemeClr val="bg1"/>
                </a:solidFill>
              </a:rPr>
              <a:t>retrieve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response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400" dirty="0"/>
              <a:t>Functions</a:t>
            </a:r>
          </a:p>
          <a:p>
            <a:pPr lvl="1"/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sz="3200" dirty="0"/>
              <a:t>Send the actual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End</a:t>
            </a:r>
            <a:r>
              <a:rPr lang="en-US" sz="3200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4800" y="1137779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lang="en-US" sz="3200" dirty="0"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2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817563" y="1517650"/>
            <a:ext cx="10556875" cy="42545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6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600" dirty="0">
                <a:solidFill>
                  <a:schemeClr val="tx1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200</a:t>
            </a:r>
            <a:r>
              <a:rPr lang="en-US" sz="2600" dirty="0">
                <a:solidFill>
                  <a:schemeClr val="tx1"/>
                </a:solidFill>
                <a:effectLst/>
              </a:rPr>
              <a:t>, {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6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600" dirty="0">
                <a:solidFill>
                  <a:schemeClr val="bg1"/>
                </a:solidFill>
                <a:effectLst/>
              </a:rPr>
              <a:t>end</a:t>
            </a:r>
            <a:r>
              <a:rPr lang="en-US" sz="2600" dirty="0">
                <a:solidFill>
                  <a:schemeClr val="tx1"/>
                </a:solidFill>
                <a:effectLst/>
              </a:rPr>
              <a:t>(); </a:t>
            </a:r>
            <a:r>
              <a:rPr lang="en-US" sz="26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600" dirty="0">
                <a:solidFill>
                  <a:schemeClr val="tx1"/>
                </a:solidFill>
                <a:effectLst/>
              </a:rPr>
              <a:t>}).listen(port);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3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</a:t>
            </a:r>
            <a:r>
              <a:rPr lang="en-US" dirty="0" smtClean="0"/>
              <a:t>the node</a:t>
            </a:r>
            <a:r>
              <a:rPr lang="en-US" dirty="0"/>
              <a:t>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</a:t>
            </a:r>
            <a:r>
              <a:rPr lang="en-US" b="1" dirty="0" smtClean="0">
                <a:solidFill>
                  <a:schemeClr val="bg1"/>
                </a:solidFill>
              </a:rPr>
              <a:t>prompt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7542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604" y="1764000"/>
            <a:ext cx="4411146" cy="27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5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413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=""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=""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=""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=""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92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</a:t>
            </a:r>
            <a:r>
              <a:rPr lang="en-US" dirty="0" smtClean="0"/>
              <a:t>the script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640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5858003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1200"/>
            <a:ext cx="3276600" cy="3276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4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endParaRPr lang="en-US" dirty="0"/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</a:t>
            </a:r>
            <a:r>
              <a:rPr lang="en-US" dirty="0" smtClean="0"/>
              <a:t>the project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</a:t>
            </a:r>
            <a:r>
              <a:rPr lang="en-US" dirty="0" smtClean="0"/>
              <a:t>initial </a:t>
            </a:r>
            <a:r>
              <a:rPr lang="en-US" dirty="0"/>
              <a:t>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6000" y="2574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0705" y="5499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50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</a:t>
            </a:r>
            <a:r>
              <a:rPr lang="en-US" dirty="0" err="1"/>
              <a:t>Package.json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5" y="1240644"/>
            <a:ext cx="10445750" cy="538875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"engines"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"node"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npm</a:t>
            </a:r>
            <a:r>
              <a:rPr lang="en-US" sz="2400" dirty="0">
                <a:solidFill>
                  <a:schemeClr val="bg1"/>
                </a:solidFill>
                <a:effectLst/>
              </a:rPr>
              <a:t>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sz="2400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"scripts"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"start"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r>
              <a:rPr lang="en-US" sz="2400" dirty="0">
                <a:solidFill>
                  <a:schemeClr val="tx2"/>
                </a:solidFill>
                <a:effectLst/>
              </a:rPr>
              <a:t>,   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"license": "</a:t>
            </a:r>
            <a:r>
              <a:rPr lang="en-US" sz="2400" dirty="0" smtClean="0">
                <a:solidFill>
                  <a:schemeClr val="tx2"/>
                </a:solidFill>
                <a:effectLst/>
              </a:rPr>
              <a:t>ISC"</a:t>
            </a:r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  <a:endParaRPr lang="en-US" sz="2400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1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3975</TotalTime>
  <Words>1389</Words>
  <Application>Microsoft Office PowerPoint</Application>
  <PresentationFormat>Широк екран</PresentationFormat>
  <Paragraphs>514</Paragraphs>
  <Slides>66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66</vt:i4>
      </vt:variant>
    </vt:vector>
  </HeadingPairs>
  <TitlesOfParts>
    <vt:vector size="7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Introduction to Node.js</vt:lpstr>
      <vt:lpstr>Table of Contents</vt:lpstr>
      <vt:lpstr>Have a Question?</vt:lpstr>
      <vt:lpstr>Introduction to Node.js</vt:lpstr>
      <vt:lpstr>Node.js Overview</vt:lpstr>
      <vt:lpstr>Installation</vt:lpstr>
      <vt:lpstr>Environment Setup</vt:lpstr>
      <vt:lpstr>NPM Packages</vt:lpstr>
      <vt:lpstr>Configuration (Package.json)</vt:lpstr>
      <vt:lpstr>Event Loop</vt:lpstr>
      <vt:lpstr>The Event Loop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Презентация на PowerPoint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Modules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Node.js Web Server</vt:lpstr>
      <vt:lpstr>Web Servers</vt:lpstr>
      <vt:lpstr>Node.js Web Server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44</cp:revision>
  <dcterms:created xsi:type="dcterms:W3CDTF">2018-05-23T13:08:44Z</dcterms:created>
  <dcterms:modified xsi:type="dcterms:W3CDTF">2022-01-04T15:26:20Z</dcterms:modified>
  <cp:category>programming;education;software engineering;software development</cp:category>
</cp:coreProperties>
</file>