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32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7" r:id="rId51"/>
    <p:sldId id="308" r:id="rId52"/>
    <p:sldId id="309" r:id="rId53"/>
    <p:sldId id="322" r:id="rId54"/>
    <p:sldId id="311" r:id="rId55"/>
    <p:sldId id="312" r:id="rId56"/>
    <p:sldId id="318" r:id="rId57"/>
    <p:sldId id="320" r:id="rId58"/>
    <p:sldId id="31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CDC235-0527-4961-AE89-9B1457E9F4B3}">
          <p14:sldIdLst>
            <p14:sldId id="321"/>
            <p14:sldId id="257"/>
            <p14:sldId id="258"/>
          </p14:sldIdLst>
        </p14:section>
        <p14:section name="JSON &amp; XML" id="{CB4FA7AB-950E-4506-9606-6CD6DAB46914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JavaScript" id="{57BEE022-7404-4297-A6FD-AEB6A0D7D5CB}">
          <p14:sldIdLst>
            <p14:sldId id="265"/>
            <p14:sldId id="266"/>
            <p14:sldId id="267"/>
            <p14:sldId id="268"/>
          </p14:sldIdLst>
        </p14:section>
        <p14:section name="AJAX" id="{FA3F7C91-5386-4D76-91D6-43B3EB24AE50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JQuery" id="{8B6FE0C7-ABBA-4D0E-9AA1-7A343BA000E6}">
          <p14:sldIdLst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JQuery AJAX" id="{F42BF206-ADFA-4D22-A277-1F24F12B783E}">
          <p14:sldIdLst>
            <p14:sldId id="282"/>
            <p14:sldId id="283"/>
            <p14:sldId id="284"/>
            <p14:sldId id="285"/>
          </p14:sldIdLst>
        </p14:section>
        <p14:section name="Web API" id="{E62578D1-02B9-4D36-8E7F-53DFCAD5C494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Angular" id="{FF1FC710-AB4E-415E-BED6-82FD48711D2A}">
          <p14:sldIdLst>
            <p14:sldId id="302"/>
            <p14:sldId id="303"/>
            <p14:sldId id="304"/>
            <p14:sldId id="305"/>
          </p14:sldIdLst>
        </p14:section>
        <p14:section name="CORS" id="{F67DABF6-105C-46C6-97FC-B3130F9C2CD6}">
          <p14:sldIdLst>
            <p14:sldId id="307"/>
            <p14:sldId id="308"/>
            <p14:sldId id="309"/>
            <p14:sldId id="322"/>
            <p14:sldId id="311"/>
          </p14:sldIdLst>
        </p14:section>
        <p14:section name="Conclusion" id="{3767B0BF-47E9-48A0-A59F-60FB5E90E023}">
          <p14:sldIdLst>
            <p14:sldId id="312"/>
            <p14:sldId id="318"/>
            <p14:sldId id="320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82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185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388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syntax.asp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medium.com/javascript-non-grata/the-top-10-things-wrong-with-javascript-58f440d6b3d8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hyperlink" Target="https://www.w3schools.com/js/js_es6.asp" TargetMode="External"/><Relationship Id="rId4" Type="http://schemas.openxmlformats.org/officeDocument/2006/relationships/hyperlink" Target="https://www.w3schools.com/js/js_es5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svg"/><Relationship Id="rId5" Type="http://schemas.openxmlformats.org/officeDocument/2006/relationships/image" Target="../media/image38.png"/><Relationship Id="rId4" Type="http://schemas.openxmlformats.org/officeDocument/2006/relationships/image" Target="../media/image6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rends.builtwith.com/javascript/jQue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://jquery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g"/><Relationship Id="rId3" Type="http://schemas.openxmlformats.org/officeDocument/2006/relationships/image" Target="../media/image47.png"/><Relationship Id="rId7" Type="http://schemas.openxmlformats.org/officeDocument/2006/relationships/image" Target="../media/image8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79.sv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flaticon.com/authors/smashicon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098330"/>
            <a:ext cx="2241186" cy="22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189C50-059B-45B5-B114-797AD316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586" y="1370825"/>
            <a:ext cx="4624828" cy="259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1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10212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JS</a:t>
            </a:r>
            <a:r>
              <a:rPr lang="en-US" sz="3200" dirty="0"/>
              <a:t>) is a scripting language</a:t>
            </a:r>
          </a:p>
          <a:p>
            <a:pPr lvl="1"/>
            <a:r>
              <a:rPr lang="en-US" sz="3000" dirty="0"/>
              <a:t>Executes commands (script)</a:t>
            </a:r>
          </a:p>
          <a:p>
            <a:pPr lvl="1"/>
            <a:r>
              <a:rPr lang="en-US" sz="3000" dirty="0"/>
              <a:t>Can work in interactive mode</a:t>
            </a:r>
          </a:p>
          <a:p>
            <a:pPr lvl="1"/>
            <a:r>
              <a:rPr lang="en-US" sz="3000" dirty="0"/>
              <a:t>No compilation, just execute commands</a:t>
            </a:r>
          </a:p>
          <a:p>
            <a:r>
              <a:rPr lang="en-US" sz="3200" dirty="0"/>
              <a:t>Alongside </a:t>
            </a:r>
            <a:r>
              <a:rPr lang="en-US" sz="3200" b="1" dirty="0">
                <a:solidFill>
                  <a:schemeClr val="bg1"/>
                </a:solidFill>
              </a:rPr>
              <a:t>HTML</a:t>
            </a:r>
            <a:r>
              <a:rPr lang="en-US" sz="3200" dirty="0"/>
              <a:t> &amp; </a:t>
            </a:r>
            <a:r>
              <a:rPr lang="en-US" sz="3200" b="1" dirty="0">
                <a:solidFill>
                  <a:schemeClr val="bg1"/>
                </a:solidFill>
              </a:rPr>
              <a:t>CSS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is one of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3 core technologies </a:t>
            </a:r>
            <a:r>
              <a:rPr lang="en-US" sz="3200" dirty="0"/>
              <a:t>of the </a:t>
            </a:r>
            <a:br>
              <a:rPr lang="en-US" sz="3200" dirty="0"/>
            </a:br>
            <a:r>
              <a:rPr lang="en-US" sz="3200" dirty="0"/>
              <a:t>World Wide Web</a:t>
            </a:r>
          </a:p>
          <a:p>
            <a:pPr lvl="1"/>
            <a:r>
              <a:rPr lang="en-US" dirty="0"/>
              <a:t>JavaScript enables dynamics and interactivity in web pages</a:t>
            </a:r>
            <a:endParaRPr lang="bg-BG" dirty="0"/>
          </a:p>
          <a:p>
            <a:pPr lvl="2"/>
            <a:r>
              <a:rPr lang="en-US" dirty="0"/>
              <a:t>Has DOM and browser API (notifications, geolocation, …) access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JavaScript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24" y="1295400"/>
            <a:ext cx="3604878" cy="40386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980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2" y="1151122"/>
            <a:ext cx="6742199" cy="5570355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(JS) is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untyped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language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Untyped</a:t>
            </a:r>
            <a:r>
              <a:rPr lang="en-US" dirty="0"/>
              <a:t> (dynamically typed) == </a:t>
            </a:r>
            <a:br>
              <a:rPr lang="en-US" dirty="0"/>
            </a:br>
            <a:r>
              <a:rPr lang="en-US" dirty="0"/>
              <a:t>variables have no types (</a:t>
            </a:r>
            <a:r>
              <a:rPr lang="en-US" dirty="0">
                <a:hlinkClick r:id="rId2"/>
              </a:rPr>
              <a:t>but…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(values) still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200" dirty="0"/>
              <a:t>More Info: </a:t>
            </a:r>
            <a:r>
              <a:rPr lang="en-US" sz="3200" dirty="0">
                <a:hlinkClick r:id="rId3"/>
              </a:rPr>
              <a:t>Link 1</a:t>
            </a:r>
            <a:r>
              <a:rPr lang="en-US" sz="3200" dirty="0"/>
              <a:t>, </a:t>
            </a:r>
            <a:r>
              <a:rPr lang="en-US" sz="3200" dirty="0">
                <a:hlinkClick r:id="rId4"/>
              </a:rPr>
              <a:t>Link 2</a:t>
            </a:r>
            <a:r>
              <a:rPr lang="en-US" sz="3200" dirty="0"/>
              <a:t>, </a:t>
            </a:r>
            <a:r>
              <a:rPr lang="en-US" sz="3200" dirty="0">
                <a:hlinkClick r:id="rId5"/>
              </a:rPr>
              <a:t>Link 3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JavaScript (2)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0" y="1450762"/>
            <a:ext cx="4405200" cy="48738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298" y="3417534"/>
            <a:ext cx="3485702" cy="235146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9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7F2A43-80B0-4FEA-9680-B48771A5A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4190" cy="5362330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JavaScript</a:t>
            </a:r>
            <a:r>
              <a:rPr lang="en-US" sz="3100" dirty="0"/>
              <a:t> was initially only implemented client-side in web browsers</a:t>
            </a:r>
          </a:p>
          <a:p>
            <a:pPr lvl="1"/>
            <a:r>
              <a:rPr lang="en-US" sz="2900" dirty="0"/>
              <a:t>JavaScript engines, nowadays, are embedded in many types of software</a:t>
            </a:r>
          </a:p>
          <a:p>
            <a:pPr lvl="1">
              <a:buClr>
                <a:srgbClr val="234465"/>
              </a:buClr>
            </a:pPr>
            <a:r>
              <a:rPr lang="en-US" sz="2900" b="1" dirty="0">
                <a:solidFill>
                  <a:schemeClr val="bg1"/>
                </a:solidFill>
              </a:rPr>
              <a:t>Server-Side</a:t>
            </a:r>
            <a:r>
              <a:rPr lang="en-US" sz="2900" dirty="0"/>
              <a:t> JavaScript, </a:t>
            </a:r>
            <a:r>
              <a:rPr lang="en-US" sz="2900" b="1" dirty="0">
                <a:solidFill>
                  <a:schemeClr val="bg1"/>
                </a:solidFill>
              </a:rPr>
              <a:t>Mobile</a:t>
            </a:r>
            <a:r>
              <a:rPr lang="en-US" sz="2900" dirty="0"/>
              <a:t> applications, </a:t>
            </a:r>
            <a:r>
              <a:rPr lang="en-US" sz="2900" b="1" dirty="0">
                <a:solidFill>
                  <a:schemeClr val="bg1"/>
                </a:solidFill>
              </a:rPr>
              <a:t>Desktop</a:t>
            </a:r>
            <a:r>
              <a:rPr lang="en-US" sz="2900" dirty="0"/>
              <a:t> Applications etc.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JavaScript</a:t>
            </a:r>
            <a:r>
              <a:rPr lang="en-US" sz="3100" dirty="0"/>
              <a:t> is one of the most popular technologies on the Web</a:t>
            </a:r>
          </a:p>
          <a:p>
            <a:pPr lvl="1"/>
            <a:r>
              <a:rPr lang="en-US" sz="2900" dirty="0"/>
              <a:t>If not the most popular, that is...</a:t>
            </a:r>
          </a:p>
          <a:p>
            <a:pPr lvl="1"/>
            <a:r>
              <a:rPr lang="en-US" sz="2900" dirty="0"/>
              <a:t>The rise of </a:t>
            </a:r>
            <a:r>
              <a:rPr lang="en-US" sz="2900" b="1" dirty="0">
                <a:solidFill>
                  <a:schemeClr val="bg1"/>
                </a:solidFill>
              </a:rPr>
              <a:t>SPA</a:t>
            </a:r>
            <a:r>
              <a:rPr lang="en-US" sz="2900" dirty="0"/>
              <a:t>s and </a:t>
            </a:r>
            <a:r>
              <a:rPr lang="en-US" sz="2900" b="1" dirty="0">
                <a:solidFill>
                  <a:schemeClr val="bg1"/>
                </a:solidFill>
              </a:rPr>
              <a:t>JavaScript-heavy</a:t>
            </a:r>
            <a:r>
              <a:rPr lang="en-US" sz="2900" dirty="0"/>
              <a:t> sites, certainly prove that</a:t>
            </a:r>
          </a:p>
          <a:p>
            <a:r>
              <a:rPr lang="en-US" sz="3100" dirty="0"/>
              <a:t>One of the most important techniques, around JS is </a:t>
            </a:r>
            <a:r>
              <a:rPr lang="en-US" sz="3100" b="1" dirty="0">
                <a:solidFill>
                  <a:schemeClr val="bg1"/>
                </a:solidFill>
              </a:rPr>
              <a:t>AJAX</a:t>
            </a:r>
          </a:p>
          <a:p>
            <a:pPr lvl="1">
              <a:buClr>
                <a:srgbClr val="234465"/>
              </a:buClr>
            </a:pPr>
            <a:r>
              <a:rPr lang="en-US" sz="2900" b="1" dirty="0">
                <a:solidFill>
                  <a:schemeClr val="bg1"/>
                </a:solidFill>
              </a:rPr>
              <a:t>A</a:t>
            </a:r>
            <a:r>
              <a:rPr lang="en-US" sz="2900" dirty="0"/>
              <a:t>synchronous </a:t>
            </a:r>
            <a:r>
              <a:rPr lang="en-US" sz="2900" b="1" dirty="0">
                <a:solidFill>
                  <a:schemeClr val="bg1"/>
                </a:solidFill>
              </a:rPr>
              <a:t>J</a:t>
            </a:r>
            <a:r>
              <a:rPr lang="en-US" sz="2900" dirty="0"/>
              <a:t>avaScript </a:t>
            </a:r>
            <a:r>
              <a:rPr lang="en-US" sz="2900" b="1" dirty="0">
                <a:solidFill>
                  <a:schemeClr val="bg1"/>
                </a:solidFill>
              </a:rPr>
              <a:t>a</a:t>
            </a:r>
            <a:r>
              <a:rPr lang="en-US" sz="2900" dirty="0"/>
              <a:t>nd </a:t>
            </a:r>
            <a:r>
              <a:rPr lang="en-US" sz="2900" b="1" dirty="0">
                <a:solidFill>
                  <a:schemeClr val="bg1"/>
                </a:solidFill>
              </a:rPr>
              <a:t>X</a:t>
            </a:r>
            <a:r>
              <a:rPr lang="en-US" sz="2900" dirty="0"/>
              <a:t>ML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TypeScript</a:t>
            </a:r>
            <a:r>
              <a:rPr lang="en-US" sz="3100" dirty="0"/>
              <a:t> is a typed superset of JS that compiles to plain JS.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BFB186-52E1-45E0-8856-E77A65A7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JavaScript (3)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Asynchronous JavaScript and XML</a:t>
            </a:r>
            <a:endParaRPr lang="bg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6B1270-BFE0-49BB-B663-153B3324C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59" y="1512277"/>
            <a:ext cx="2530847" cy="253084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AJAX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21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A0A9DC-17CF-4110-A87B-9679A2C48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66187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is not a programming language (despite its "individual" popularity)</a:t>
            </a:r>
          </a:p>
          <a:p>
            <a:pPr>
              <a:buClr>
                <a:srgbClr val="234465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is a set of web development techniques</a:t>
            </a:r>
          </a:p>
          <a:p>
            <a:pPr lvl="1"/>
            <a:r>
              <a:rPr lang="en-US" sz="2800" dirty="0"/>
              <a:t>Used to create </a:t>
            </a:r>
            <a:r>
              <a:rPr lang="en-US" sz="2800" b="1" dirty="0">
                <a:solidFill>
                  <a:schemeClr val="bg1"/>
                </a:solidFill>
              </a:rPr>
              <a:t>asynchronous</a:t>
            </a:r>
            <a:r>
              <a:rPr lang="en-US" sz="2800" dirty="0"/>
              <a:t> web applications</a:t>
            </a:r>
          </a:p>
          <a:p>
            <a:pPr lvl="1"/>
            <a:r>
              <a:rPr lang="en-US" sz="2800" dirty="0"/>
              <a:t>Using </a:t>
            </a:r>
            <a:r>
              <a:rPr lang="en-US" sz="2800" b="1" dirty="0">
                <a:solidFill>
                  <a:schemeClr val="bg1"/>
                </a:solidFill>
              </a:rPr>
              <a:t>AJAX</a:t>
            </a:r>
            <a:r>
              <a:rPr lang="en-US" sz="2800" dirty="0"/>
              <a:t>, you can </a:t>
            </a:r>
            <a:r>
              <a:rPr lang="en-US" sz="2800" b="1" dirty="0">
                <a:solidFill>
                  <a:schemeClr val="bg1"/>
                </a:solidFill>
              </a:rPr>
              <a:t>send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retrieve</a:t>
            </a:r>
            <a:r>
              <a:rPr lang="en-US" sz="2800" dirty="0"/>
              <a:t> data to and from a server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asynchronously</a:t>
            </a:r>
            <a:r>
              <a:rPr lang="en-US" sz="2800" dirty="0"/>
              <a:t> – in the background via HTTP requests</a:t>
            </a:r>
            <a:endParaRPr lang="en-US" sz="2600" dirty="0"/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is a developer's dream, because you can:</a:t>
            </a:r>
          </a:p>
          <a:p>
            <a:pPr lvl="1"/>
            <a:r>
              <a:rPr lang="en-US" sz="2800" dirty="0"/>
              <a:t>Read data from a web server - </a:t>
            </a:r>
            <a:r>
              <a:rPr lang="en-US" sz="2800" b="1" dirty="0">
                <a:solidFill>
                  <a:schemeClr val="bg1"/>
                </a:solidFill>
              </a:rPr>
              <a:t>after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chemeClr val="bg1"/>
                </a:solidFill>
              </a:rPr>
              <a:t>page</a:t>
            </a:r>
            <a:r>
              <a:rPr lang="en-US" sz="2800" dirty="0"/>
              <a:t> has </a:t>
            </a:r>
            <a:r>
              <a:rPr lang="en-US" sz="2800" b="1" dirty="0">
                <a:solidFill>
                  <a:schemeClr val="bg1"/>
                </a:solidFill>
              </a:rPr>
              <a:t>loaded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Update</a:t>
            </a:r>
            <a:r>
              <a:rPr lang="en-US" sz="2800" dirty="0"/>
              <a:t> a web page (or parts of it) without </a:t>
            </a:r>
            <a:r>
              <a:rPr lang="en-US" sz="2800" b="1" dirty="0">
                <a:solidFill>
                  <a:schemeClr val="bg1"/>
                </a:solidFill>
              </a:rPr>
              <a:t>reloading</a:t>
            </a:r>
            <a:r>
              <a:rPr lang="en-US" sz="2800" dirty="0"/>
              <a:t> the page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Send</a:t>
            </a:r>
            <a:r>
              <a:rPr lang="en-US" sz="2800" dirty="0"/>
              <a:t> data to a web server - in the background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6C9795A-58F5-44C2-B9EC-F53125B0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2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E37F11-A22A-49D3-B935-4B35C66F1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AJAX</a:t>
            </a:r>
            <a:r>
              <a:rPr lang="en-US" noProof="1"/>
              <a:t> works very simply, using a combination of: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XMLHttpRequest</a:t>
            </a:r>
          </a:p>
          <a:p>
            <a:pPr lvl="2"/>
            <a:r>
              <a:rPr lang="en-US" noProof="1"/>
              <a:t>To request data from a server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JavaScript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</a:p>
          <a:p>
            <a:pPr lvl="2"/>
            <a:r>
              <a:rPr lang="en-US" noProof="1"/>
              <a:t>To display and / or use data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AJAX</a:t>
            </a:r>
            <a:r>
              <a:rPr lang="en-US" noProof="1"/>
              <a:t> is a misleading name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AJAX</a:t>
            </a:r>
            <a:r>
              <a:rPr lang="en-US" noProof="1"/>
              <a:t> apps might use </a:t>
            </a:r>
            <a:r>
              <a:rPr lang="en-US" b="1" noProof="1">
                <a:solidFill>
                  <a:schemeClr val="bg1"/>
                </a:solidFill>
              </a:rPr>
              <a:t>XML</a:t>
            </a:r>
            <a:r>
              <a:rPr lang="en-US" noProof="1"/>
              <a:t> to transport data</a:t>
            </a:r>
          </a:p>
          <a:p>
            <a:pPr lvl="1"/>
            <a:r>
              <a:rPr lang="en-US" noProof="1"/>
              <a:t>However it is </a:t>
            </a:r>
            <a:r>
              <a:rPr lang="en-US" b="1" noProof="1">
                <a:solidFill>
                  <a:schemeClr val="bg1"/>
                </a:solidFill>
              </a:rPr>
              <a:t>equally common </a:t>
            </a:r>
            <a:r>
              <a:rPr lang="en-US" noProof="1"/>
              <a:t>to transport data as </a:t>
            </a:r>
            <a:r>
              <a:rPr lang="en-US" b="1" noProof="1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EBDF2E-97EA-4436-BB30-C6A224BD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D2CA6-08C1-4231-904D-A2E4C0D6F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t="6548" r="4063" b="5416"/>
          <a:stretch/>
        </p:blipFill>
        <p:spPr>
          <a:xfrm>
            <a:off x="7671000" y="2034000"/>
            <a:ext cx="3047555" cy="28388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2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3398039" y="1153651"/>
            <a:ext cx="5763208" cy="668063"/>
            <a:chOff x="3405744" y="1128111"/>
            <a:chExt cx="5763208" cy="668063"/>
          </a:xfrm>
        </p:grpSpPr>
        <p:sp>
          <p:nvSpPr>
            <p:cNvPr id="9" name="Right Arrow 8"/>
            <p:cNvSpPr/>
            <p:nvPr/>
          </p:nvSpPr>
          <p:spPr>
            <a:xfrm>
              <a:off x="3405744" y="1491374"/>
              <a:ext cx="5763208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33873" y="1128111"/>
              <a:ext cx="54647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1. HTTP request (initial page load)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6875" y="1864408"/>
            <a:ext cx="5781794" cy="655116"/>
            <a:chOff x="3415287" y="1864408"/>
            <a:chExt cx="5781794" cy="655116"/>
          </a:xfrm>
        </p:grpSpPr>
        <p:sp>
          <p:nvSpPr>
            <p:cNvPr id="11" name="Right Arrow 10"/>
            <p:cNvSpPr/>
            <p:nvPr/>
          </p:nvSpPr>
          <p:spPr>
            <a:xfrm rot="10800000">
              <a:off x="3415287" y="2214724"/>
              <a:ext cx="578179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55172" y="1864408"/>
              <a:ext cx="3953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2. HTTP response (HTML page)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2849880" y="1151122"/>
            <a:ext cx="0" cy="52496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30080" y="1151121"/>
            <a:ext cx="0" cy="52496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259388" y="2604913"/>
            <a:ext cx="3939282" cy="666607"/>
            <a:chOff x="5257799" y="2604913"/>
            <a:chExt cx="3939282" cy="666607"/>
          </a:xfrm>
        </p:grpSpPr>
        <p:sp>
          <p:nvSpPr>
            <p:cNvPr id="19" name="Right Arrow 18"/>
            <p:cNvSpPr/>
            <p:nvPr/>
          </p:nvSpPr>
          <p:spPr>
            <a:xfrm>
              <a:off x="5257800" y="2946442"/>
              <a:ext cx="3939281" cy="325078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7799" y="2604913"/>
              <a:ext cx="3640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request</a:t>
              </a:r>
            </a:p>
          </p:txBody>
        </p:sp>
      </p:grpSp>
      <p:sp>
        <p:nvSpPr>
          <p:cNvPr id="29" name="Right Arrow 28"/>
          <p:cNvSpPr/>
          <p:nvPr/>
        </p:nvSpPr>
        <p:spPr>
          <a:xfrm rot="5400000">
            <a:off x="3777848" y="4590361"/>
            <a:ext cx="777880" cy="296525"/>
          </a:xfrm>
          <a:prstGeom prst="rightArrow">
            <a:avLst>
              <a:gd name="adj1" fmla="val 35365"/>
              <a:gd name="adj2" fmla="val 7667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203235" y="3422060"/>
            <a:ext cx="3995435" cy="1034950"/>
            <a:chOff x="5201646" y="3422060"/>
            <a:chExt cx="3995435" cy="1034950"/>
          </a:xfrm>
        </p:grpSpPr>
        <p:sp>
          <p:nvSpPr>
            <p:cNvPr id="23" name="Right Arrow 22"/>
            <p:cNvSpPr/>
            <p:nvPr/>
          </p:nvSpPr>
          <p:spPr>
            <a:xfrm rot="10800000">
              <a:off x="5201646" y="3786401"/>
              <a:ext cx="399543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37742" y="3422060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response (asynchronous)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37742" y="4026123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Returns data as JSON / HTML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9600" y="2273342"/>
            <a:ext cx="2116982" cy="245883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70152" y="2320495"/>
            <a:ext cx="2005288" cy="2465792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5398672" y="4957174"/>
            <a:ext cx="2907128" cy="1493010"/>
            <a:chOff x="5397084" y="4947014"/>
            <a:chExt cx="2907128" cy="1493010"/>
          </a:xfrm>
        </p:grpSpPr>
        <p:pic>
          <p:nvPicPr>
            <p:cNvPr id="1026" name="Picture 2" descr="http://cdn2.hubspot.net/hubfs/295648/computer-icon-1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819" y="4947014"/>
              <a:ext cx="1777393" cy="149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ight Arrow 8"/>
            <p:cNvSpPr/>
            <p:nvPr/>
          </p:nvSpPr>
          <p:spPr>
            <a:xfrm>
              <a:off x="5397084" y="5530731"/>
              <a:ext cx="880971" cy="325576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179" y="2896693"/>
            <a:ext cx="2187555" cy="402327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UI Interaction</a:t>
            </a:r>
            <a:endParaRPr lang="en-GB" sz="2500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179" y="3775960"/>
            <a:ext cx="2187555" cy="402327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4555" y="5298960"/>
            <a:ext cx="1931125" cy="803815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Modify the page DOM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FA3DA-FFFF-46C1-8682-D31E6604B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AJAX Request </a:t>
            </a:r>
            <a:r>
              <a:rPr lang="en-US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DE658-39FC-4893-8A99-C029187A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in Plain JavaScript (Vanilla JS)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93D90E-2D98-41E4-8A08-CE9ACCDD0F9F}"/>
              </a:ext>
            </a:extLst>
          </p:cNvPr>
          <p:cNvSpPr txBox="1">
            <a:spLocks/>
          </p:cNvSpPr>
          <p:nvPr/>
        </p:nvSpPr>
        <p:spPr>
          <a:xfrm>
            <a:off x="719390" y="1819534"/>
            <a:ext cx="7332657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function loadHtml()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Initializes a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XMLHttpRequest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object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let xhttp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XMLHttpRequest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xhttp.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onreadystatechange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function() 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readyState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holds the status of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XMLHttpRequest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// (4) means Request finished and Response is ready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//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status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holds the status code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if (this.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readyState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4 &amp;&amp;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status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200)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Load the Response text into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body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of the document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document.body.innerHTML = this.responseText;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Defines a function, called when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readyState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Is changed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Specify the request (method, url, async, etc...)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xhttp.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open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("GET", "/api/Data", true);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Send the request to the server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xhttp.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EFC16C-CCD2-46A0-861D-EBB5F0BAAFF7}"/>
              </a:ext>
            </a:extLst>
          </p:cNvPr>
          <p:cNvSpPr txBox="1">
            <a:spLocks/>
          </p:cNvSpPr>
          <p:nvPr/>
        </p:nvSpPr>
        <p:spPr>
          <a:xfrm>
            <a:off x="8366598" y="1819534"/>
            <a:ext cx="3327347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&lt;button onclick="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loadHtml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()"&gt;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Click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&lt;/button&gt;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CABFEA-6FEE-4FBB-95FE-61D5C549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139" y="3429000"/>
            <a:ext cx="3652266" cy="295270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35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83C1AE-0460-46EF-86A7-16E0508A01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Single-Page apps </a:t>
            </a:r>
            <a:r>
              <a:rPr lang="en-US" dirty="0"/>
              <a:t>are pretty common nowadays</a:t>
            </a:r>
          </a:p>
          <a:p>
            <a:pPr lvl="1"/>
            <a:r>
              <a:rPr lang="en-US" dirty="0"/>
              <a:t>Based on dynamic and asynchronous content changing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 is pretty much used in almost every </a:t>
            </a:r>
            <a:r>
              <a:rPr lang="en-US" b="1" dirty="0">
                <a:solidFill>
                  <a:schemeClr val="bg1"/>
                </a:solidFill>
              </a:rPr>
              <a:t>SPA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SPAs</a:t>
            </a:r>
            <a:r>
              <a:rPr lang="en-US" sz="3000" dirty="0"/>
              <a:t> use </a:t>
            </a: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to provide better and dynamic-data-filled apps</a:t>
            </a:r>
            <a:endParaRPr lang="bg-BG" dirty="0"/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 is used to make a smooth changes on the page</a:t>
            </a:r>
          </a:p>
          <a:p>
            <a:pPr lvl="1"/>
            <a:r>
              <a:rPr lang="en-US" dirty="0"/>
              <a:t>This ensures a better UX  design and dynamic UI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23485C-178C-40B4-9C9D-92DAC28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in SPA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5B8E6-46C7-47AE-BD93-BF6FA26AA71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91" y="5083638"/>
            <a:ext cx="2817913" cy="1352598"/>
          </a:xfrm>
          <a:prstGeom prst="rect">
            <a:avLst/>
          </a:prstGeom>
        </p:spPr>
      </p:pic>
      <p:pic>
        <p:nvPicPr>
          <p:cNvPr id="8" name="Graphic 7" descr="Plug">
            <a:extLst>
              <a:ext uri="{FF2B5EF4-FFF2-40B4-BE49-F238E27FC236}">
                <a16:creationId xmlns:a16="http://schemas.microsoft.com/office/drawing/2014/main" id="{16473C5B-50A1-4AA0-9529-B500DA631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186227" y="4932825"/>
            <a:ext cx="1773216" cy="177321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6A9B352-70AF-4E6B-9567-0466BF9F2F60}"/>
              </a:ext>
            </a:extLst>
          </p:cNvPr>
          <p:cNvGrpSpPr/>
          <p:nvPr/>
        </p:nvGrpSpPr>
        <p:grpSpPr>
          <a:xfrm>
            <a:off x="9367067" y="4275929"/>
            <a:ext cx="2413756" cy="2413756"/>
            <a:chOff x="7714077" y="4444244"/>
            <a:chExt cx="2413756" cy="2413756"/>
          </a:xfrm>
        </p:grpSpPr>
        <p:pic>
          <p:nvPicPr>
            <p:cNvPr id="10" name="Graphic 9" descr="Monitor">
              <a:extLst>
                <a:ext uri="{FF2B5EF4-FFF2-40B4-BE49-F238E27FC236}">
                  <a16:creationId xmlns:a16="http://schemas.microsoft.com/office/drawing/2014/main" id="{89A3A392-B9C0-43B7-BA74-D8D7267F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14077" y="4444244"/>
              <a:ext cx="2413756" cy="24137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2333A8-11DE-4876-B5A6-781D6645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259" y="5029199"/>
              <a:ext cx="899053" cy="899053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43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JSON &amp; XML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JavaScript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3200" noProof="1"/>
              <a:t>Brief Introduction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AJAX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 smtClean="0"/>
              <a:t>Web </a:t>
            </a:r>
            <a:r>
              <a:rPr lang="en-US" sz="3200" noProof="1"/>
              <a:t>API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Angular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CORS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44B273-B13C-4223-BFB1-02F1A760B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36" y="1288710"/>
            <a:ext cx="2777327" cy="277732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Write Less, Do More!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226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1975403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spc="0" dirty="0">
                <a:solidFill>
                  <a:schemeClr val="bg1"/>
                </a:solidFill>
              </a:rPr>
              <a:t>jQuery</a:t>
            </a:r>
            <a:r>
              <a:rPr lang="en-US" sz="3600" spc="0" dirty="0">
                <a:solidFill>
                  <a:schemeClr val="tx1"/>
                </a:solidFill>
              </a:rPr>
              <a:t> is a cross-browser JavaScript library</a:t>
            </a:r>
          </a:p>
          <a:p>
            <a:pPr marL="1066693" lvl="1" indent="-457200"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Dramatically simplifies DOM manipulation</a:t>
            </a:r>
          </a:p>
          <a:p>
            <a:pPr marL="1066693" lvl="1" indent="-457200"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Free, popular, open-source software: </a:t>
            </a:r>
            <a:r>
              <a:rPr lang="en-US" sz="3200" dirty="0">
                <a:solidFill>
                  <a:schemeClr val="tx1"/>
                </a:solidFill>
                <a:hlinkClick r:id="rId2"/>
              </a:rPr>
              <a:t>https://jquery.com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What is JQuery?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66550" y="3353254"/>
            <a:ext cx="10701450" cy="569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https://code.jquery.com/jquery-3.4.1.min.js</a:t>
            </a:r>
            <a:r>
              <a:rPr lang="it-IT" sz="22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66550" y="5014793"/>
            <a:ext cx="10515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#DDD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24800" y="3949378"/>
            <a:ext cx="2991398" cy="994073"/>
          </a:xfrm>
          <a:prstGeom prst="wedgeRoundRectCallout">
            <a:avLst>
              <a:gd name="adj1" fmla="val -67907"/>
              <a:gd name="adj2" fmla="val -6015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Load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jQuery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 from its official CDN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336022" y="5749078"/>
            <a:ext cx="5163486" cy="571949"/>
          </a:xfrm>
          <a:prstGeom prst="wedgeRoundRectCallout">
            <a:avLst>
              <a:gd name="adj1" fmla="val -58589"/>
              <a:gd name="adj2" fmla="val -5504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Change the CSS for all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&lt;li&gt;</a:t>
            </a:r>
            <a:r>
              <a:rPr lang="en-US" sz="2800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tags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410E47-C4F0-4C0D-A8D7-ECBE3879A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883" y="1265175"/>
            <a:ext cx="2438398" cy="1350584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Extremely popular</a:t>
            </a:r>
          </a:p>
          <a:p>
            <a:pPr lvl="1"/>
            <a:r>
              <a:rPr lang="en-US" dirty="0"/>
              <a:t>66 000 000 sites use jQuery (79.7% of top 1 million sites)</a:t>
            </a:r>
          </a:p>
          <a:p>
            <a:pPr lvl="1"/>
            <a:r>
              <a:rPr lang="en-US" dirty="0">
                <a:hlinkClick r:id="rId3"/>
              </a:rPr>
              <a:t>http://trends.builtwith.com/javascript/jQuery</a:t>
            </a:r>
            <a:endParaRPr lang="en-US" dirty="0"/>
          </a:p>
          <a:p>
            <a:r>
              <a:rPr lang="en-US" dirty="0"/>
              <a:t>Easy to learn</a:t>
            </a:r>
          </a:p>
          <a:p>
            <a:r>
              <a:rPr lang="en-US" dirty="0"/>
              <a:t>Large community</a:t>
            </a:r>
          </a:p>
          <a:p>
            <a:r>
              <a:rPr lang="en-US" dirty="0"/>
              <a:t>Cross-browser support</a:t>
            </a:r>
          </a:p>
          <a:p>
            <a:r>
              <a:rPr lang="en-US" dirty="0"/>
              <a:t>Official web site: </a:t>
            </a:r>
            <a:r>
              <a:rPr lang="en-US" dirty="0">
                <a:hlinkClick r:id="rId4"/>
              </a:rPr>
              <a:t>http://jquery.com</a:t>
            </a: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JQuery?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779E3D-721E-4144-9939-536C811CC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925" y="3173847"/>
            <a:ext cx="4483143" cy="322377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sym typeface="Helvetica" charset="0"/>
              </a:rPr>
              <a:t>jQuery's</a:t>
            </a:r>
            <a:r>
              <a:rPr lang="en-US" dirty="0">
                <a:sym typeface="Helvetica" charset="0"/>
              </a:rPr>
              <a:t> selectors return a collection of matched items</a:t>
            </a:r>
          </a:p>
          <a:p>
            <a:pPr lvl="1"/>
            <a:r>
              <a:rPr lang="en-US" dirty="0">
                <a:sym typeface="Helvetica" charset="0"/>
              </a:rPr>
              <a:t>Works with CSS 3 selectors with few jQuery-specific</a:t>
            </a:r>
          </a:p>
          <a:p>
            <a:pPr lvl="1"/>
            <a:r>
              <a:rPr lang="en-US" dirty="0">
                <a:sym typeface="Helvetica" charset="0"/>
              </a:rPr>
              <a:t>Even if there is only one item</a:t>
            </a:r>
          </a:p>
          <a:p>
            <a:endParaRPr lang="en-US" dirty="0">
              <a:sym typeface="Helvetica" charset="0"/>
            </a:endParaRPr>
          </a:p>
          <a:p>
            <a:pPr lvl="1"/>
            <a:endParaRPr lang="en-US" dirty="0">
              <a:sym typeface="Helvetica" charset="0"/>
            </a:endParaRPr>
          </a:p>
          <a:p>
            <a:pPr lvl="1"/>
            <a:r>
              <a:rPr lang="en-US" dirty="0">
                <a:hlinkClick r:id="rId2"/>
              </a:rPr>
              <a:t>http://learn.jquery.com/using-jquery-core/selecting-elements/</a:t>
            </a:r>
            <a:endParaRPr lang="en-US" dirty="0"/>
          </a:p>
          <a:p>
            <a:r>
              <a:rPr lang="en-US" dirty="0">
                <a:sym typeface="Helvetica" charset="0"/>
              </a:rPr>
              <a:t>Selected elements can be processed as a group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with JQuery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2" y="3149009"/>
            <a:ext cx="11125198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Gets all elements with the provided tag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.menu-item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Gets all elements with the provided class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#navigation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Gets the element with the provided id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ul.menu li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Gets all elements corresponding to the query selector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2" y="5924144"/>
            <a:ext cx="11125198" cy="3802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');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Make all DIVs blue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89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>
                <a:sym typeface="Helvetica" charset="0"/>
              </a:rPr>
              <a:t>Select the parent element, then use: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sym typeface="Helvetica" charset="0"/>
              </a:rPr>
              <a:t>append() </a:t>
            </a:r>
            <a:r>
              <a:rPr lang="en-US" noProof="1">
                <a:sym typeface="Helvetica" charset="0"/>
              </a:rPr>
              <a:t>/ </a:t>
            </a:r>
            <a:r>
              <a:rPr lang="en-US" b="1" noProof="1">
                <a:solidFill>
                  <a:schemeClr val="bg1"/>
                </a:solidFill>
                <a:sym typeface="Helvetica" charset="0"/>
              </a:rPr>
              <a:t>prepend()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sym typeface="Helvetica" charset="0"/>
              </a:rPr>
              <a:t>appendTo() </a:t>
            </a:r>
            <a:r>
              <a:rPr lang="en-US" noProof="1">
                <a:sym typeface="Helvetica" charset="0"/>
              </a:rPr>
              <a:t>/ </a:t>
            </a:r>
            <a:r>
              <a:rPr lang="en-US" b="1" noProof="1">
                <a:solidFill>
                  <a:schemeClr val="bg1"/>
                </a:solidFill>
                <a:sym typeface="Helvetica" charset="0"/>
              </a:rPr>
              <a:t>prependTo()</a:t>
            </a: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Elements with JQuery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793848" y="5218165"/>
            <a:ext cx="1060696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bg1"/>
                </a:solidFill>
                <a:effectLst/>
              </a:rPr>
              <a:t>$</a:t>
            </a:r>
            <a:r>
              <a:rPr lang="en-US" sz="2700" noProof="1">
                <a:solidFill>
                  <a:schemeClr val="tx1"/>
                </a:solidFill>
                <a:effectLst/>
              </a:rPr>
              <a:t>('#wrapper div').</a:t>
            </a:r>
            <a:r>
              <a:rPr lang="en-US" sz="2700" noProof="1">
                <a:solidFill>
                  <a:schemeClr val="bg1"/>
                </a:solidFill>
                <a:effectLst/>
              </a:rPr>
              <a:t>append</a:t>
            </a:r>
            <a:r>
              <a:rPr lang="en-US" sz="2700" noProof="1">
                <a:solidFill>
                  <a:schemeClr val="tx1"/>
                </a:solidFill>
                <a:effectLst/>
              </a:rPr>
              <a:t>("&lt;p&gt;It's party time :)&lt;/p&gt;");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793848" y="3199831"/>
            <a:ext cx="1060696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1"/>
                </a:solidFill>
                <a:effectLst/>
              </a:rPr>
              <a:t>&lt;div id="</a:t>
            </a:r>
            <a:r>
              <a:rPr lang="en-US" sz="2700" noProof="1">
                <a:solidFill>
                  <a:schemeClr val="bg1"/>
                </a:solidFill>
                <a:effectLst/>
              </a:rPr>
              <a:t>wrapper</a:t>
            </a:r>
            <a:r>
              <a:rPr lang="en-US" sz="27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700" noProof="1">
                <a:solidFill>
                  <a:schemeClr val="tx1"/>
                </a:solidFill>
                <a:effectLst/>
              </a:rPr>
              <a:t>  &lt;div&gt;Hello, student!&lt;/div&gt;</a:t>
            </a:r>
          </a:p>
          <a:p>
            <a:r>
              <a:rPr lang="en-US" sz="2700" noProof="1">
                <a:solidFill>
                  <a:schemeClr val="tx1"/>
                </a:solidFill>
                <a:effectLst/>
              </a:rPr>
              <a:t>  &lt;div&gt;Goodbye, student!&lt;/div&gt;</a:t>
            </a:r>
          </a:p>
          <a:p>
            <a:r>
              <a:rPr lang="en-US" sz="2700" noProof="1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93848" y="5950181"/>
            <a:ext cx="106069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bg1"/>
                </a:solidFill>
                <a:effectLst/>
              </a:rPr>
              <a:t>$</a:t>
            </a:r>
            <a:r>
              <a:rPr lang="en-US" sz="2700" noProof="1">
                <a:solidFill>
                  <a:schemeClr val="tx1"/>
                </a:solidFill>
                <a:effectLst/>
              </a:rPr>
              <a:t>('&lt;h1&gt;Greetings&lt;/h1&gt;').</a:t>
            </a:r>
            <a:r>
              <a:rPr lang="en-US" sz="2700" noProof="1">
                <a:solidFill>
                  <a:schemeClr val="bg1"/>
                </a:solidFill>
                <a:effectLst/>
              </a:rPr>
              <a:t>prependTo</a:t>
            </a:r>
            <a:r>
              <a:rPr lang="en-US" sz="2700" noProof="1">
                <a:solidFill>
                  <a:schemeClr val="tx1"/>
                </a:solidFill>
                <a:effectLst/>
              </a:rPr>
              <a:t>('body');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52" y="1417568"/>
            <a:ext cx="4114800" cy="3340341"/>
          </a:xfrm>
          <a:prstGeom prst="roundRect">
            <a:avLst>
              <a:gd name="adj" fmla="val 898"/>
            </a:avLst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80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/ Removing Elements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063465" y="1255456"/>
            <a:ext cx="100618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1"/>
                </a:solidFill>
                <a:effectLst/>
              </a:rPr>
              <a:t>let div = </a:t>
            </a:r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('&lt;div&gt;');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div.</a:t>
            </a:r>
            <a:r>
              <a:rPr lang="en-US" sz="3200" noProof="1">
                <a:solidFill>
                  <a:schemeClr val="bg1"/>
                </a:solidFill>
                <a:effectLst/>
              </a:rPr>
              <a:t>text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('I am a new div.');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div.</a:t>
            </a:r>
            <a:r>
              <a:rPr lang="en-US" sz="3200" noProof="1">
                <a:solidFill>
                  <a:schemeClr val="bg1"/>
                </a:solidFill>
                <a:effectLst/>
              </a:rPr>
              <a:t>css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('background', 'blue');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div.</a:t>
            </a:r>
            <a:r>
              <a:rPr lang="en-US" sz="3200" noProof="1">
                <a:solidFill>
                  <a:schemeClr val="bg1"/>
                </a:solidFill>
                <a:effectLst/>
              </a:rPr>
              <a:t>css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('color', 'white');</a:t>
            </a:r>
          </a:p>
          <a:p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(document.body).append(div);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63465" y="4180583"/>
            <a:ext cx="1006189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1"/>
                </a:solidFill>
                <a:effectLst/>
              </a:rPr>
              <a:t>let paragraph = </a:t>
            </a:r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('&lt;p&gt;Some text&lt;/p&gt;');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paragraph</a:t>
            </a:r>
            <a:r>
              <a:rPr lang="bg-BG" sz="3200" noProof="1">
                <a:solidFill>
                  <a:schemeClr val="tx1"/>
                </a:solidFill>
                <a:effectLst/>
              </a:rPr>
              <a:t>.</a:t>
            </a:r>
            <a:r>
              <a:rPr lang="en-US" sz="3200" noProof="1">
                <a:solidFill>
                  <a:schemeClr val="bg1"/>
                </a:solidFill>
                <a:effectLst/>
              </a:rPr>
              <a:t>appendTo</a:t>
            </a:r>
            <a:r>
              <a:rPr lang="en-US" sz="3200" noProof="1">
                <a:solidFill>
                  <a:schemeClr val="tx1"/>
                </a:solidFill>
                <a:effectLst/>
              </a:rPr>
              <a:t>(div);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063465" y="5628383"/>
            <a:ext cx="1006189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('div').</a:t>
            </a:r>
            <a:r>
              <a:rPr lang="en-US" sz="3200" noProof="1">
                <a:solidFill>
                  <a:schemeClr val="bg1"/>
                </a:solidFill>
                <a:effectLst/>
              </a:rPr>
              <a:t>remove</a:t>
            </a:r>
            <a:r>
              <a:rPr lang="en-US" sz="3200" noProof="1">
                <a:solidFill>
                  <a:schemeClr val="tx1"/>
                </a:solidFill>
                <a:effectLst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730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3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sym typeface="Lucida Grande" charset="0"/>
              </a:rPr>
              <a:t>Attaching</a:t>
            </a:r>
            <a:r>
              <a:rPr lang="en-US" dirty="0">
                <a:sym typeface="Lucida Grande" charset="0"/>
              </a:rPr>
              <a:t> events on certain elements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Events: Attach / Remove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8824" y="1937466"/>
            <a:ext cx="10671176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$('a.button').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on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</a:t>
            </a:r>
            <a:r>
              <a:rPr lang="en-US" sz="3000" noProof="1">
                <a:solidFill>
                  <a:schemeClr val="bg1"/>
                </a:solidFill>
                <a:effectLst/>
              </a:rPr>
              <a:t>click</a:t>
            </a:r>
            <a:r>
              <a:rPr lang="en-US" sz="3000" noProof="1">
                <a:solidFill>
                  <a:schemeClr val="tx1"/>
                </a:solidFill>
                <a:effectLst/>
              </a:rPr>
              <a:t>', buttonClicked);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chemeClr val="tx1"/>
                </a:solidFill>
                <a:effectLst/>
              </a:rPr>
              <a:t>function buttonClicked() {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    $('.selected').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removeClass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    $(this).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addClass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('selected'); 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3000" noProof="1">
                <a:solidFill>
                  <a:schemeClr val="accent2"/>
                </a:solidFill>
                <a:effectLst/>
              </a:rPr>
              <a:t>// "this"</a:t>
            </a:r>
            <a:r>
              <a:rPr lang="en-US" sz="3000" noProof="1">
                <a:solidFill>
                  <a:schemeClr val="accent2"/>
                </a:solidFill>
                <a:effectLst/>
                <a:latin typeface="+mn-lt"/>
              </a:rPr>
              <a:t>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236" y="5828714"/>
            <a:ext cx="1067117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$('a.button').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off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('click', buttonClicked);</a:t>
            </a: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192001" y="5043913"/>
            <a:ext cx="11804822" cy="642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sym typeface="Lucida Grande" charset="0"/>
              </a:rPr>
              <a:t>Removing</a:t>
            </a:r>
            <a:r>
              <a:rPr lang="en-US" dirty="0">
                <a:sym typeface="Lucida Grande" charset="0"/>
              </a:rPr>
              <a:t> event handler from certain elements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32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2915"/>
          <a:stretch/>
        </p:blipFill>
        <p:spPr>
          <a:xfrm>
            <a:off x="4693920" y="1385091"/>
            <a:ext cx="2052320" cy="1188759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rgbClr val="0099CC">
                <a:alpha val="50196"/>
              </a:srgb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1A2BC9-6D06-48FF-90B3-151653D19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38"/>
          <a:stretch/>
        </p:blipFill>
        <p:spPr>
          <a:xfrm>
            <a:off x="5232400" y="2706241"/>
            <a:ext cx="2052320" cy="1060851"/>
          </a:xfrm>
          <a:prstGeom prst="snip2DiagRect">
            <a:avLst>
              <a:gd name="adj1" fmla="val 0"/>
              <a:gd name="adj2" fmla="val 31294"/>
            </a:avLst>
          </a:prstGeom>
          <a:ln>
            <a:solidFill>
              <a:srgbClr val="0099CC">
                <a:alpha val="50196"/>
              </a:srgbClr>
            </a:solidFill>
          </a:ln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Simplified AJAX Calls with jQuery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9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224BE-20AB-4E20-BC95-690BEE5BE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jQuery</a:t>
            </a:r>
            <a:r>
              <a:rPr lang="en-US" dirty="0"/>
              <a:t> dramatically simplifies how developer make </a:t>
            </a: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 calls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JQuery vs Native XMLHttpRequest – GET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7519" y="1992873"/>
            <a:ext cx="5528441" cy="32847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ajax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 'GET',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 'myservice/username',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 { id: '42'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(function success(data)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alert('User\'s name is ' + data);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fail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(function fail(data, status)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alert('Request failed. Returned status of ' + status);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86042" y="1992873"/>
            <a:ext cx="5528439" cy="43311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var xhr = new XMLHttpRequest();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xhr.open('GET', 'myservice/username?id=42');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xhr.onload =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if (xhr.status === 200)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alert('User\'s name is ' + xhr.responseText);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alert('Request failed.  Returned status of ' + xhr.status);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xhr.send();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9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jQuery</a:t>
            </a:r>
            <a:r>
              <a:rPr lang="en-US" sz="3200" dirty="0">
                <a:latin typeface="+mj-lt"/>
              </a:rPr>
              <a:t> simplifies how developers make AJAX calls</a:t>
            </a:r>
          </a:p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Low-Level Interface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jQuery.ajax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()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- Perform an asynchronous HTTP (Ajax) request.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jQuery.ajaxPrefilter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Handle custom AJAX options or           modify existing options before each request is sent and          before they are processed by $.ajax().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jQuery.ajaxSetup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Set default values for future Ajax 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requests. Its use is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not recommended</a:t>
            </a:r>
            <a:r>
              <a:rPr lang="en-US" sz="3000" dirty="0">
                <a:latin typeface="+mj-lt"/>
              </a:rPr>
              <a:t>.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jQuery.ajaxTransport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Creates an object that handles the 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actual transmission of AJAX data.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AJAX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733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Shorthand Methods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</a:rPr>
              <a:t>jQuery.get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Load data from the server using a HTTP       GET request.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</a:rPr>
              <a:t>jQuery.getJSON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Load JSON-encoded data from the </a:t>
            </a:r>
            <a:br>
              <a:rPr lang="en-US" dirty="0"/>
            </a:br>
            <a:r>
              <a:rPr lang="en-US" dirty="0"/>
              <a:t>server using a GET HTTP request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</a:rPr>
              <a:t>jQuery.getScript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Load a JavaScript file from the server using a GET HTTP request, then execute it.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</a:rPr>
              <a:t>jQuery.post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Load data from the server using a HTTP </a:t>
            </a:r>
            <a:br>
              <a:rPr lang="en-US" dirty="0"/>
            </a:br>
            <a:r>
              <a:rPr lang="en-US" dirty="0"/>
              <a:t>POST request.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.load() </a:t>
            </a:r>
            <a:r>
              <a:rPr lang="en-US" dirty="0"/>
              <a:t>- Load data from the server and place the returned HTML into the matched element.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AJAX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564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BBBE2BF5-906C-4FF9-B33C-1D14C60A2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3278" y="905695"/>
            <a:ext cx="3445441" cy="3445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827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39C71-32FD-4C3A-94F9-3D75585617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Web API </a:t>
            </a:r>
            <a:r>
              <a:rPr lang="en-US" sz="3200" dirty="0"/>
              <a:t>is an application programming interface</a:t>
            </a:r>
          </a:p>
          <a:p>
            <a:pPr lvl="1"/>
            <a:r>
              <a:rPr lang="en-US" sz="3000" dirty="0"/>
              <a:t>Used by </a:t>
            </a:r>
            <a:r>
              <a:rPr lang="en-US" sz="3000" b="1" dirty="0">
                <a:solidFill>
                  <a:schemeClr val="bg1"/>
                </a:solidFill>
              </a:rPr>
              <a:t>Web Browser</a:t>
            </a:r>
            <a:r>
              <a:rPr lang="bg-BG" sz="3000" b="1" dirty="0">
                <a:solidFill>
                  <a:schemeClr val="bg1"/>
                </a:solidFill>
              </a:rPr>
              <a:t> (</a:t>
            </a:r>
            <a:r>
              <a:rPr lang="en-US" sz="3000" b="1" dirty="0">
                <a:solidFill>
                  <a:schemeClr val="bg1"/>
                </a:solidFill>
              </a:rPr>
              <a:t>SPA)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Mobile Applications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Games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Desktop Applications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Web Server</a:t>
            </a:r>
            <a:r>
              <a:rPr lang="en-US" sz="3000" dirty="0"/>
              <a:t>, etc.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Server-Side Web APIs </a:t>
            </a:r>
            <a:r>
              <a:rPr lang="en-US" sz="3200" dirty="0"/>
              <a:t>consist of publicly exposed endpoints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endpoints</a:t>
            </a:r>
            <a:r>
              <a:rPr lang="en-US" sz="3000" dirty="0"/>
              <a:t> correspond to a defined request-response </a:t>
            </a:r>
            <a:br>
              <a:rPr lang="en-US" sz="3000" dirty="0"/>
            </a:br>
            <a:r>
              <a:rPr lang="en-US" sz="3000" dirty="0"/>
              <a:t>message system</a:t>
            </a:r>
          </a:p>
          <a:p>
            <a:pPr lvl="1"/>
            <a:r>
              <a:rPr lang="en-US" sz="3000" dirty="0"/>
              <a:t>Communication is typically expressed in </a:t>
            </a:r>
            <a:r>
              <a:rPr lang="en-US" sz="3000" b="1" dirty="0">
                <a:solidFill>
                  <a:schemeClr val="bg1"/>
                </a:solidFill>
              </a:rPr>
              <a:t>JSON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XML</a:t>
            </a:r>
            <a:r>
              <a:rPr lang="en-US" sz="3000" dirty="0"/>
              <a:t> format</a:t>
            </a:r>
          </a:p>
          <a:p>
            <a:pPr lvl="1"/>
            <a:r>
              <a:rPr lang="en-US" sz="3000" dirty="0"/>
              <a:t>Communication is typically performed over a web protocol</a:t>
            </a:r>
          </a:p>
          <a:p>
            <a:pPr lvl="2"/>
            <a:r>
              <a:rPr lang="en-US" sz="3000" dirty="0"/>
              <a:t>Most commonly, </a:t>
            </a:r>
            <a:r>
              <a:rPr lang="en-US" sz="3000" b="1" dirty="0">
                <a:solidFill>
                  <a:schemeClr val="bg1"/>
                </a:solidFill>
              </a:rPr>
              <a:t>HTTP</a:t>
            </a:r>
            <a:r>
              <a:rPr lang="en-US" sz="3000" dirty="0"/>
              <a:t> – through a </a:t>
            </a:r>
            <a:r>
              <a:rPr lang="en-US" sz="3000" b="1" dirty="0">
                <a:solidFill>
                  <a:schemeClr val="bg1"/>
                </a:solidFill>
              </a:rPr>
              <a:t>HTTP-based</a:t>
            </a:r>
            <a:r>
              <a:rPr lang="en-US" sz="3000" dirty="0"/>
              <a:t> web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C9E7B5-0A7B-4A14-A6C7-A274ED7F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2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6B83A-B39E-424D-8482-E96562992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b="1" dirty="0">
                <a:solidFill>
                  <a:schemeClr val="bg1"/>
                </a:solidFill>
              </a:rPr>
              <a:t>Web API </a:t>
            </a: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pretty straightforward</a:t>
            </a:r>
          </a:p>
          <a:p>
            <a:pPr lvl="1"/>
            <a:r>
              <a:rPr lang="en-US" sz="3000" dirty="0"/>
              <a:t>There is nothing drastically different from a casual web app</a:t>
            </a:r>
          </a:p>
          <a:p>
            <a:pPr lvl="1"/>
            <a:r>
              <a:rPr lang="en-US" sz="3000" dirty="0"/>
              <a:t>You build controllers, and they have actions</a:t>
            </a:r>
          </a:p>
          <a:p>
            <a:pPr lvl="1"/>
            <a:r>
              <a:rPr lang="en-US" sz="3000" dirty="0"/>
              <a:t>In this case though, the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are in the role of </a:t>
            </a:r>
            <a:r>
              <a:rPr lang="en-US" sz="3000" b="1" dirty="0">
                <a:solidFill>
                  <a:schemeClr val="bg1"/>
                </a:solidFill>
              </a:rPr>
              <a:t>endpoints</a:t>
            </a:r>
          </a:p>
          <a:p>
            <a:pPr lvl="1"/>
            <a:r>
              <a:rPr lang="en-US" sz="3000" dirty="0"/>
              <a:t>And the </a:t>
            </a:r>
            <a:r>
              <a:rPr lang="en-US" sz="3000" b="1" dirty="0">
                <a:solidFill>
                  <a:schemeClr val="bg1"/>
                </a:solidFill>
              </a:rPr>
              <a:t>controllers</a:t>
            </a:r>
            <a:r>
              <a:rPr lang="en-US" sz="3000" dirty="0"/>
              <a:t> have to be</a:t>
            </a:r>
            <a:r>
              <a:rPr lang="bg-BG" sz="3000" dirty="0"/>
              <a:t> </a:t>
            </a:r>
            <a:r>
              <a:rPr lang="en-US" sz="3000" dirty="0"/>
              <a:t>annotated as </a:t>
            </a:r>
            <a:r>
              <a:rPr lang="en-US" sz="3000" b="1" dirty="0">
                <a:solidFill>
                  <a:schemeClr val="bg1"/>
                </a:solidFill>
              </a:rPr>
              <a:t>API Controllers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A5484-216A-41CC-B35B-6CC0E497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0434EA-E59F-4513-A339-9AED23CE5F78}"/>
              </a:ext>
            </a:extLst>
          </p:cNvPr>
          <p:cNvSpPr txBox="1">
            <a:spLocks/>
          </p:cNvSpPr>
          <p:nvPr/>
        </p:nvSpPr>
        <p:spPr>
          <a:xfrm>
            <a:off x="383834" y="4355550"/>
            <a:ext cx="4815349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Route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api/[controller]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ProductsController : ControllerBase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534D664-3565-4BEC-92D6-238570E597CA}"/>
              </a:ext>
            </a:extLst>
          </p:cNvPr>
          <p:cNvSpPr txBox="1">
            <a:spLocks/>
          </p:cNvSpPr>
          <p:nvPr/>
        </p:nvSpPr>
        <p:spPr>
          <a:xfrm>
            <a:off x="6096000" y="4355550"/>
            <a:ext cx="4815349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assembly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namespace Demo.Api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class Startup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81C9815-5948-4DDE-9A2B-C87562C694CC}"/>
              </a:ext>
            </a:extLst>
          </p:cNvPr>
          <p:cNvSpPr/>
          <p:nvPr/>
        </p:nvSpPr>
        <p:spPr bwMode="auto">
          <a:xfrm>
            <a:off x="1987062" y="3263156"/>
            <a:ext cx="2497015" cy="949257"/>
          </a:xfrm>
          <a:prstGeom prst="wedgeRoundRectCallout">
            <a:avLst>
              <a:gd name="adj1" fmla="val -46645"/>
              <a:gd name="adj2" fmla="val 73950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used to access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endpoints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this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ApiController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C90DDAE-EDC1-4FBA-91E4-F465023495E1}"/>
              </a:ext>
            </a:extLst>
          </p:cNvPr>
          <p:cNvSpPr/>
          <p:nvPr/>
        </p:nvSpPr>
        <p:spPr bwMode="auto">
          <a:xfrm>
            <a:off x="2869223" y="4355545"/>
            <a:ext cx="3083169" cy="949257"/>
          </a:xfrm>
          <a:prstGeom prst="wedgeRoundRectCallout">
            <a:avLst>
              <a:gd name="adj1" fmla="val -69459"/>
              <a:gd name="adj2" fmla="val 6335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[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ApiController</a:t>
            </a:r>
            <a:r>
              <a:rPr lang="en-US" sz="2000" b="1" noProof="1">
                <a:solidFill>
                  <a:schemeClr val="bg2"/>
                </a:solidFill>
              </a:rPr>
              <a:t>] annotation is used to denote a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Web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API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A0C305C-1400-4C05-A27F-E50453A7A6D9}"/>
              </a:ext>
            </a:extLst>
          </p:cNvPr>
          <p:cNvSpPr/>
          <p:nvPr/>
        </p:nvSpPr>
        <p:spPr bwMode="auto">
          <a:xfrm>
            <a:off x="9611225" y="2534262"/>
            <a:ext cx="2362199" cy="1594537"/>
          </a:xfrm>
          <a:prstGeom prst="wedgeRoundRectCallout">
            <a:avLst>
              <a:gd name="adj1" fmla="val -70094"/>
              <a:gd name="adj2" fmla="val 69539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 smtClean="0">
                <a:solidFill>
                  <a:schemeClr val="bg2"/>
                </a:solidFill>
              </a:rPr>
              <a:t>Since ASP.NET </a:t>
            </a:r>
            <a:r>
              <a:rPr lang="en-US" sz="2000" b="1" noProof="1">
                <a:solidFill>
                  <a:schemeClr val="bg2"/>
                </a:solidFill>
              </a:rPr>
              <a:t>Core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2.2</a:t>
            </a:r>
            <a:r>
              <a:rPr lang="en-US" sz="2000" b="1" noProof="1">
                <a:solidFill>
                  <a:schemeClr val="bg2"/>
                </a:solidFill>
              </a:rPr>
              <a:t>,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ApiController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annotation can be applied on an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assembly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level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26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232875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Creating a </a:t>
            </a:r>
            <a:r>
              <a:rPr lang="en-US" sz="3600" b="1" dirty="0">
                <a:solidFill>
                  <a:schemeClr val="bg1"/>
                </a:solidFill>
              </a:rPr>
              <a:t>Web API </a:t>
            </a:r>
            <a:r>
              <a:rPr lang="en-US" sz="3600" dirty="0"/>
              <a:t>with </a:t>
            </a:r>
            <a:r>
              <a:rPr lang="en-US" sz="3600" b="1" dirty="0">
                <a:solidFill>
                  <a:schemeClr val="bg1"/>
                </a:solidFill>
              </a:rPr>
              <a:t>ASP.NET Core </a:t>
            </a:r>
            <a:r>
              <a:rPr lang="en-US" sz="3600" dirty="0"/>
              <a:t>is pretty straightforward</a:t>
            </a:r>
          </a:p>
          <a:p>
            <a:pPr lvl="1"/>
            <a:r>
              <a:rPr lang="en-US" sz="3400" dirty="0"/>
              <a:t>We derive from </a:t>
            </a:r>
            <a:r>
              <a:rPr lang="en-US" sz="3400" b="1" dirty="0">
                <a:solidFill>
                  <a:schemeClr val="bg1"/>
                </a:solidFill>
              </a:rPr>
              <a:t>ControllerBase</a:t>
            </a:r>
          </a:p>
          <a:p>
            <a:pPr lvl="1"/>
            <a:r>
              <a:rPr lang="en-US" sz="3400" dirty="0"/>
              <a:t>We should annotate the class with </a:t>
            </a:r>
            <a:r>
              <a:rPr lang="en-US" sz="3400" b="1" dirty="0">
                <a:solidFill>
                  <a:schemeClr val="bg1"/>
                </a:solidFill>
              </a:rPr>
              <a:t>[ApiController]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[Route]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Controller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932200" y="3286521"/>
            <a:ext cx="8225655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api/[controller]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ProductController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: ControllerBase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en-US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IProductService productService;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ProductController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(IProductService productService)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this.productService = productService;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E38E606-7E6B-4292-A197-38991FDB2FC7}"/>
              </a:ext>
            </a:extLst>
          </p:cNvPr>
          <p:cNvSpPr/>
          <p:nvPr/>
        </p:nvSpPr>
        <p:spPr bwMode="auto">
          <a:xfrm>
            <a:off x="9402077" y="3286520"/>
            <a:ext cx="2342883" cy="3265097"/>
          </a:xfrm>
          <a:prstGeom prst="wedgeRoundRectCallout">
            <a:avLst>
              <a:gd name="adj1" fmla="val -120777"/>
              <a:gd name="adj2" fmla="val -8730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The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and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the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Service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can be anything. The techniques surrounding the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are what is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essential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as they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define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the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API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27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8689F-45EA-4CF2-9F43-DD00E964F7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sz="3100" noProof="1"/>
              <a:t>The [</a:t>
            </a:r>
            <a:r>
              <a:rPr lang="en-US" sz="3100" b="1" noProof="1">
                <a:solidFill>
                  <a:schemeClr val="bg1"/>
                </a:solidFill>
              </a:rPr>
              <a:t>ApiController</a:t>
            </a:r>
            <a:r>
              <a:rPr lang="en-US" sz="3100" noProof="1"/>
              <a:t>] annotation provides several convenient features</a:t>
            </a:r>
          </a:p>
          <a:p>
            <a:pPr lvl="1"/>
            <a:r>
              <a:rPr lang="en-US" sz="2900" noProof="1"/>
              <a:t>Automatic HTTP 400 responses (for model state errors)</a:t>
            </a:r>
          </a:p>
          <a:p>
            <a:pPr lvl="1"/>
            <a:r>
              <a:rPr lang="en-US" sz="2900" noProof="1"/>
              <a:t>Binding source parameter inference</a:t>
            </a:r>
          </a:p>
          <a:p>
            <a:pPr lvl="1"/>
            <a:r>
              <a:rPr lang="en-US" sz="2900" noProof="1"/>
              <a:t>Multipart / Form-data request inference</a:t>
            </a:r>
          </a:p>
          <a:p>
            <a:pPr lvl="1"/>
            <a:r>
              <a:rPr lang="en-US" sz="2900" noProof="1"/>
              <a:t>Attribute routing requirement</a:t>
            </a:r>
          </a:p>
          <a:p>
            <a:pPr lvl="1"/>
            <a:r>
              <a:rPr lang="en-US" sz="2900" noProof="1"/>
              <a:t>Problem details responses for error status codes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B2507-8C47-4334-AEC4-3DE5309A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FA28BB-896D-48D7-97CC-0429C809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70" y="4937975"/>
            <a:ext cx="5867400" cy="1447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6A8A27-73A6-4629-ADF6-1D4E15C979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061" y="2535094"/>
            <a:ext cx="1506766" cy="1614392"/>
          </a:xfrm>
          <a:prstGeom prst="rect">
            <a:avLst/>
          </a:prstGeom>
        </p:spPr>
      </p:pic>
      <p:pic>
        <p:nvPicPr>
          <p:cNvPr id="16" name="Graphic 15" descr="Network">
            <a:extLst>
              <a:ext uri="{FF2B5EF4-FFF2-40B4-BE49-F238E27FC236}">
                <a16:creationId xmlns:a16="http://schemas.microsoft.com/office/drawing/2014/main" id="{76C8C010-9590-4E16-A836-AA63FA568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4827" y="3950458"/>
            <a:ext cx="1975034" cy="1975034"/>
          </a:xfrm>
          <a:prstGeom prst="rect">
            <a:avLst/>
          </a:prstGeom>
        </p:spPr>
      </p:pic>
      <p:pic>
        <p:nvPicPr>
          <p:cNvPr id="18" name="Graphic 17" descr="Hierarchy">
            <a:extLst>
              <a:ext uri="{FF2B5EF4-FFF2-40B4-BE49-F238E27FC236}">
                <a16:creationId xmlns:a16="http://schemas.microsoft.com/office/drawing/2014/main" id="{6EDC1A74-54C4-472F-85F4-E84D59FA2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3865" y="2113469"/>
            <a:ext cx="1696958" cy="169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497E2A-4BBC-464C-84D5-2A16ACCE480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56"/>
          <a:stretch/>
        </p:blipFill>
        <p:spPr>
          <a:xfrm>
            <a:off x="8109189" y="4937976"/>
            <a:ext cx="1650511" cy="125181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0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B78F07-0BD0-4751-B95D-9EF7B7E29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54144"/>
          </a:xfrm>
        </p:spPr>
        <p:txBody>
          <a:bodyPr/>
          <a:lstStyle/>
          <a:p>
            <a:r>
              <a:rPr lang="en-US" sz="3200" dirty="0"/>
              <a:t>Automatic HTTP 400 Responses</a:t>
            </a:r>
          </a:p>
          <a:p>
            <a:pPr lvl="1"/>
            <a:r>
              <a:rPr lang="en-US" sz="3000" dirty="0"/>
              <a:t>Model validation errors automatically trigger an HTTP 400 response. 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r>
              <a:rPr lang="en-US" sz="3200" dirty="0"/>
              <a:t>Binding source parameter inference (Binding Source Attributes)</a:t>
            </a:r>
          </a:p>
          <a:p>
            <a:pPr lvl="1"/>
            <a:r>
              <a:rPr lang="en-US" sz="3000" dirty="0"/>
              <a:t>The attributes define the location of the </a:t>
            </a:r>
            <a:r>
              <a:rPr lang="en-US" sz="3000" dirty="0" smtClean="0"/>
              <a:t>parameter's </a:t>
            </a:r>
            <a:r>
              <a:rPr lang="en-US" sz="3000" dirty="0"/>
              <a:t>value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5CF50-4348-425F-8B24-643AA00D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2398ECC-34E2-476F-AE13-4FABA5766316}"/>
              </a:ext>
            </a:extLst>
          </p:cNvPr>
          <p:cNvSpPr txBox="1">
            <a:spLocks/>
          </p:cNvSpPr>
          <p:nvPr/>
        </p:nvSpPr>
        <p:spPr>
          <a:xfrm>
            <a:off x="1280651" y="2482789"/>
            <a:ext cx="4815349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(!ModelState.IsValid)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BadRequest(ModelState);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55BC14B-B961-4BAB-9FA8-FEC7F35F54BD}"/>
              </a:ext>
            </a:extLst>
          </p:cNvPr>
          <p:cNvSpPr/>
          <p:nvPr/>
        </p:nvSpPr>
        <p:spPr bwMode="auto">
          <a:xfrm>
            <a:off x="6887311" y="2479743"/>
            <a:ext cx="2022230" cy="949257"/>
          </a:xfrm>
          <a:prstGeom prst="wedgeRoundRectCallout">
            <a:avLst>
              <a:gd name="adj1" fmla="val -88899"/>
              <a:gd name="adj2" fmla="val 26712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This is no longer necessary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C9A2B38-7AE5-41D3-B45A-EED0BFBFD2B7}"/>
              </a:ext>
            </a:extLst>
          </p:cNvPr>
          <p:cNvSpPr txBox="1">
            <a:spLocks/>
          </p:cNvSpPr>
          <p:nvPr/>
        </p:nvSpPr>
        <p:spPr>
          <a:xfrm>
            <a:off x="1280651" y="497936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[FromBody]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636409-D146-4CD8-AC90-5BB1440868AE}"/>
              </a:ext>
            </a:extLst>
          </p:cNvPr>
          <p:cNvSpPr txBox="1">
            <a:spLocks/>
          </p:cNvSpPr>
          <p:nvPr/>
        </p:nvSpPr>
        <p:spPr>
          <a:xfrm>
            <a:off x="1280651" y="5519602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[FromForm]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C9DB825-C725-42C5-8A11-5B619CA6896A}"/>
              </a:ext>
            </a:extLst>
          </p:cNvPr>
          <p:cNvSpPr txBox="1">
            <a:spLocks/>
          </p:cNvSpPr>
          <p:nvPr/>
        </p:nvSpPr>
        <p:spPr>
          <a:xfrm>
            <a:off x="1280651" y="605983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[FromHeader]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2F7C36-5893-42D7-AB6E-85551FEC7AB5}"/>
              </a:ext>
            </a:extLst>
          </p:cNvPr>
          <p:cNvSpPr txBox="1">
            <a:spLocks/>
          </p:cNvSpPr>
          <p:nvPr/>
        </p:nvSpPr>
        <p:spPr>
          <a:xfrm>
            <a:off x="3411321" y="497244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[FromQuery]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F4A505F-5F28-432D-9406-09BB943A4C4A}"/>
              </a:ext>
            </a:extLst>
          </p:cNvPr>
          <p:cNvSpPr txBox="1">
            <a:spLocks/>
          </p:cNvSpPr>
          <p:nvPr/>
        </p:nvSpPr>
        <p:spPr>
          <a:xfrm>
            <a:off x="3411321" y="5512682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[FromRoute]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A75C8D-8749-4210-B5D5-196BB1D3CAF1}"/>
              </a:ext>
            </a:extLst>
          </p:cNvPr>
          <p:cNvSpPr txBox="1">
            <a:spLocks/>
          </p:cNvSpPr>
          <p:nvPr/>
        </p:nvSpPr>
        <p:spPr>
          <a:xfrm>
            <a:off x="3411321" y="605291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[FromServices]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1BA9B21-AA9C-4AC4-9B13-35E709ED4672}"/>
              </a:ext>
            </a:extLst>
          </p:cNvPr>
          <p:cNvSpPr txBox="1">
            <a:spLocks/>
          </p:cNvSpPr>
          <p:nvPr/>
        </p:nvSpPr>
        <p:spPr>
          <a:xfrm>
            <a:off x="6096000" y="4972447"/>
            <a:ext cx="521236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[HttpPost]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Product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// [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FromBody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 is inferred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string name)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// [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FromQuery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 is inferred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313BA84A-8B93-4C38-ADD2-91CB1CC57C2C}"/>
              </a:ext>
            </a:extLst>
          </p:cNvPr>
          <p:cNvSpPr txBox="1">
            <a:spLocks/>
          </p:cNvSpPr>
          <p:nvPr/>
        </p:nvSpPr>
        <p:spPr>
          <a:xfrm>
            <a:off x="9945588" y="4972447"/>
            <a:ext cx="1362772" cy="464331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2"/>
                </a:solidFill>
                <a:effectLst/>
              </a:rPr>
              <a:t>Example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43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8C77A5-4478-4D79-A132-6FE06A8411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en-US" sz="3300" dirty="0"/>
              <a:t>Multipart / Form-data request inference</a:t>
            </a:r>
          </a:p>
          <a:p>
            <a:pPr lvl="1"/>
            <a:r>
              <a:rPr lang="en-US" sz="3100" dirty="0"/>
              <a:t>Achieved by </a:t>
            </a:r>
            <a:r>
              <a:rPr lang="en-US" sz="3100" noProof="1"/>
              <a:t>putting [</a:t>
            </a:r>
            <a:r>
              <a:rPr lang="en-US" sz="3100" b="1" noProof="1">
                <a:solidFill>
                  <a:schemeClr val="bg1"/>
                </a:solidFill>
              </a:rPr>
              <a:t>FromForm</a:t>
            </a:r>
            <a:r>
              <a:rPr lang="en-US" sz="3100" noProof="1"/>
              <a:t>] attribute </a:t>
            </a:r>
            <a:r>
              <a:rPr lang="en-US" sz="3100" dirty="0"/>
              <a:t>on action parameters</a:t>
            </a:r>
          </a:p>
          <a:p>
            <a:pPr lvl="1"/>
            <a:r>
              <a:rPr lang="en-US" sz="3100" dirty="0"/>
              <a:t>                            request content type is </a:t>
            </a:r>
            <a:r>
              <a:rPr lang="en-US" sz="3100" b="1" dirty="0">
                <a:solidFill>
                  <a:schemeClr val="bg1"/>
                </a:solidFill>
              </a:rPr>
              <a:t>inferred</a:t>
            </a:r>
            <a:endParaRPr lang="bg-BG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Attribute routing requirement</a:t>
            </a:r>
          </a:p>
          <a:p>
            <a:pPr lvl="1"/>
            <a:r>
              <a:rPr lang="en-US" sz="3100" dirty="0"/>
              <a:t>Attribute routing becomes a </a:t>
            </a:r>
            <a:r>
              <a:rPr lang="en-US" sz="3100" b="1" dirty="0">
                <a:solidFill>
                  <a:schemeClr val="bg1"/>
                </a:solidFill>
              </a:rPr>
              <a:t>requirement</a:t>
            </a:r>
          </a:p>
          <a:p>
            <a:pPr marL="609219" lvl="1" indent="0">
              <a:buNone/>
            </a:pPr>
            <a:endParaRPr lang="en-US" sz="3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2766E-5A77-4F45-B56B-696664A4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AB25413-7C49-499E-9B8C-F61FE6D28EC3}"/>
              </a:ext>
            </a:extLst>
          </p:cNvPr>
          <p:cNvSpPr txBox="1">
            <a:spLocks/>
          </p:cNvSpPr>
          <p:nvPr/>
        </p:nvSpPr>
        <p:spPr>
          <a:xfrm>
            <a:off x="1146000" y="2439975"/>
            <a:ext cx="2403326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multipart/form-data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7549FC-F009-4FC7-9F80-31F3076B05C0}"/>
              </a:ext>
            </a:extLst>
          </p:cNvPr>
          <p:cNvSpPr txBox="1">
            <a:spLocks/>
          </p:cNvSpPr>
          <p:nvPr/>
        </p:nvSpPr>
        <p:spPr>
          <a:xfrm>
            <a:off x="1307028" y="4334607"/>
            <a:ext cx="563889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Route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api/[controller]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ProductsController : ControllerBase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49959-E48F-458A-8296-856A7A28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980" y="2439975"/>
            <a:ext cx="3165598" cy="271337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557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C3D26-D912-4AEF-903A-2AFA8CAB4C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Problem details responses for error status codes</a:t>
            </a:r>
          </a:p>
          <a:p>
            <a:pPr lvl="1"/>
            <a:r>
              <a:rPr lang="en-US" sz="2800" noProof="1" smtClean="0"/>
              <a:t>Since ASP.NET </a:t>
            </a:r>
            <a:r>
              <a:rPr lang="en-US" sz="2800" noProof="1"/>
              <a:t>Core </a:t>
            </a:r>
            <a:r>
              <a:rPr lang="en-US" sz="2800" b="1" noProof="1">
                <a:solidFill>
                  <a:schemeClr val="bg1"/>
                </a:solidFill>
              </a:rPr>
              <a:t>2.2</a:t>
            </a:r>
            <a:r>
              <a:rPr lang="en-US" sz="2800" noProof="1"/>
              <a:t>, </a:t>
            </a:r>
            <a:r>
              <a:rPr lang="en-US" sz="2800" b="1" noProof="1">
                <a:solidFill>
                  <a:schemeClr val="bg1"/>
                </a:solidFill>
              </a:rPr>
              <a:t>MVC</a:t>
            </a:r>
            <a:r>
              <a:rPr lang="en-US" sz="2800" noProof="1"/>
              <a:t> transforms error results</a:t>
            </a:r>
          </a:p>
          <a:p>
            <a:pPr lvl="1"/>
            <a:r>
              <a:rPr lang="en-US" sz="2800" noProof="1"/>
              <a:t>Errors are transformed into </a:t>
            </a:r>
            <a:r>
              <a:rPr lang="en-US" sz="2800" b="1" noProof="1">
                <a:solidFill>
                  <a:schemeClr val="bg1"/>
                </a:solidFill>
              </a:rPr>
              <a:t>ProblemDetails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ProblemDetails</a:t>
            </a:r>
            <a:r>
              <a:rPr lang="en-US" sz="3000" noProof="1"/>
              <a:t> is:</a:t>
            </a:r>
          </a:p>
          <a:p>
            <a:pPr lvl="1"/>
            <a:r>
              <a:rPr lang="en-US" sz="2800" noProof="1"/>
              <a:t>A type based on a HTTP Api Specification for error presentation</a:t>
            </a:r>
          </a:p>
          <a:p>
            <a:pPr lvl="1"/>
            <a:r>
              <a:rPr lang="en-US" sz="2800" noProof="1"/>
              <a:t>A standardized format for machine-readable error details</a:t>
            </a:r>
          </a:p>
          <a:p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C77465-9784-4EC4-88B4-33AD7DE6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FC597E-8C8B-449B-9F9A-FC03C7EB54F3}"/>
              </a:ext>
            </a:extLst>
          </p:cNvPr>
          <p:cNvSpPr txBox="1">
            <a:spLocks/>
          </p:cNvSpPr>
          <p:nvPr/>
        </p:nvSpPr>
        <p:spPr>
          <a:xfrm>
            <a:off x="891610" y="5060377"/>
            <a:ext cx="2790187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(product == null)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NotFound();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8BB5827-B32F-4D16-8743-14FAAA521B6B}"/>
              </a:ext>
            </a:extLst>
          </p:cNvPr>
          <p:cNvSpPr txBox="1">
            <a:spLocks/>
          </p:cNvSpPr>
          <p:nvPr/>
        </p:nvSpPr>
        <p:spPr>
          <a:xfrm>
            <a:off x="4383004" y="4814156"/>
            <a:ext cx="718340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type: "https://tools.ietf.org/html/rfc7231#section-6.5.4",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title: "Not Found",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status: 404,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traceId: "0HLHLV31KRN83:00000001"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01FEA69-3DE7-4782-9756-10E1533BF6A3}"/>
              </a:ext>
            </a:extLst>
          </p:cNvPr>
          <p:cNvSpPr/>
          <p:nvPr/>
        </p:nvSpPr>
        <p:spPr bwMode="auto">
          <a:xfrm>
            <a:off x="3830177" y="5472839"/>
            <a:ext cx="404446" cy="37806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2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EF9E7-E999-42FB-9CEA-B9F18C3FF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These features are built-in and active by default</a:t>
            </a:r>
          </a:p>
          <a:p>
            <a:pPr lvl="1"/>
            <a:r>
              <a:rPr lang="en-US" dirty="0"/>
              <a:t>But the default behavior can be overridden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CEFE9-EABF-498F-80DC-9AF5B633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E0F0476-C4D4-4741-93AD-236D980FD48D}"/>
              </a:ext>
            </a:extLst>
          </p:cNvPr>
          <p:cNvSpPr txBox="1">
            <a:spLocks/>
          </p:cNvSpPr>
          <p:nvPr/>
        </p:nvSpPr>
        <p:spPr>
          <a:xfrm>
            <a:off x="830600" y="2472410"/>
            <a:ext cx="10722548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services.AddControllersWithViews()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ConfigureApiBehaviorOptions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Multipart/form-data inference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SuppressConsumesConstraintForFormFileParameters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binding source attributes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SuppressInferBindingSourcesForParameters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automatic HTTP 400 errors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SuppressModelStateInvalidFilter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problem details responses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SuppressMapClientErrors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lang="bg-BG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bg-BG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 smtClean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});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F83C5-EE2F-4775-9C8C-E815C7AE2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12" y="2774199"/>
            <a:ext cx="2667000" cy="26670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31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bg-BG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105984-DF7F-4090-81DA-C7813ADF2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67" y="1385091"/>
            <a:ext cx="2435665" cy="24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9AEEE3-A488-4CDD-9CAC-3B1743C9CE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offers several options for </a:t>
            </a:r>
            <a:r>
              <a:rPr lang="en-US" sz="3200" b="1" dirty="0">
                <a:solidFill>
                  <a:schemeClr val="bg1"/>
                </a:solidFill>
              </a:rPr>
              <a:t>API Endpoint </a:t>
            </a:r>
            <a:r>
              <a:rPr lang="en-US" sz="3200" dirty="0"/>
              <a:t>return types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Specific</a:t>
            </a:r>
            <a:r>
              <a:rPr lang="en-US" sz="3000" dirty="0"/>
              <a:t> Type</a:t>
            </a:r>
          </a:p>
          <a:p>
            <a:pPr lvl="2"/>
            <a:r>
              <a:rPr lang="en-US" sz="2800" dirty="0"/>
              <a:t>The simplest action type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IActionResult</a:t>
            </a:r>
            <a:r>
              <a:rPr lang="en-US" sz="3000" noProof="1"/>
              <a:t> Type</a:t>
            </a:r>
          </a:p>
          <a:p>
            <a:pPr lvl="2"/>
            <a:r>
              <a:rPr lang="en-US" sz="2800" dirty="0"/>
              <a:t>Appropriate when</a:t>
            </a:r>
            <a:br>
              <a:rPr lang="en-US" sz="2800" dirty="0"/>
            </a:br>
            <a:r>
              <a:rPr lang="en-US" sz="2800" dirty="0"/>
              <a:t>multiple </a:t>
            </a:r>
            <a:r>
              <a:rPr lang="en-US" sz="2800" b="1" noProof="1">
                <a:solidFill>
                  <a:schemeClr val="bg1"/>
                </a:solidFill>
              </a:rPr>
              <a:t>ActionResult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types are possible in</a:t>
            </a:r>
            <a:br>
              <a:rPr lang="en-US" sz="2800" dirty="0"/>
            </a:br>
            <a:r>
              <a:rPr lang="en-US" sz="2800" dirty="0"/>
              <a:t>the corresponding 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0FB04-4580-4682-826F-7CA97418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(Return Types)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FCE2C0D-7F08-40DE-991E-6653DFDBF1B2}"/>
              </a:ext>
            </a:extLst>
          </p:cNvPr>
          <p:cNvSpPr txBox="1">
            <a:spLocks/>
          </p:cNvSpPr>
          <p:nvPr/>
        </p:nvSpPr>
        <p:spPr>
          <a:xfrm>
            <a:off x="5805997" y="1820876"/>
            <a:ext cx="5663954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Get()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C62CB1-06E5-4280-B024-C79C77663E1A}"/>
              </a:ext>
            </a:extLst>
          </p:cNvPr>
          <p:cNvSpPr txBox="1">
            <a:spLocks/>
          </p:cNvSpPr>
          <p:nvPr/>
        </p:nvSpPr>
        <p:spPr>
          <a:xfrm>
            <a:off x="5805997" y="3438731"/>
            <a:ext cx="5663954" cy="27572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200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404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IActionResult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GetById(int id)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Ok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(product);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95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9AEEE3-A488-4CDD-9CAC-3B1743C9CE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dirty="0"/>
              <a:t>It is recommended to use </a:t>
            </a:r>
            <a:r>
              <a:rPr lang="en-US" sz="3200" b="1" dirty="0" err="1">
                <a:solidFill>
                  <a:schemeClr val="bg1"/>
                </a:solidFill>
              </a:rPr>
              <a:t>ActionResult</a:t>
            </a:r>
            <a:r>
              <a:rPr lang="en-US" sz="3200" b="1" dirty="0">
                <a:solidFill>
                  <a:schemeClr val="bg1"/>
                </a:solidFill>
              </a:rPr>
              <a:t>&lt;T&gt;</a:t>
            </a:r>
            <a:r>
              <a:rPr lang="en-US" sz="3200" dirty="0"/>
              <a:t> as a return type 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ActionResult&lt;T&gt;</a:t>
            </a:r>
            <a:r>
              <a:rPr lang="en-US" sz="3000" dirty="0"/>
              <a:t> Type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0FB04-4580-4682-826F-7CA97418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(Return Types)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C62CB1-06E5-4280-B024-C79C77663E1A}"/>
              </a:ext>
            </a:extLst>
          </p:cNvPr>
          <p:cNvSpPr txBox="1">
            <a:spLocks/>
          </p:cNvSpPr>
          <p:nvPr/>
        </p:nvSpPr>
        <p:spPr>
          <a:xfrm>
            <a:off x="754603" y="2432748"/>
            <a:ext cx="5663954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&gt;&gt; Get()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5A0B8DD-5DBC-4EC0-88BC-9A6F575443ED}"/>
              </a:ext>
            </a:extLst>
          </p:cNvPr>
          <p:cNvSpPr txBox="1">
            <a:spLocks/>
          </p:cNvSpPr>
          <p:nvPr/>
        </p:nvSpPr>
        <p:spPr>
          <a:xfrm>
            <a:off x="754603" y="3918292"/>
            <a:ext cx="5663954" cy="27572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200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404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GetById(int id)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6B9D6-ED5F-4FB2-9996-32A24D15D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96" y="2613294"/>
            <a:ext cx="5061462" cy="369245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2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Creating a simple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with a single </a:t>
            </a:r>
            <a:r>
              <a:rPr lang="en-US" b="1" noProof="1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(GET Methods)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345344" y="1912338"/>
            <a:ext cx="726692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GET: /api/product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&gt;&gt; GetProducts()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GET: /api/product/5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 GetProduct(long id)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null)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1DA59B5-8E76-4A7C-868C-D78412D7E06E}"/>
              </a:ext>
            </a:extLst>
          </p:cNvPr>
          <p:cNvSpPr txBox="1">
            <a:spLocks/>
          </p:cNvSpPr>
          <p:nvPr/>
        </p:nvSpPr>
        <p:spPr>
          <a:xfrm>
            <a:off x="9244117" y="1912338"/>
            <a:ext cx="1460177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Endpoints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8FAB2B6-5ADE-4AF6-8354-878FB9DB7DB6}"/>
              </a:ext>
            </a:extLst>
          </p:cNvPr>
          <p:cNvSpPr txBox="1">
            <a:spLocks/>
          </p:cNvSpPr>
          <p:nvPr/>
        </p:nvSpPr>
        <p:spPr>
          <a:xfrm>
            <a:off x="8382000" y="2407451"/>
            <a:ext cx="3184412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GET /api/products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588F5A3-BC70-4C9C-878E-95B2532EFF40}"/>
              </a:ext>
            </a:extLst>
          </p:cNvPr>
          <p:cNvSpPr txBox="1">
            <a:spLocks/>
          </p:cNvSpPr>
          <p:nvPr/>
        </p:nvSpPr>
        <p:spPr>
          <a:xfrm>
            <a:off x="8382000" y="2940851"/>
            <a:ext cx="3184412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GET /api/products/{id}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740239-74B4-4025-A6E2-0162FB056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7" t="20539" r="26172" b="6001"/>
          <a:stretch/>
        </p:blipFill>
        <p:spPr>
          <a:xfrm>
            <a:off x="8283008" y="3793549"/>
            <a:ext cx="3382393" cy="2246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53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noProof="1"/>
              <a:t>Creating a simple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with a single </a:t>
            </a:r>
            <a:r>
              <a:rPr lang="en-US" b="1" noProof="1">
                <a:solidFill>
                  <a:schemeClr val="bg1"/>
                </a:solidFill>
              </a:rPr>
              <a:t>Controller</a:t>
            </a: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r>
              <a:rPr lang="en-US" noProof="1"/>
              <a:t>The</a:t>
            </a:r>
            <a:r>
              <a:rPr lang="en-US" b="1" noProof="1">
                <a:solidFill>
                  <a:schemeClr val="bg1"/>
                </a:solidFill>
              </a:rPr>
              <a:t> CreatedAtAction </a:t>
            </a:r>
            <a:r>
              <a:rPr lang="en-US" noProof="1"/>
              <a:t>method:</a:t>
            </a:r>
          </a:p>
          <a:p>
            <a:pPr lvl="1"/>
            <a:r>
              <a:rPr lang="en-US" noProof="1"/>
              <a:t>Returns a </a:t>
            </a:r>
            <a:r>
              <a:rPr lang="en-US" b="1" noProof="1">
                <a:solidFill>
                  <a:schemeClr val="bg1"/>
                </a:solidFill>
              </a:rPr>
              <a:t>201 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Created</a:t>
            </a:r>
            <a:r>
              <a:rPr lang="en-US" noProof="1"/>
              <a:t>)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noProof="1"/>
              <a:t>response – standart for </a:t>
            </a:r>
            <a:r>
              <a:rPr lang="en-US" b="1" noProof="1">
                <a:solidFill>
                  <a:schemeClr val="bg1"/>
                </a:solidFill>
              </a:rPr>
              <a:t>POST </a:t>
            </a:r>
            <a:r>
              <a:rPr lang="en-US" noProof="1"/>
              <a:t>requests</a:t>
            </a:r>
          </a:p>
          <a:p>
            <a:pPr lvl="1"/>
            <a:r>
              <a:rPr lang="en-US" noProof="1"/>
              <a:t>Adds a </a:t>
            </a:r>
            <a:r>
              <a:rPr lang="en-US" b="1" noProof="1">
                <a:solidFill>
                  <a:schemeClr val="bg1"/>
                </a:solidFill>
              </a:rPr>
              <a:t>Location</a:t>
            </a:r>
            <a:r>
              <a:rPr lang="en-US" noProof="1"/>
              <a:t> header to the response</a:t>
            </a:r>
          </a:p>
          <a:p>
            <a:pPr lvl="1"/>
            <a:r>
              <a:rPr lang="en-US" noProof="1"/>
              <a:t>Uses the "</a:t>
            </a:r>
            <a:r>
              <a:rPr lang="en-US" b="1" noProof="1">
                <a:solidFill>
                  <a:schemeClr val="bg1"/>
                </a:solidFill>
              </a:rPr>
              <a:t>GetProduct</a:t>
            </a:r>
            <a:r>
              <a:rPr lang="en-US" noProof="1"/>
              <a:t>" named route to create the </a:t>
            </a:r>
            <a:r>
              <a:rPr lang="en-US" b="1" noProof="1">
                <a:solidFill>
                  <a:schemeClr val="bg1"/>
                </a:solidFill>
              </a:rPr>
              <a:t>URL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(POST Methods)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10416" y="1823560"/>
            <a:ext cx="10971168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POST: api/product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ActionResult&lt;Product&gt; PostProduct(ProductBindingModel productModel)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this.productService.RegisterProduct(productModel);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CreatedAtAction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", new {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},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6"/>
          </a:xfrm>
        </p:spPr>
        <p:txBody>
          <a:bodyPr/>
          <a:lstStyle/>
          <a:p>
            <a:r>
              <a:rPr lang="en-US" noProof="1"/>
              <a:t>Creating a simple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with a single </a:t>
            </a:r>
            <a:r>
              <a:rPr lang="en-US" b="1" noProof="1">
                <a:solidFill>
                  <a:schemeClr val="bg1"/>
                </a:solidFill>
              </a:rPr>
              <a:t>Controller</a:t>
            </a: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noProof="1"/>
              <a:t>Similar to </a:t>
            </a:r>
            <a:r>
              <a:rPr lang="en-US" b="1" noProof="1">
                <a:solidFill>
                  <a:schemeClr val="bg1"/>
                </a:solidFill>
              </a:rPr>
              <a:t>PostProduct </a:t>
            </a:r>
            <a:r>
              <a:rPr lang="en-US" noProof="1"/>
              <a:t>but uses </a:t>
            </a:r>
            <a:r>
              <a:rPr lang="en-US" b="1" noProof="1">
                <a:solidFill>
                  <a:schemeClr val="bg1"/>
                </a:solidFill>
              </a:rPr>
              <a:t>HTTP PUT</a:t>
            </a:r>
          </a:p>
          <a:p>
            <a:pPr lvl="1"/>
            <a:r>
              <a:rPr lang="en-US" noProof="1"/>
              <a:t>Response is </a:t>
            </a:r>
            <a:r>
              <a:rPr lang="en-US" b="1" noProof="1">
                <a:solidFill>
                  <a:schemeClr val="bg1"/>
                </a:solidFill>
              </a:rPr>
              <a:t>204 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No Content</a:t>
            </a:r>
            <a:r>
              <a:rPr lang="en-US" noProof="1"/>
              <a:t>)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HTTP PUT </a:t>
            </a:r>
            <a:r>
              <a:rPr lang="en-US" noProof="1"/>
              <a:t>requires</a:t>
            </a:r>
            <a:r>
              <a:rPr lang="en-US" b="1" noProof="1">
                <a:solidFill>
                  <a:schemeClr val="bg1"/>
                </a:solidFill>
              </a:rPr>
              <a:t> entire </a:t>
            </a:r>
            <a:r>
              <a:rPr lang="en-US" noProof="1"/>
              <a:t>updated</a:t>
            </a:r>
            <a:r>
              <a:rPr lang="en-US" b="1" noProof="1">
                <a:solidFill>
                  <a:schemeClr val="bg1"/>
                </a:solidFill>
              </a:rPr>
              <a:t> entity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(PUT Methods)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10416" y="1823560"/>
            <a:ext cx="9581149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HttpPut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PUT: api/product/5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PutProduct(long id, ProductBindingModel productModel)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en-US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!=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productModel.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BadRequest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this.productService.EditProduct(id, productModel);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NoContent();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846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6"/>
          </a:xfrm>
        </p:spPr>
        <p:txBody>
          <a:bodyPr/>
          <a:lstStyle/>
          <a:p>
            <a:r>
              <a:rPr lang="en-US" noProof="1"/>
              <a:t>Creating a simple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with a single </a:t>
            </a:r>
            <a:r>
              <a:rPr lang="en-US" b="1" noProof="1">
                <a:solidFill>
                  <a:schemeClr val="bg1"/>
                </a:solidFill>
              </a:rPr>
              <a:t>Controller</a:t>
            </a: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noProof="1"/>
              <a:t>Response is </a:t>
            </a:r>
            <a:r>
              <a:rPr lang="en-US" b="1" noProof="1">
                <a:solidFill>
                  <a:schemeClr val="bg1"/>
                </a:solidFill>
              </a:rPr>
              <a:t>204 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No Content</a:t>
            </a:r>
            <a:r>
              <a:rPr lang="en-US" noProof="1"/>
              <a:t>)</a:t>
            </a:r>
          </a:p>
          <a:p>
            <a:pPr lvl="1"/>
            <a:r>
              <a:rPr lang="en-US" noProof="1"/>
              <a:t>And with this, we have our simple </a:t>
            </a:r>
            <a:r>
              <a:rPr lang="en-US" b="1" noProof="1">
                <a:solidFill>
                  <a:schemeClr val="bg1"/>
                </a:solidFill>
              </a:rPr>
              <a:t>Products Web API</a:t>
            </a:r>
          </a:p>
          <a:p>
            <a:pPr lvl="1"/>
            <a:r>
              <a:rPr lang="en-US" noProof="1"/>
              <a:t>Now let’s test out the </a:t>
            </a:r>
            <a:r>
              <a:rPr lang="en-US" b="1" noProof="1">
                <a:solidFill>
                  <a:schemeClr val="bg1"/>
                </a:solidFill>
              </a:rPr>
              <a:t>Endpoints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(DELETE Methods)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10416" y="1823560"/>
            <a:ext cx="9581149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HttpDelete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DELETE: api/product/5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 DeleteProduct(long id)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this.productService.DeleteProduct(id);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55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Angular</a:t>
            </a:r>
            <a:endParaRPr lang="bg-B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838DC0-D8C3-4A8A-93C9-DDB09AB0B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54" y="755903"/>
            <a:ext cx="3836290" cy="383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is a framework for building complex front-end apps</a:t>
            </a:r>
          </a:p>
          <a:p>
            <a:r>
              <a:rPr lang="en-US" dirty="0"/>
              <a:t>Focused on end-to-end tooling and best practices</a:t>
            </a:r>
          </a:p>
          <a:p>
            <a:r>
              <a:rPr lang="en-US" dirty="0"/>
              <a:t>Developed by the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team at </a:t>
            </a:r>
            <a:r>
              <a:rPr lang="en-US" b="1" dirty="0">
                <a:solidFill>
                  <a:schemeClr val="bg1"/>
                </a:solidFill>
              </a:rPr>
              <a:t>Google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Angular?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8376" y="3352800"/>
            <a:ext cx="10213024" cy="30708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import { Component } from '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@angular/core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template: `&lt;h1&gt;Hello {{name}}&lt;/h1&gt;`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export class AppComponent {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Angular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'; 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782F7D-B083-4422-BD17-0D15B6E214BC}"/>
              </a:ext>
            </a:extLst>
          </p:cNvPr>
          <p:cNvGrpSpPr/>
          <p:nvPr/>
        </p:nvGrpSpPr>
        <p:grpSpPr>
          <a:xfrm>
            <a:off x="9375666" y="2604094"/>
            <a:ext cx="2228959" cy="3058518"/>
            <a:chOff x="9417086" y="2604094"/>
            <a:chExt cx="2228959" cy="30585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0556CE-A506-4131-A7F5-1EBABCD670B7}"/>
                </a:ext>
              </a:extLst>
            </p:cNvPr>
            <p:cNvGrpSpPr/>
            <p:nvPr/>
          </p:nvGrpSpPr>
          <p:grpSpPr>
            <a:xfrm>
              <a:off x="9417086" y="3038501"/>
              <a:ext cx="2228959" cy="2624111"/>
              <a:chOff x="2068731" y="2607123"/>
              <a:chExt cx="2817698" cy="398819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4EC3A80-D156-456E-853B-8803709A3F89}"/>
                  </a:ext>
                </a:extLst>
              </p:cNvPr>
              <p:cNvSpPr/>
              <p:nvPr/>
            </p:nvSpPr>
            <p:spPr>
              <a:xfrm>
                <a:off x="2074348" y="3271988"/>
                <a:ext cx="2802606" cy="54742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6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5A3160-BA0E-444F-8573-9A38F3796223}"/>
                  </a:ext>
                </a:extLst>
              </p:cNvPr>
              <p:cNvSpPr/>
              <p:nvPr/>
            </p:nvSpPr>
            <p:spPr>
              <a:xfrm>
                <a:off x="2068731" y="3944294"/>
                <a:ext cx="2817697" cy="5607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5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3EB7C9-A839-46AA-8514-469CEB82FD6A}"/>
                  </a:ext>
                </a:extLst>
              </p:cNvPr>
              <p:cNvSpPr/>
              <p:nvPr/>
            </p:nvSpPr>
            <p:spPr>
              <a:xfrm>
                <a:off x="2068731" y="4629695"/>
                <a:ext cx="2808222" cy="5607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4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F4F9F5-6102-4B21-B98B-493DD1253FAC}"/>
                  </a:ext>
                </a:extLst>
              </p:cNvPr>
              <p:cNvSpPr/>
              <p:nvPr/>
            </p:nvSpPr>
            <p:spPr>
              <a:xfrm>
                <a:off x="2068731" y="5306735"/>
                <a:ext cx="2817698" cy="54742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2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9F0038-0368-4536-A978-AC6C80DBE6D9}"/>
                  </a:ext>
                </a:extLst>
              </p:cNvPr>
              <p:cNvSpPr/>
              <p:nvPr/>
            </p:nvSpPr>
            <p:spPr>
              <a:xfrm>
                <a:off x="2073470" y="5971626"/>
                <a:ext cx="2812958" cy="62368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AngularJS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448A601-5B83-4648-A532-7E074FE89BE2}"/>
                  </a:ext>
                </a:extLst>
              </p:cNvPr>
              <p:cNvSpPr/>
              <p:nvPr/>
            </p:nvSpPr>
            <p:spPr>
              <a:xfrm>
                <a:off x="2068731" y="2607123"/>
                <a:ext cx="2799466" cy="54742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7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8D52D8-B57A-48E4-B40E-E42FF53AEA1C}"/>
                </a:ext>
              </a:extLst>
            </p:cNvPr>
            <p:cNvSpPr/>
            <p:nvPr/>
          </p:nvSpPr>
          <p:spPr>
            <a:xfrm>
              <a:off x="9417086" y="2604094"/>
              <a:ext cx="2214536" cy="3601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</a:rPr>
                <a:t>Angular 8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80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96AE84-CEE5-4E23-8701-B69E173BB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9669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is rewritten on Microsoft’s </a:t>
            </a:r>
            <a:r>
              <a:rPr lang="en-US" sz="3200" b="1" dirty="0">
                <a:solidFill>
                  <a:schemeClr val="bg1"/>
                </a:solidFill>
              </a:rPr>
              <a:t>TypeScript</a:t>
            </a:r>
            <a:r>
              <a:rPr lang="en-US" sz="3200" dirty="0"/>
              <a:t> language</a:t>
            </a:r>
          </a:p>
          <a:p>
            <a:pPr lvl="1"/>
            <a:r>
              <a:rPr lang="en-US" sz="3000" dirty="0"/>
              <a:t>A typed </a:t>
            </a:r>
            <a:r>
              <a:rPr lang="en-US" sz="3000" b="1" dirty="0">
                <a:solidFill>
                  <a:schemeClr val="bg1"/>
                </a:solidFill>
              </a:rPr>
              <a:t>superset</a:t>
            </a:r>
            <a:r>
              <a:rPr lang="en-US" sz="3000" dirty="0"/>
              <a:t> of </a:t>
            </a:r>
            <a:r>
              <a:rPr lang="en-US" sz="3000" b="1" dirty="0">
                <a:solidFill>
                  <a:schemeClr val="bg1"/>
                </a:solidFill>
              </a:rPr>
              <a:t>JavaScript</a:t>
            </a:r>
            <a:r>
              <a:rPr lang="en-US" sz="3000" dirty="0"/>
              <a:t> that compiles to plain JS</a:t>
            </a:r>
          </a:p>
          <a:p>
            <a:pPr lvl="1"/>
            <a:r>
              <a:rPr lang="en-US" sz="3000" dirty="0"/>
              <a:t>Any Browser! Any Host! Any OS! Anywhere!.. Open Source!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does not have a concept of "</a:t>
            </a:r>
            <a:r>
              <a:rPr lang="en-US" sz="3200" b="1" dirty="0">
                <a:solidFill>
                  <a:schemeClr val="bg1"/>
                </a:solidFill>
              </a:rPr>
              <a:t>scope</a:t>
            </a:r>
            <a:r>
              <a:rPr lang="en-US" sz="3200" dirty="0"/>
              <a:t>" or </a:t>
            </a:r>
            <a:r>
              <a:rPr lang="en-US" sz="3200" b="1" dirty="0">
                <a:solidFill>
                  <a:schemeClr val="bg1"/>
                </a:solidFill>
              </a:rPr>
              <a:t>controllers</a:t>
            </a:r>
          </a:p>
          <a:p>
            <a:pPr lvl="1"/>
            <a:r>
              <a:rPr lang="en-US" sz="3000" dirty="0"/>
              <a:t>Instead it uses a hierarchy of </a:t>
            </a:r>
            <a:r>
              <a:rPr lang="en-US" sz="3000" b="1" dirty="0">
                <a:solidFill>
                  <a:schemeClr val="bg1"/>
                </a:solidFill>
              </a:rPr>
              <a:t>Components</a:t>
            </a:r>
          </a:p>
          <a:p>
            <a:pPr lvl="1"/>
            <a:r>
              <a:rPr lang="en-US" sz="3000" dirty="0"/>
              <a:t>This is its main difference from AngularJS (the first Angular)</a:t>
            </a:r>
          </a:p>
          <a:p>
            <a:pPr lvl="1"/>
            <a:r>
              <a:rPr lang="en-US" sz="3000" dirty="0"/>
              <a:t>Most modern Front-End frameworks tend to use this </a:t>
            </a:r>
            <a:r>
              <a:rPr lang="en-US" sz="3000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70A768-7FF3-4B05-85AB-05D32044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41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102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dirty="0"/>
              <a:t>Cross Platform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Single Page Applications (SPA)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Progressive Web Apps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Native Mobile Apps (Cordova, Ionic)</a:t>
            </a:r>
          </a:p>
          <a:p>
            <a:pPr lvl="1">
              <a:buClr>
                <a:srgbClr val="234465"/>
              </a:buClr>
            </a:pPr>
            <a:r>
              <a:rPr lang="en-US" noProof="1"/>
              <a:t>Desktop Apps (Electron)</a:t>
            </a:r>
          </a:p>
          <a:p>
            <a:pPr>
              <a:buClr>
                <a:srgbClr val="234465"/>
              </a:buClr>
            </a:pPr>
            <a:r>
              <a:rPr lang="en-US" noProof="1"/>
              <a:t>Great Tooling (CLI, IDEs, Templates)</a:t>
            </a:r>
          </a:p>
          <a:p>
            <a:pPr>
              <a:buClr>
                <a:srgbClr val="234465"/>
              </a:buClr>
            </a:pPr>
            <a:r>
              <a:rPr lang="en-US" noProof="1"/>
              <a:t>Huge Community</a:t>
            </a:r>
          </a:p>
          <a:p>
            <a:pPr>
              <a:buClr>
                <a:srgbClr val="234465"/>
              </a:buClr>
            </a:pPr>
            <a:r>
              <a:rPr lang="en-US" noProof="1"/>
              <a:t>Easy Testing, Animations, Accessibility</a:t>
            </a:r>
          </a:p>
          <a:p>
            <a:pPr>
              <a:buClr>
                <a:srgbClr val="234465"/>
              </a:buClr>
            </a:pPr>
            <a:r>
              <a:rPr lang="en-US" noProof="1"/>
              <a:t>Can work with any back-end (Web API, Node.js,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Features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3C835-C5D9-4894-92F4-F94B31C95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12" y="1526069"/>
            <a:ext cx="3040338" cy="3040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1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E004A-6406-4524-B17C-2F794E2C7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</a:t>
            </a:r>
            <a:r>
              <a:rPr lang="en-US" sz="3200" dirty="0"/>
              <a:t>ava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cript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bject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otation (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) is an open-standard file format</a:t>
            </a:r>
          </a:p>
          <a:p>
            <a:pPr lvl="1"/>
            <a:r>
              <a:rPr lang="en-US" sz="3000" dirty="0"/>
              <a:t>Uses human-readable text to transmit data objects</a:t>
            </a:r>
          </a:p>
          <a:p>
            <a:pPr lvl="1"/>
            <a:r>
              <a:rPr lang="en-US" sz="3000" dirty="0"/>
              <a:t>Data objects consist of </a:t>
            </a:r>
            <a:r>
              <a:rPr lang="en-US" sz="3000" b="1" dirty="0">
                <a:solidFill>
                  <a:schemeClr val="bg1"/>
                </a:solidFill>
              </a:rPr>
              <a:t>attribute-value</a:t>
            </a:r>
            <a:r>
              <a:rPr lang="en-US" sz="3000" dirty="0"/>
              <a:t> pairs or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  <a:r>
              <a:rPr lang="en-US" sz="3000" dirty="0"/>
              <a:t> data types</a:t>
            </a:r>
          </a:p>
          <a:p>
            <a:pPr lvl="2"/>
            <a:r>
              <a:rPr lang="en-US" sz="2800" dirty="0"/>
              <a:t>Basically any serializable value</a:t>
            </a:r>
          </a:p>
          <a:p>
            <a:pPr lvl="1"/>
            <a:r>
              <a:rPr lang="en-US" sz="3000" dirty="0"/>
              <a:t>Easy for humans to </a:t>
            </a:r>
            <a:r>
              <a:rPr lang="en-US" sz="3000" b="1" dirty="0">
                <a:solidFill>
                  <a:schemeClr val="bg1"/>
                </a:solidFill>
              </a:rPr>
              <a:t>read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write</a:t>
            </a:r>
          </a:p>
          <a:p>
            <a:pPr lvl="1"/>
            <a:r>
              <a:rPr lang="en-US" sz="3000" dirty="0"/>
              <a:t>Easy for machines to </a:t>
            </a: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generate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JSON is derived from JavaScript</a:t>
            </a:r>
          </a:p>
          <a:p>
            <a:pPr lvl="1"/>
            <a:r>
              <a:rPr lang="en-US" sz="3000" dirty="0"/>
              <a:t>However, it is </a:t>
            </a:r>
            <a:r>
              <a:rPr lang="en-US" sz="3000" b="1" dirty="0">
                <a:solidFill>
                  <a:schemeClr val="bg1"/>
                </a:solidFill>
              </a:rPr>
              <a:t>language-independent</a:t>
            </a:r>
          </a:p>
          <a:p>
            <a:pPr lvl="1"/>
            <a:r>
              <a:rPr lang="en-US" sz="3000" dirty="0"/>
              <a:t>Now, many languages provide code to </a:t>
            </a:r>
            <a:r>
              <a:rPr lang="en-US" sz="3000" b="1" dirty="0">
                <a:solidFill>
                  <a:schemeClr val="bg1"/>
                </a:solidFill>
              </a:rPr>
              <a:t>generate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0AF28-1C11-4900-87F0-E4DB36F8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4A2EA7-592F-40DC-B52E-DE062EC1C0B7}"/>
              </a:ext>
            </a:extLst>
          </p:cNvPr>
          <p:cNvSpPr txBox="1">
            <a:spLocks/>
          </p:cNvSpPr>
          <p:nvPr/>
        </p:nvSpPr>
        <p:spPr>
          <a:xfrm>
            <a:off x="7486874" y="3169802"/>
            <a:ext cx="441915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"Pesho",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"date": "2012-04-23T18:25:43.511Z",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//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94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Cross Origin Resource Sharing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75865D-2370-4402-8666-B18283A33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7" t="14234" r="25288" b="15770"/>
          <a:stretch/>
        </p:blipFill>
        <p:spPr>
          <a:xfrm>
            <a:off x="2803280" y="437860"/>
            <a:ext cx="6585439" cy="42669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CORS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839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Browser security prevents a web page from making requests to a </a:t>
            </a:r>
            <a:br>
              <a:rPr lang="en-US" sz="3000" dirty="0"/>
            </a:br>
            <a:r>
              <a:rPr lang="en-US" sz="3000" dirty="0"/>
              <a:t>different domain</a:t>
            </a:r>
          </a:p>
          <a:p>
            <a:pPr lvl="1"/>
            <a:r>
              <a:rPr lang="en-US" sz="2800" dirty="0"/>
              <a:t>A domain that is different from the one that served the web page</a:t>
            </a:r>
          </a:p>
          <a:p>
            <a:pPr lvl="1"/>
            <a:r>
              <a:rPr lang="en-US" sz="2800" dirty="0"/>
              <a:t>This restriction is called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/>
              <a:t>ame-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US" sz="2800" dirty="0"/>
              <a:t>rigin </a:t>
            </a:r>
            <a:r>
              <a:rPr lang="en-US" sz="2800" b="1" dirty="0">
                <a:solidFill>
                  <a:schemeClr val="bg1"/>
                </a:solidFill>
              </a:rPr>
              <a:t>P</a:t>
            </a:r>
            <a:r>
              <a:rPr lang="en-US" sz="2800" dirty="0"/>
              <a:t>olicy (</a:t>
            </a:r>
            <a:r>
              <a:rPr lang="en-US" sz="2800" b="1" dirty="0">
                <a:solidFill>
                  <a:schemeClr val="bg1"/>
                </a:solidFill>
              </a:rPr>
              <a:t>SOP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This policy also prevents malicious sites from reading data from your site</a:t>
            </a:r>
          </a:p>
          <a:p>
            <a:r>
              <a:rPr lang="en-US" sz="3000" dirty="0"/>
              <a:t>Sometimes you might want to allow other sites to bypass this restriction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Cross-origin requests </a:t>
            </a:r>
            <a:r>
              <a:rPr lang="en-US" sz="2800" dirty="0"/>
              <a:t>to your app may become necessary, at some point</a:t>
            </a:r>
          </a:p>
          <a:p>
            <a:pPr lvl="1"/>
            <a:r>
              <a:rPr lang="en-US" sz="2800" dirty="0"/>
              <a:t>That’s where </a:t>
            </a:r>
            <a:r>
              <a:rPr lang="en-US" sz="2800" b="1" dirty="0">
                <a:solidFill>
                  <a:schemeClr val="bg1"/>
                </a:solidFill>
              </a:rPr>
              <a:t>C</a:t>
            </a:r>
            <a:r>
              <a:rPr lang="en-US" sz="2800" dirty="0"/>
              <a:t>ross 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US" sz="2800" dirty="0"/>
              <a:t>rigin </a:t>
            </a:r>
            <a:r>
              <a:rPr lang="en-US" sz="2800" b="1" dirty="0">
                <a:solidFill>
                  <a:schemeClr val="bg1"/>
                </a:solidFill>
              </a:rPr>
              <a:t>R</a:t>
            </a:r>
            <a:r>
              <a:rPr lang="en-US" sz="2800" dirty="0"/>
              <a:t>esource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/>
              <a:t>haring (</a:t>
            </a:r>
            <a:r>
              <a:rPr lang="en-US" sz="2800" b="1" dirty="0">
                <a:solidFill>
                  <a:schemeClr val="bg1"/>
                </a:solidFill>
              </a:rPr>
              <a:t>CORS</a:t>
            </a:r>
            <a:r>
              <a:rPr lang="en-US" sz="2800" dirty="0"/>
              <a:t>) comes to the rescue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/>
              <a:t> is a </a:t>
            </a:r>
            <a:r>
              <a:rPr lang="en-US" sz="3200" b="1" dirty="0">
                <a:solidFill>
                  <a:schemeClr val="bg1"/>
                </a:solidFill>
              </a:rPr>
              <a:t>W3C</a:t>
            </a:r>
            <a:r>
              <a:rPr lang="en-US" sz="3200" dirty="0"/>
              <a:t> standard that allows a server to "relax" the </a:t>
            </a:r>
            <a:r>
              <a:rPr lang="en-US" sz="3200" b="1" dirty="0">
                <a:solidFill>
                  <a:schemeClr val="bg1"/>
                </a:solidFill>
              </a:rPr>
              <a:t>SOP</a:t>
            </a:r>
          </a:p>
          <a:p>
            <a:pPr lvl="1"/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CORS</a:t>
            </a:r>
            <a:r>
              <a:rPr lang="en-US" sz="3000" dirty="0"/>
              <a:t>, a server can </a:t>
            </a:r>
            <a:r>
              <a:rPr lang="en-US" sz="3000" b="1" dirty="0">
                <a:solidFill>
                  <a:schemeClr val="bg1"/>
                </a:solidFill>
              </a:rPr>
              <a:t>explicitly</a:t>
            </a:r>
            <a:r>
              <a:rPr lang="en-US" sz="3000" dirty="0"/>
              <a:t> allow some cross-origin requests</a:t>
            </a:r>
          </a:p>
          <a:p>
            <a:pPr lvl="1"/>
            <a:r>
              <a:rPr lang="en-US" sz="3000" dirty="0"/>
              <a:t>That doesn’t mean all cross-origin requests will be allowed</a:t>
            </a:r>
          </a:p>
          <a:p>
            <a:r>
              <a:rPr lang="en-US" sz="3200" dirty="0"/>
              <a:t>Two URLs have the </a:t>
            </a:r>
            <a:r>
              <a:rPr lang="en-US" sz="3200" b="1" dirty="0">
                <a:solidFill>
                  <a:schemeClr val="bg1"/>
                </a:solidFill>
              </a:rPr>
              <a:t>same origin </a:t>
            </a:r>
            <a:r>
              <a:rPr lang="en-US" sz="3200" dirty="0"/>
              <a:t>if they have</a:t>
            </a:r>
          </a:p>
          <a:p>
            <a:pPr lvl="1"/>
            <a:r>
              <a:rPr lang="en-US" sz="3000" dirty="0"/>
              <a:t>Identical </a:t>
            </a:r>
            <a:r>
              <a:rPr lang="en-US" sz="3000" b="1" dirty="0">
                <a:solidFill>
                  <a:schemeClr val="bg1"/>
                </a:solidFill>
              </a:rPr>
              <a:t>Schemes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Hosts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Ports</a:t>
            </a:r>
            <a:r>
              <a:rPr lang="en-US" sz="3000" dirty="0"/>
              <a:t> (RFC 6454)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BB90AF2-D5DE-4B93-A740-22A601153975}"/>
              </a:ext>
            </a:extLst>
          </p:cNvPr>
          <p:cNvSpPr txBox="1">
            <a:spLocks/>
          </p:cNvSpPr>
          <p:nvPr/>
        </p:nvSpPr>
        <p:spPr>
          <a:xfrm>
            <a:off x="920166" y="5252410"/>
            <a:ext cx="340565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https://example.com/foo.html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87EA5AC-A7EE-4CCE-B1B5-D9A64DC88978}"/>
              </a:ext>
            </a:extLst>
          </p:cNvPr>
          <p:cNvSpPr txBox="1">
            <a:spLocks/>
          </p:cNvSpPr>
          <p:nvPr/>
        </p:nvSpPr>
        <p:spPr>
          <a:xfrm>
            <a:off x="920166" y="5860822"/>
            <a:ext cx="340565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https://example.com/bar.html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87DDA89-74A1-4C71-AFAC-99077513C2B2}"/>
              </a:ext>
            </a:extLst>
          </p:cNvPr>
          <p:cNvSpPr/>
          <p:nvPr/>
        </p:nvSpPr>
        <p:spPr bwMode="auto">
          <a:xfrm>
            <a:off x="1541537" y="4425191"/>
            <a:ext cx="2162907" cy="464332"/>
          </a:xfrm>
          <a:prstGeom prst="wedgeRoundRectCallout">
            <a:avLst>
              <a:gd name="adj1" fmla="val -1523"/>
              <a:gd name="adj2" fmla="val 117501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Same-origin URLs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79DF3FD-5F98-4CBA-8B2B-4CEE87959D3E}"/>
              </a:ext>
            </a:extLst>
          </p:cNvPr>
          <p:cNvSpPr txBox="1">
            <a:spLocks/>
          </p:cNvSpPr>
          <p:nvPr/>
        </p:nvSpPr>
        <p:spPr>
          <a:xfrm>
            <a:off x="5020312" y="4373098"/>
            <a:ext cx="340565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https://example.net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78BEAE2-C54F-4359-A258-2D0640134FF6}"/>
              </a:ext>
            </a:extLst>
          </p:cNvPr>
          <p:cNvSpPr txBox="1">
            <a:spLocks/>
          </p:cNvSpPr>
          <p:nvPr/>
        </p:nvSpPr>
        <p:spPr>
          <a:xfrm>
            <a:off x="5020312" y="4981510"/>
            <a:ext cx="3859919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https://www.example.com/foo.html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8F7ABC9-F4C7-4CD2-B3AD-F996B56947F1}"/>
              </a:ext>
            </a:extLst>
          </p:cNvPr>
          <p:cNvSpPr txBox="1">
            <a:spLocks/>
          </p:cNvSpPr>
          <p:nvPr/>
        </p:nvSpPr>
        <p:spPr>
          <a:xfrm>
            <a:off x="5020312" y="5589922"/>
            <a:ext cx="3288419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http://example.com/foo.html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1C56C5B-F0F1-483F-BD4C-D1FD17AD1706}"/>
              </a:ext>
            </a:extLst>
          </p:cNvPr>
          <p:cNvSpPr txBox="1">
            <a:spLocks/>
          </p:cNvSpPr>
          <p:nvPr/>
        </p:nvSpPr>
        <p:spPr>
          <a:xfrm>
            <a:off x="5020311" y="6198334"/>
            <a:ext cx="397422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https://example.com:9000/foo.html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9D6FDF6C-167A-450C-8723-1A076DCDBAD8}"/>
              </a:ext>
            </a:extLst>
          </p:cNvPr>
          <p:cNvSpPr/>
          <p:nvPr/>
        </p:nvSpPr>
        <p:spPr bwMode="auto">
          <a:xfrm>
            <a:off x="9628352" y="4373097"/>
            <a:ext cx="2162907" cy="464332"/>
          </a:xfrm>
          <a:prstGeom prst="wedgeRoundRectCallout">
            <a:avLst>
              <a:gd name="adj1" fmla="val -95832"/>
              <a:gd name="adj2" fmla="val 767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domain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CB198321-DB56-4415-B3BB-D058B2600BF6}"/>
              </a:ext>
            </a:extLst>
          </p:cNvPr>
          <p:cNvSpPr/>
          <p:nvPr/>
        </p:nvSpPr>
        <p:spPr bwMode="auto">
          <a:xfrm>
            <a:off x="9366131" y="4981509"/>
            <a:ext cx="2425128" cy="464332"/>
          </a:xfrm>
          <a:prstGeom prst="wedgeRoundRectCallout">
            <a:avLst>
              <a:gd name="adj1" fmla="val -66871"/>
              <a:gd name="adj2" fmla="val 1995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subdomain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660477B9-CB18-4B37-91CF-9BD711330360}"/>
              </a:ext>
            </a:extLst>
          </p:cNvPr>
          <p:cNvSpPr/>
          <p:nvPr/>
        </p:nvSpPr>
        <p:spPr bwMode="auto">
          <a:xfrm>
            <a:off x="9735408" y="5589921"/>
            <a:ext cx="2055851" cy="464332"/>
          </a:xfrm>
          <a:prstGeom prst="wedgeRoundRectCallout">
            <a:avLst>
              <a:gd name="adj1" fmla="val -105761"/>
              <a:gd name="adj2" fmla="val 3888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scheme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DC5D2EDA-1D59-48DD-BCAB-24FF151A55AA}"/>
              </a:ext>
            </a:extLst>
          </p:cNvPr>
          <p:cNvSpPr/>
          <p:nvPr/>
        </p:nvSpPr>
        <p:spPr bwMode="auto">
          <a:xfrm>
            <a:off x="10070692" y="6198333"/>
            <a:ext cx="1720567" cy="464332"/>
          </a:xfrm>
          <a:prstGeom prst="wedgeRoundRectCallout">
            <a:avLst>
              <a:gd name="adj1" fmla="val -104669"/>
              <a:gd name="adj2" fmla="val 3888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port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2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Example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101000" y="1269000"/>
            <a:ext cx="1980000" cy="517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9156000" y="1264655"/>
            <a:ext cx="1980000" cy="517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3327400" y="2747993"/>
            <a:ext cx="567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313963" y="5996200"/>
            <a:ext cx="567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0800000">
            <a:off x="3259473" y="4272566"/>
            <a:ext cx="567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6000" y="4823040"/>
            <a:ext cx="6096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DELETE </a:t>
            </a:r>
            <a:r>
              <a:rPr lang="en-US" dirty="0"/>
              <a:t>/resources HTTP/1.1</a:t>
            </a:r>
            <a:br>
              <a:rPr lang="en-US" dirty="0"/>
            </a:br>
            <a:r>
              <a:rPr lang="en-US" dirty="0"/>
              <a:t>Host: api.example.com</a:t>
            </a:r>
            <a:br>
              <a:rPr lang="en-US" dirty="0"/>
            </a:br>
            <a:r>
              <a:rPr lang="en-US" dirty="0"/>
              <a:t>Origin: example.com</a:t>
            </a:r>
            <a:br>
              <a:rPr lang="en-US" dirty="0"/>
            </a:br>
            <a:r>
              <a:rPr lang="en-US" dirty="0" smtClean="0"/>
              <a:t>Authorization: Bearer…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76000" y="3105831"/>
            <a:ext cx="6096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HTTP/1.1 200 OK</a:t>
            </a:r>
            <a:br>
              <a:rPr lang="en-US" dirty="0" smtClean="0"/>
            </a:br>
            <a:r>
              <a:rPr lang="en-US" dirty="0" smtClean="0"/>
              <a:t>Access-Control-Allow-Origin: *</a:t>
            </a:r>
            <a:br>
              <a:rPr lang="en-US" dirty="0" smtClean="0"/>
            </a:br>
            <a:r>
              <a:rPr lang="en-US" dirty="0"/>
              <a:t>Access-Control-Allow-Origin: </a:t>
            </a:r>
            <a:r>
              <a:rPr lang="en-US" dirty="0" smtClean="0"/>
              <a:t>DELETE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Access-Control-Request-Headers</a:t>
            </a:r>
            <a:r>
              <a:rPr lang="en-US" dirty="0"/>
              <a:t>: Authorization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59255" y="1248106"/>
            <a:ext cx="6096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OPTIONS /resources HTTP/1.1</a:t>
            </a:r>
            <a:br>
              <a:rPr lang="en-US" dirty="0"/>
            </a:br>
            <a:r>
              <a:rPr lang="en-US" dirty="0"/>
              <a:t>Host: api.example.com</a:t>
            </a:r>
            <a:br>
              <a:rPr lang="en-US" dirty="0"/>
            </a:br>
            <a:r>
              <a:rPr lang="en-US" dirty="0"/>
              <a:t>Origin: example.com</a:t>
            </a:r>
            <a:br>
              <a:rPr lang="en-US" dirty="0"/>
            </a:br>
            <a:r>
              <a:rPr lang="en-US" dirty="0"/>
              <a:t>Access-Control-Request-Method: DELETE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Access-Control-Request-Headers: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/>
      <p:bldP spid="13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ABE4CD-99F9-4C52-92E7-423EEC9B6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CORS</a:t>
            </a:r>
            <a:r>
              <a:rPr lang="en-US" sz="3000" dirty="0"/>
              <a:t>, in ASP.NET Core, is setup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Globally</a:t>
            </a:r>
            <a:r>
              <a:rPr lang="en-US" sz="2800" dirty="0"/>
              <a:t>, via a </a:t>
            </a:r>
            <a:r>
              <a:rPr lang="en-US" sz="2800" b="1" dirty="0">
                <a:solidFill>
                  <a:schemeClr val="bg1"/>
                </a:solidFill>
              </a:rPr>
              <a:t>middleware</a:t>
            </a:r>
          </a:p>
          <a:p>
            <a:pPr lvl="1"/>
            <a:r>
              <a:rPr lang="en-US" sz="2800" dirty="0"/>
              <a:t>Per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or per </a:t>
            </a:r>
            <a:r>
              <a:rPr lang="en-US" sz="2800" b="1" dirty="0">
                <a:solidFill>
                  <a:schemeClr val="bg1"/>
                </a:solidFill>
              </a:rPr>
              <a:t>Controller</a:t>
            </a:r>
            <a:r>
              <a:rPr lang="en-US" sz="2800" dirty="0"/>
              <a:t> via an </a:t>
            </a:r>
            <a:r>
              <a:rPr lang="en-US" sz="2800" b="1" dirty="0">
                <a:solidFill>
                  <a:schemeClr val="bg1"/>
                </a:solidFill>
              </a:rPr>
              <a:t>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D190CA-E3AF-4DC5-9EA0-5E35D57D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0A82C0F-55F6-4457-9465-2F193EB9C935}"/>
              </a:ext>
            </a:extLst>
          </p:cNvPr>
          <p:cNvSpPr txBox="1">
            <a:spLocks/>
          </p:cNvSpPr>
          <p:nvPr/>
        </p:nvSpPr>
        <p:spPr>
          <a:xfrm>
            <a:off x="565059" y="2948939"/>
            <a:ext cx="674126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AddCors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B66C82-18C9-4635-A99D-3E9FE47BFA87}"/>
              </a:ext>
            </a:extLst>
          </p:cNvPr>
          <p:cNvSpPr txBox="1">
            <a:spLocks/>
          </p:cNvSpPr>
          <p:nvPr/>
        </p:nvSpPr>
        <p:spPr>
          <a:xfrm>
            <a:off x="565059" y="4814155"/>
            <a:ext cx="674126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app...)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 smtClean="0">
                <a:ln w="0">
                  <a:noFill/>
                </a:ln>
                <a:solidFill>
                  <a:schemeClr val="bg1"/>
                </a:solidFill>
                <a:effectLst/>
              </a:rPr>
              <a:t>UseCors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builder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=&gt;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</a:t>
            </a:r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builder.</a:t>
            </a:r>
            <a:r>
              <a:rPr lang="en-US" sz="1600" dirty="0" err="1" smtClean="0">
                <a:ln w="0">
                  <a:noFill/>
                </a:ln>
                <a:solidFill>
                  <a:schemeClr val="bg1"/>
                </a:solidFill>
                <a:effectLst/>
              </a:rPr>
              <a:t>WithOrigins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http://example.com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"));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35F38F1-7477-4C70-AF06-55D2DE982A9B}"/>
              </a:ext>
            </a:extLst>
          </p:cNvPr>
          <p:cNvSpPr txBox="1">
            <a:spLocks/>
          </p:cNvSpPr>
          <p:nvPr/>
        </p:nvSpPr>
        <p:spPr>
          <a:xfrm>
            <a:off x="7476793" y="2948939"/>
            <a:ext cx="422109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EnableCors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AllowSpecificOrigin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ContentResult </a:t>
            </a:r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GetTest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Content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("test");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239CD87-A4F1-465F-A64C-7E8C53F2FDD6}"/>
              </a:ext>
            </a:extLst>
          </p:cNvPr>
          <p:cNvSpPr txBox="1">
            <a:spLocks/>
          </p:cNvSpPr>
          <p:nvPr/>
        </p:nvSpPr>
        <p:spPr>
          <a:xfrm>
            <a:off x="7476793" y="4814156"/>
            <a:ext cx="422109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DisableCors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string Version()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"1.0.0";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7D1B6C-983C-4306-969A-3690256AA6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8" t="-5006" r="-1053" b="-4756"/>
          <a:stretch/>
        </p:blipFill>
        <p:spPr>
          <a:xfrm>
            <a:off x="6176516" y="1196120"/>
            <a:ext cx="5521371" cy="1307076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067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6748" y="127180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727511" y="1367363"/>
            <a:ext cx="7766664" cy="490927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JSON &amp; XML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JavaScript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AJAX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jQuery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ASP.NET Core Web API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Angular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CORS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E004A-6406-4524-B17C-2F794E2C7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2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JSON</a:t>
            </a:r>
            <a:r>
              <a:rPr lang="en-US" sz="3200" noProof="1"/>
              <a:t> is a very common </a:t>
            </a:r>
            <a:r>
              <a:rPr lang="en-US" sz="3200" b="1" noProof="1">
                <a:solidFill>
                  <a:schemeClr val="bg1"/>
                </a:solidFill>
              </a:rPr>
              <a:t>data format </a:t>
            </a:r>
            <a:r>
              <a:rPr lang="en-US" sz="3200" noProof="1"/>
              <a:t>used in web communication</a:t>
            </a:r>
          </a:p>
          <a:p>
            <a:pPr lvl="1"/>
            <a:r>
              <a:rPr lang="en-US" sz="3000" noProof="1"/>
              <a:t>Mainly in browser-server or server-server communication</a:t>
            </a:r>
          </a:p>
          <a:p>
            <a:pPr lvl="1"/>
            <a:r>
              <a:rPr lang="en-US" sz="3000" noProof="1"/>
              <a:t>The official internet media type (</a:t>
            </a:r>
            <a:r>
              <a:rPr lang="en-US" sz="3000" b="1" noProof="1">
                <a:solidFill>
                  <a:schemeClr val="bg1"/>
                </a:solidFill>
              </a:rPr>
              <a:t>MIME</a:t>
            </a:r>
            <a:r>
              <a:rPr lang="en-US" sz="3000" noProof="1"/>
              <a:t>) for </a:t>
            </a: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is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files use the extension </a:t>
            </a:r>
            <a:r>
              <a:rPr lang="en-US" sz="3000" b="1" noProof="1">
                <a:solidFill>
                  <a:schemeClr val="bg1"/>
                </a:solidFill>
              </a:rPr>
              <a:t>.json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JSON </a:t>
            </a:r>
            <a:r>
              <a:rPr lang="en-US" sz="3200" noProof="1"/>
              <a:t>is commonly used as a replacement for XML in AJAX systems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is shorter and easier to comprehend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is quicker to read and write, and is more intuitive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doesn't support schemas and namespaces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0AF28-1C11-4900-87F0-E4DB36F8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10FB6E-2EE7-425A-BFF5-50228CF28039}"/>
              </a:ext>
            </a:extLst>
          </p:cNvPr>
          <p:cNvSpPr txBox="1">
            <a:spLocks/>
          </p:cNvSpPr>
          <p:nvPr/>
        </p:nvSpPr>
        <p:spPr>
          <a:xfrm>
            <a:off x="9308029" y="2543897"/>
            <a:ext cx="2069217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application/json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69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4D4DB6-7092-4C42-8B23-2B376643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850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56C60-9064-4539-866C-27C9A98D8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4206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XML</a:t>
            </a:r>
            <a:r>
              <a:rPr lang="en-US" noProof="1"/>
              <a:t> defines a set of rules for encoding documents</a:t>
            </a:r>
          </a:p>
          <a:p>
            <a:pPr lvl="1"/>
            <a:r>
              <a:rPr lang="en-US" noProof="1"/>
              <a:t>Stands for </a:t>
            </a:r>
            <a:r>
              <a:rPr lang="en-US" b="1" noProof="1">
                <a:solidFill>
                  <a:schemeClr val="bg1"/>
                </a:solidFill>
              </a:rPr>
              <a:t>Ex</a:t>
            </a:r>
            <a:r>
              <a:rPr lang="en-US" noProof="1"/>
              <a:t>tensible </a:t>
            </a:r>
            <a:r>
              <a:rPr lang="en-US" b="1" noProof="1">
                <a:solidFill>
                  <a:schemeClr val="bg1"/>
                </a:solidFill>
              </a:rPr>
              <a:t>M</a:t>
            </a:r>
            <a:r>
              <a:rPr lang="en-US" noProof="1"/>
              <a:t>arkup </a:t>
            </a:r>
            <a:r>
              <a:rPr lang="en-US" b="1" noProof="1">
                <a:solidFill>
                  <a:schemeClr val="bg1"/>
                </a:solidFill>
              </a:rPr>
              <a:t>L</a:t>
            </a:r>
            <a:r>
              <a:rPr lang="en-US" noProof="1"/>
              <a:t>anguage</a:t>
            </a:r>
          </a:p>
          <a:p>
            <a:pPr lvl="1"/>
            <a:r>
              <a:rPr lang="en-US" noProof="1"/>
              <a:t>Similar to </a:t>
            </a:r>
            <a:r>
              <a:rPr lang="en-US" b="1" noProof="1">
                <a:solidFill>
                  <a:schemeClr val="bg1"/>
                </a:solidFill>
              </a:rPr>
              <a:t>JSON</a:t>
            </a:r>
            <a:r>
              <a:rPr lang="en-US" noProof="1"/>
              <a:t> </a:t>
            </a:r>
          </a:p>
          <a:p>
            <a:pPr lvl="2"/>
            <a:r>
              <a:rPr lang="en-US" noProof="1"/>
              <a:t>In terms of </a:t>
            </a:r>
            <a:r>
              <a:rPr lang="en-US" b="1" noProof="1">
                <a:solidFill>
                  <a:schemeClr val="bg1"/>
                </a:solidFill>
              </a:rPr>
              <a:t>human-readability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machine-parsability</a:t>
            </a:r>
          </a:p>
          <a:p>
            <a:pPr lvl="2"/>
            <a:r>
              <a:rPr lang="en-US" noProof="1"/>
              <a:t>In terms of hierarchy (values within values)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XML</a:t>
            </a:r>
            <a:r>
              <a:rPr lang="en-US" noProof="1"/>
              <a:t> is a textual data format</a:t>
            </a:r>
          </a:p>
          <a:p>
            <a:pPr lvl="1"/>
            <a:r>
              <a:rPr lang="en-US" noProof="1"/>
              <a:t>Strong support for different human languages via </a:t>
            </a:r>
            <a:r>
              <a:rPr lang="en-US" b="1" noProof="1">
                <a:solidFill>
                  <a:schemeClr val="bg1"/>
                </a:solidFill>
              </a:rPr>
              <a:t>Unicode</a:t>
            </a:r>
          </a:p>
          <a:p>
            <a:pPr lvl="1"/>
            <a:r>
              <a:rPr lang="en-US" noProof="1"/>
              <a:t>The design focuses strongly on actual documents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081095-4F6D-47EE-8DB9-93A4BF02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349F2-3FDB-4D06-85CE-2D33C0EAF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374" y="1462454"/>
            <a:ext cx="1553307" cy="155330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1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0FCBE-21EE-4BB7-94BD-08F449DA7F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4190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XML</a:t>
            </a:r>
            <a:r>
              <a:rPr lang="en-US" dirty="0"/>
              <a:t> has many applications</a:t>
            </a:r>
          </a:p>
          <a:p>
            <a:pPr lvl="1"/>
            <a:r>
              <a:rPr lang="en-US" sz="3200" noProof="1"/>
              <a:t>There are 2 </a:t>
            </a:r>
            <a:r>
              <a:rPr lang="en-US" sz="3200" b="1" noProof="1">
                <a:solidFill>
                  <a:schemeClr val="bg1"/>
                </a:solidFill>
              </a:rPr>
              <a:t>MIME</a:t>
            </a:r>
            <a:r>
              <a:rPr lang="en-US" sz="3200" noProof="1"/>
              <a:t> types for </a:t>
            </a:r>
            <a:r>
              <a:rPr lang="en-US" sz="3200" b="1" noProof="1">
                <a:solidFill>
                  <a:schemeClr val="bg1"/>
                </a:solidFill>
              </a:rPr>
              <a:t>XML</a:t>
            </a:r>
            <a:r>
              <a:rPr lang="en-US" sz="3200" noProof="1"/>
              <a:t>                         and 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XML</a:t>
            </a:r>
            <a:r>
              <a:rPr lang="en-US" sz="3200" noProof="1"/>
              <a:t> files use the extension </a:t>
            </a:r>
            <a:r>
              <a:rPr lang="en-US" sz="3200" b="1" noProof="1">
                <a:solidFill>
                  <a:schemeClr val="bg1"/>
                </a:solidFill>
              </a:rPr>
              <a:t>.xml</a:t>
            </a:r>
            <a:endParaRPr lang="bg-BG" sz="3200" b="1" noProof="1">
              <a:solidFill>
                <a:schemeClr val="bg1"/>
              </a:solidFill>
            </a:endParaRPr>
          </a:p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XML </a:t>
            </a:r>
            <a:r>
              <a:rPr lang="en-US" sz="3400" noProof="1"/>
              <a:t>has many applications</a:t>
            </a:r>
          </a:p>
          <a:p>
            <a:pPr lvl="1"/>
            <a:r>
              <a:rPr lang="en-US" sz="3200" noProof="1"/>
              <a:t>Widely-used in </a:t>
            </a:r>
            <a:r>
              <a:rPr lang="en-US" sz="3200" b="1" noProof="1">
                <a:solidFill>
                  <a:schemeClr val="bg1"/>
                </a:solidFill>
              </a:rPr>
              <a:t>SOA</a:t>
            </a:r>
            <a:r>
              <a:rPr lang="en-US" sz="3200" noProof="1"/>
              <a:t> (e.g. WCF)</a:t>
            </a:r>
          </a:p>
          <a:p>
            <a:pPr lvl="1"/>
            <a:r>
              <a:rPr lang="en-US" sz="3200" noProof="1"/>
              <a:t>Used for </a:t>
            </a:r>
            <a:r>
              <a:rPr lang="en-US" sz="3200" b="1" noProof="1">
                <a:solidFill>
                  <a:schemeClr val="bg1"/>
                </a:solidFill>
              </a:rPr>
              <a:t>configuring</a:t>
            </a:r>
            <a:r>
              <a:rPr lang="en-US" sz="3200" noProof="1"/>
              <a:t> .NET apps</a:t>
            </a:r>
          </a:p>
          <a:p>
            <a:pPr lvl="1"/>
            <a:r>
              <a:rPr lang="en-US" sz="3200" noProof="1"/>
              <a:t>Used in </a:t>
            </a:r>
            <a:r>
              <a:rPr lang="en-US" sz="3200" b="1" noProof="1">
                <a:solidFill>
                  <a:schemeClr val="bg1"/>
                </a:solidFill>
              </a:rPr>
              <a:t>Microsoft Office</a:t>
            </a:r>
            <a:r>
              <a:rPr lang="en-US" sz="3200" noProof="1"/>
              <a:t> formats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XHTML</a:t>
            </a:r>
            <a:r>
              <a:rPr lang="en-US" sz="3200" noProof="1"/>
              <a:t> was intended to be strict </a:t>
            </a:r>
            <a:r>
              <a:rPr lang="en-US" sz="3200" b="1" noProof="1">
                <a:solidFill>
                  <a:schemeClr val="bg1"/>
                </a:solidFill>
              </a:rPr>
              <a:t>HTML</a:t>
            </a:r>
            <a:r>
              <a:rPr lang="en-US" sz="3200" noProof="1"/>
              <a:t> format</a:t>
            </a:r>
          </a:p>
          <a:p>
            <a:pPr lvl="1"/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1E173-95FC-4F8B-8AF8-0D3279CC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7E03E60-8BD8-4330-AA53-F07FDAF55BFC}"/>
              </a:ext>
            </a:extLst>
          </p:cNvPr>
          <p:cNvSpPr txBox="1">
            <a:spLocks/>
          </p:cNvSpPr>
          <p:nvPr/>
        </p:nvSpPr>
        <p:spPr>
          <a:xfrm>
            <a:off x="6793731" y="1961296"/>
            <a:ext cx="2069217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application/xml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9327FC-77CF-49F6-BF1A-D4B71772B704}"/>
              </a:ext>
            </a:extLst>
          </p:cNvPr>
          <p:cNvSpPr txBox="1">
            <a:spLocks/>
          </p:cNvSpPr>
          <p:nvPr/>
        </p:nvSpPr>
        <p:spPr>
          <a:xfrm>
            <a:off x="9773616" y="1961296"/>
            <a:ext cx="2069217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text/xml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DB87324-1873-4D55-B396-FF5F37F1EAE9}"/>
              </a:ext>
            </a:extLst>
          </p:cNvPr>
          <p:cNvSpPr txBox="1">
            <a:spLocks/>
          </p:cNvSpPr>
          <p:nvPr/>
        </p:nvSpPr>
        <p:spPr>
          <a:xfrm>
            <a:off x="6889372" y="2638348"/>
            <a:ext cx="5112226" cy="3218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&lt;?xml version="1.0" encoding="UTF-8" ?&gt;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&lt;records&gt;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&lt;record id="1"&gt;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&lt;name&gt;Ivo&lt;/name&gt;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&lt;email&gt;ivo@softuni.bg&lt;/email&gt;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&lt;company&gt;Software University&lt;/company&gt;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&lt;/record&gt;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&lt;record id="2"&gt;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&lt;name&gt;Niki&lt;/name&gt;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&lt;email&gt;admin@Nikolay.it&lt;/email&gt;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&lt;company&gt;ZenCodeo&lt;/company&gt;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&lt;/record&gt;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&lt;/records&gt;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64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4453</TotalTime>
  <Words>3248</Words>
  <Application>Microsoft Office PowerPoint</Application>
  <PresentationFormat>Widescreen</PresentationFormat>
  <Paragraphs>693</Paragraphs>
  <Slides>58</Slides>
  <Notes>7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맑은 고딕</vt:lpstr>
      <vt:lpstr>Arial</vt:lpstr>
      <vt:lpstr>Calibri</vt:lpstr>
      <vt:lpstr>Consolas</vt:lpstr>
      <vt:lpstr>Helvetica</vt:lpstr>
      <vt:lpstr>Lucida Grande</vt:lpstr>
      <vt:lpstr>Wingdings</vt:lpstr>
      <vt:lpstr>Wingdings 2</vt:lpstr>
      <vt:lpstr>SoftUni</vt:lpstr>
      <vt:lpstr>Web API</vt:lpstr>
      <vt:lpstr>Table of Contents</vt:lpstr>
      <vt:lpstr>Have a Question?</vt:lpstr>
      <vt:lpstr>JSON</vt:lpstr>
      <vt:lpstr>JSON</vt:lpstr>
      <vt:lpstr>JSON</vt:lpstr>
      <vt:lpstr>XML</vt:lpstr>
      <vt:lpstr>XML</vt:lpstr>
      <vt:lpstr>XML</vt:lpstr>
      <vt:lpstr>JavaScript</vt:lpstr>
      <vt:lpstr>Welcome to JavaScript</vt:lpstr>
      <vt:lpstr>Welcome to JavaScript (2)</vt:lpstr>
      <vt:lpstr>Welcome to JavaScript (3)</vt:lpstr>
      <vt:lpstr>Asynchronous JavaScript and XML</vt:lpstr>
      <vt:lpstr>AJAX</vt:lpstr>
      <vt:lpstr>AJAX</vt:lpstr>
      <vt:lpstr>AJAX: Workflow</vt:lpstr>
      <vt:lpstr>AJAX in Plain JavaScript (Vanilla JS)</vt:lpstr>
      <vt:lpstr>AJAX in SPA</vt:lpstr>
      <vt:lpstr>jQuery</vt:lpstr>
      <vt:lpstr>What is JQuery?</vt:lpstr>
      <vt:lpstr>Why JQuery?</vt:lpstr>
      <vt:lpstr>Selection with JQuery</vt:lpstr>
      <vt:lpstr>Adding Elements with JQuery</vt:lpstr>
      <vt:lpstr>Creating / Removing Elements</vt:lpstr>
      <vt:lpstr>JQuery Events: Attach / Remove</vt:lpstr>
      <vt:lpstr>jQuery AJAX</vt:lpstr>
      <vt:lpstr>JQuery vs Native XMLHttpRequest – GET</vt:lpstr>
      <vt:lpstr>JQuery AJAX</vt:lpstr>
      <vt:lpstr>JQuery AJAX</vt:lpstr>
      <vt:lpstr>Web API</vt:lpstr>
      <vt:lpstr>Web API</vt:lpstr>
      <vt:lpstr>ASP.NET Core Web API</vt:lpstr>
      <vt:lpstr>ASP.NET Core Web API Controller</vt:lpstr>
      <vt:lpstr>ASP.NET Core Web API (ApiController)</vt:lpstr>
      <vt:lpstr>ASP.NET Core Web API (ApiController)</vt:lpstr>
      <vt:lpstr>ASP.NET Core Web API (ApiController)</vt:lpstr>
      <vt:lpstr>ASP.NET Core Web API (ApiController)</vt:lpstr>
      <vt:lpstr>ASP.NET Core Web API (ApiController)</vt:lpstr>
      <vt:lpstr>ASP.NET Core Web API (Return Types)</vt:lpstr>
      <vt:lpstr>ASP.NET Core Web API (Return Types)</vt:lpstr>
      <vt:lpstr>ASP.NET Core Web API (GET Methods)</vt:lpstr>
      <vt:lpstr>ASP.NET Core Web API (POST Methods)</vt:lpstr>
      <vt:lpstr>ASP.NET Core Web API (PUT Methods)</vt:lpstr>
      <vt:lpstr>ASP.NET Core Web API (DELETE Methods)</vt:lpstr>
      <vt:lpstr>Angular</vt:lpstr>
      <vt:lpstr>What is Angular?</vt:lpstr>
      <vt:lpstr>Angular</vt:lpstr>
      <vt:lpstr>Angular Features</vt:lpstr>
      <vt:lpstr>Cross Origin Resource Sharing</vt:lpstr>
      <vt:lpstr>CORS</vt:lpstr>
      <vt:lpstr>CORS</vt:lpstr>
      <vt:lpstr>CORS Example</vt:lpstr>
      <vt:lpstr>CORS in ASP.NET Core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Stoyan</cp:lastModifiedBy>
  <cp:revision>13</cp:revision>
  <dcterms:created xsi:type="dcterms:W3CDTF">2018-05-23T13:08:44Z</dcterms:created>
  <dcterms:modified xsi:type="dcterms:W3CDTF">2020-03-10T09:31:36Z</dcterms:modified>
  <cp:category>computer programming;programming;software development;software engineering</cp:category>
</cp:coreProperties>
</file>