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8" r:id="rId36"/>
    <p:sldId id="300" r:id="rId37"/>
    <p:sldId id="29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4EB66F-55E0-4843-B35D-39C676635C15}">
          <p14:sldIdLst>
            <p14:sldId id="256"/>
            <p14:sldId id="257"/>
            <p14:sldId id="258"/>
          </p14:sldIdLst>
        </p14:section>
        <p14:section name="Testing" id="{3C81FB0F-E2D6-4406-A4DF-DB2D3251DE1F}">
          <p14:sldIdLst>
            <p14:sldId id="259"/>
            <p14:sldId id="260"/>
            <p14:sldId id="261"/>
            <p14:sldId id="262"/>
            <p14:sldId id="263"/>
          </p14:sldIdLst>
        </p14:section>
        <p14:section name="Unit Testing" id="{6409DF77-A305-4F91-B299-CFF0F03A7141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Integration" id="{21C3B1CD-F2E8-4233-BC6D-FF01364A51E6}">
          <p14:sldIdLst>
            <p14:sldId id="274"/>
            <p14:sldId id="275"/>
            <p14:sldId id="276"/>
            <p14:sldId id="277"/>
            <p14:sldId id="278"/>
          </p14:sldIdLst>
        </p14:section>
        <p14:section name="Selenium" id="{432A53ED-4B21-4C77-869C-C61A32F73FD8}">
          <p14:sldIdLst>
            <p14:sldId id="279"/>
            <p14:sldId id="280"/>
            <p14:sldId id="281"/>
            <p14:sldId id="282"/>
            <p14:sldId id="286"/>
            <p14:sldId id="287"/>
          </p14:sldIdLst>
        </p14:section>
        <p14:section name="MyTested.AspNetCore.Mvc" id="{1534BD98-46DA-4C68-BD61-2F27012F9345}">
          <p14:sldIdLst>
            <p14:sldId id="288"/>
            <p14:sldId id="289"/>
            <p14:sldId id="290"/>
            <p14:sldId id="291"/>
          </p14:sldIdLst>
        </p14:section>
        <p14:section name="Conclusion" id="{E77051F9-2BD6-456F-A92B-8346B517F9F5}">
          <p14:sldIdLst>
            <p14:sldId id="292"/>
            <p14:sldId id="298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86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6146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6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xunit.net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3.svg"/><Relationship Id="rId4" Type="http://schemas.openxmlformats.org/officeDocument/2006/relationships/image" Target="../media/image31.png"/><Relationship Id="rId9" Type="http://schemas.openxmlformats.org/officeDocument/2006/relationships/image" Target="../media/image37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n/download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romedriver.chromium.org/downloads" TargetMode="External"/><Relationship Id="rId4" Type="http://schemas.openxmlformats.org/officeDocument/2006/relationships/hyperlink" Target="https://www.seleniumhq.org/download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olayIT/ASP.NET-MVC-Template/blob/9cb409364e48c9bfc734e7999b389ccd3909dc9e/ASP.NET%20Core/Tests/AspNetCoreTemplate.Web.Tests/SeleniumServerFactory.cs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/MyTested.AspNetCore.Mvc/tree/development/samples/Blog" TargetMode="External"/><Relationship Id="rId2" Type="http://schemas.openxmlformats.org/officeDocument/2006/relationships/hyperlink" Target="https://github.com/ivaylokenov/MyTested.AspNetCore.Mvc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Unit Tests, Mocking, Integration Tests, Selenium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A28EB-5B12-4A7D-B682-FFC7830AC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099476"/>
            <a:ext cx="2983771" cy="22547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Unit Testing </a:t>
            </a:r>
            <a:r>
              <a:rPr lang="en-US" sz="3100" dirty="0"/>
              <a:t>web apps is pretty much like casual unit testing</a:t>
            </a:r>
          </a:p>
          <a:p>
            <a:pPr lvl="1"/>
            <a:r>
              <a:rPr lang="en-US" sz="2900" dirty="0"/>
              <a:t>Writing test methods to test classes and methods (functionalities)</a:t>
            </a:r>
          </a:p>
          <a:p>
            <a:pPr lvl="2"/>
            <a:r>
              <a:rPr lang="en-US" sz="2700" dirty="0"/>
              <a:t>Testing individual code components (</a:t>
            </a:r>
            <a:r>
              <a:rPr lang="en-US" sz="2700" b="1" dirty="0">
                <a:solidFill>
                  <a:schemeClr val="bg1"/>
                </a:solidFill>
              </a:rPr>
              <a:t>units</a:t>
            </a:r>
            <a:r>
              <a:rPr lang="en-US" sz="2700" dirty="0"/>
              <a:t>) </a:t>
            </a:r>
          </a:p>
          <a:p>
            <a:pPr lvl="2"/>
            <a:r>
              <a:rPr lang="en-US" sz="2700" dirty="0"/>
              <a:t>Independently from the </a:t>
            </a:r>
            <a:r>
              <a:rPr lang="en-US" sz="2700" b="1" dirty="0">
                <a:solidFill>
                  <a:schemeClr val="bg1"/>
                </a:solidFill>
              </a:rPr>
              <a:t>infrastructure</a:t>
            </a:r>
            <a:endParaRPr lang="en-US" sz="2900" b="1" dirty="0">
              <a:solidFill>
                <a:schemeClr val="bg1"/>
              </a:solidFill>
            </a:endParaRPr>
          </a:p>
          <a:p>
            <a:pPr lvl="1"/>
            <a:r>
              <a:rPr lang="en-US" sz="2900" dirty="0"/>
              <a:t>You still use the same testing frameworks as in casual unit testing</a:t>
            </a:r>
          </a:p>
          <a:p>
            <a:r>
              <a:rPr lang="en-US" sz="3100" dirty="0"/>
              <a:t>When using a web frameworks such as </a:t>
            </a:r>
            <a:r>
              <a:rPr lang="en-US" sz="31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900" dirty="0"/>
              <a:t>Built-in logic does not need to be tested</a:t>
            </a:r>
          </a:p>
          <a:p>
            <a:pPr lvl="2"/>
            <a:r>
              <a:rPr lang="en-US" sz="2700" dirty="0"/>
              <a:t>It is already tested during the development of the framework itself</a:t>
            </a:r>
          </a:p>
          <a:p>
            <a:pPr lvl="1"/>
            <a:r>
              <a:rPr lang="en-US" sz="2900" dirty="0"/>
              <a:t>You still need to test your custom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150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F13B7B-570D-482A-B638-A27E1D2A9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hlinkClick r:id="rId2"/>
              </a:rPr>
              <a:t>xUnit</a:t>
            </a:r>
            <a:r>
              <a:rPr lang="en-US" dirty="0"/>
              <a:t> is a free, open source, community-focused unit testing</a:t>
            </a:r>
            <a:br>
              <a:rPr lang="en-US" dirty="0"/>
            </a:br>
            <a:r>
              <a:rPr lang="en-US" dirty="0"/>
              <a:t>tool for the .NET Framework, UWP, Xamarin and .NET Core</a:t>
            </a:r>
          </a:p>
          <a:p>
            <a:r>
              <a:rPr lang="en-US" dirty="0"/>
              <a:t>To use it just follow these steps: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Create a new class library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Change the </a:t>
            </a:r>
            <a:r>
              <a:rPr lang="en-US" b="1" dirty="0">
                <a:solidFill>
                  <a:schemeClr val="bg1"/>
                </a:solidFill>
              </a:rPr>
              <a:t>TargetFramework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netcoreapp2.2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Install the following NuGet packages:</a:t>
            </a:r>
          </a:p>
          <a:p>
            <a:pPr lvl="2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Microsoft.NET.Test.Sdk</a:t>
            </a:r>
          </a:p>
          <a:p>
            <a:pPr lvl="2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xunit</a:t>
            </a:r>
          </a:p>
          <a:p>
            <a:pPr lvl="2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xunit.runner.visualstudio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Create a class and add public method with </a:t>
            </a:r>
            <a:r>
              <a:rPr lang="en-US" b="1" dirty="0">
                <a:solidFill>
                  <a:schemeClr val="bg1"/>
                </a:solidFill>
              </a:rPr>
              <a:t>[Fact] </a:t>
            </a:r>
            <a:r>
              <a:rPr lang="en-US" dirty="0"/>
              <a:t>attribute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To run tests use Visual Studio or console with</a:t>
            </a:r>
            <a:r>
              <a:rPr lang="en-US" b="1" dirty="0">
                <a:solidFill>
                  <a:schemeClr val="bg1"/>
                </a:solidFill>
              </a:rPr>
              <a:t> dotnet test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7E1125-9477-4800-AD22-32D0CB0C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XUnit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C42536-068E-4A53-B17D-E86BAB01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895" y="2155806"/>
            <a:ext cx="4482517" cy="88069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684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966A72-C636-4A4A-B74D-45008C2C3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0229" cy="5414400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– something made as an imitation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is a software practice, primarily used in </a:t>
            </a:r>
            <a:r>
              <a:rPr lang="en-US" sz="3200" b="1" dirty="0">
                <a:solidFill>
                  <a:schemeClr val="bg1"/>
                </a:solidFill>
              </a:rPr>
              <a:t>Unit Testing</a:t>
            </a:r>
          </a:p>
          <a:p>
            <a:pPr lvl="1"/>
            <a:r>
              <a:rPr lang="en-US" sz="3000" dirty="0"/>
              <a:t>An object under test may have </a:t>
            </a:r>
            <a:r>
              <a:rPr lang="en-US" sz="3000" b="1" dirty="0">
                <a:solidFill>
                  <a:schemeClr val="bg1"/>
                </a:solidFill>
              </a:rPr>
              <a:t>dependencies</a:t>
            </a:r>
            <a:r>
              <a:rPr lang="en-US" sz="3000" dirty="0"/>
              <a:t> on other objects</a:t>
            </a:r>
          </a:p>
          <a:p>
            <a:pPr lvl="1"/>
            <a:r>
              <a:rPr lang="en-US" sz="3000" dirty="0"/>
              <a:t>To </a:t>
            </a:r>
            <a:r>
              <a:rPr lang="en-US" sz="3000" b="1" dirty="0">
                <a:solidFill>
                  <a:schemeClr val="bg1"/>
                </a:solidFill>
              </a:rPr>
              <a:t>isolate</a:t>
            </a:r>
            <a:r>
              <a:rPr lang="en-US" sz="3000" dirty="0"/>
              <a:t> the behavior, the other objects are replaced</a:t>
            </a:r>
          </a:p>
          <a:p>
            <a:pPr lvl="2"/>
            <a:r>
              <a:rPr lang="en-US" sz="2800" dirty="0"/>
              <a:t>The replacements are </a:t>
            </a:r>
            <a:r>
              <a:rPr lang="en-US" sz="2800" b="1" dirty="0">
                <a:solidFill>
                  <a:schemeClr val="bg1"/>
                </a:solidFill>
              </a:rPr>
              <a:t>mocked objects</a:t>
            </a:r>
          </a:p>
          <a:p>
            <a:pPr lvl="2"/>
            <a:r>
              <a:rPr lang="en-US" sz="2800" dirty="0"/>
              <a:t>The mocked objects </a:t>
            </a:r>
            <a:r>
              <a:rPr lang="en-US" sz="2800" b="1" dirty="0">
                <a:solidFill>
                  <a:schemeClr val="bg1"/>
                </a:solidFill>
              </a:rPr>
              <a:t>simulate</a:t>
            </a:r>
            <a:r>
              <a:rPr lang="en-US" sz="2800" dirty="0"/>
              <a:t> the behavior of the </a:t>
            </a:r>
            <a:r>
              <a:rPr lang="en-US" sz="2800" b="1" dirty="0">
                <a:solidFill>
                  <a:schemeClr val="bg1"/>
                </a:solidFill>
              </a:rPr>
              <a:t>real objects</a:t>
            </a:r>
          </a:p>
          <a:p>
            <a:pPr lvl="1"/>
            <a:r>
              <a:rPr lang="en-US" sz="3000" dirty="0"/>
              <a:t>Useful if the real objects are </a:t>
            </a:r>
            <a:r>
              <a:rPr lang="en-US" sz="3000" b="1" dirty="0">
                <a:solidFill>
                  <a:schemeClr val="bg1"/>
                </a:solidFill>
              </a:rPr>
              <a:t>impractical</a:t>
            </a:r>
            <a:r>
              <a:rPr lang="en-US" sz="3000" dirty="0"/>
              <a:t>/</a:t>
            </a:r>
            <a:r>
              <a:rPr lang="en-US" sz="3000" b="1" dirty="0">
                <a:solidFill>
                  <a:schemeClr val="bg1"/>
                </a:solidFill>
              </a:rPr>
              <a:t>incorporate</a:t>
            </a:r>
            <a:r>
              <a:rPr lang="en-US" sz="3000" dirty="0"/>
              <a:t> to the unit test</a:t>
            </a:r>
          </a:p>
          <a:p>
            <a:r>
              <a:rPr lang="en-US" sz="3200" dirty="0"/>
              <a:t>Basically,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is creating objects that </a:t>
            </a:r>
            <a:r>
              <a:rPr lang="en-US" sz="3200" b="1" dirty="0">
                <a:solidFill>
                  <a:schemeClr val="bg1"/>
                </a:solidFill>
              </a:rPr>
              <a:t>simulate behavior</a:t>
            </a:r>
          </a:p>
          <a:p>
            <a:r>
              <a:rPr lang="en-US" sz="3200" dirty="0"/>
              <a:t>In .NET we can use the </a:t>
            </a:r>
            <a:r>
              <a:rPr lang="en-US" sz="3200" b="1" dirty="0" err="1">
                <a:solidFill>
                  <a:schemeClr val="bg1"/>
                </a:solidFill>
              </a:rPr>
              <a:t>Moq</a:t>
            </a:r>
            <a:r>
              <a:rPr lang="en-US" sz="3200" dirty="0"/>
              <a:t> library to create mock objects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E1AE6B-D7EC-445C-B17B-0A0AB7E8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8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E7E1464-9F38-4BA8-ADA2-908978A83C7E}"/>
              </a:ext>
            </a:extLst>
          </p:cNvPr>
          <p:cNvSpPr txBox="1">
            <a:spLocks/>
          </p:cNvSpPr>
          <p:nvPr/>
        </p:nvSpPr>
        <p:spPr>
          <a:xfrm>
            <a:off x="328744" y="2754000"/>
            <a:ext cx="4900343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A23070-78FB-4FD9-B114-E1B5051BB0C2}"/>
              </a:ext>
            </a:extLst>
          </p:cNvPr>
          <p:cNvSpPr txBox="1">
            <a:spLocks/>
          </p:cNvSpPr>
          <p:nvPr/>
        </p:nvSpPr>
        <p:spPr>
          <a:xfrm>
            <a:off x="328744" y="4269744"/>
            <a:ext cx="4900343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IUserRepository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IEnumerable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UserProfile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GetAllUsers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2A5DA40-9072-4E60-BB6D-0F483F7DE96D}"/>
              </a:ext>
            </a:extLst>
          </p:cNvPr>
          <p:cNvSpPr txBox="1">
            <a:spLocks/>
          </p:cNvSpPr>
          <p:nvPr/>
        </p:nvSpPr>
        <p:spPr>
          <a:xfrm>
            <a:off x="5394519" y="1752385"/>
            <a:ext cx="638630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IUserService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UserProfile FindUserByUsername(string username);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A5715A6-056D-493E-AB23-E3D6743F6233}"/>
              </a:ext>
            </a:extLst>
          </p:cNvPr>
          <p:cNvSpPr txBox="1">
            <a:spLocks/>
          </p:cNvSpPr>
          <p:nvPr/>
        </p:nvSpPr>
        <p:spPr>
          <a:xfrm>
            <a:off x="5394519" y="3000185"/>
            <a:ext cx="6386304" cy="34497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IUserService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IUserRepository userRepository;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UserService(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IUserRepository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userRepository)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userRepository;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UserProfile FindUserByUsername(string username)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=&gt;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userRepository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GetAllUsers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.SingleOrDefault(u =&gt; u.Username == username);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ASP.NET Core 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A5715A6-056D-493E-AB23-E3D6743F6233}"/>
              </a:ext>
            </a:extLst>
          </p:cNvPr>
          <p:cNvSpPr txBox="1">
            <a:spLocks/>
          </p:cNvSpPr>
          <p:nvPr/>
        </p:nvSpPr>
        <p:spPr>
          <a:xfrm>
            <a:off x="278057" y="1893270"/>
            <a:ext cx="4696229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UserServiceTests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List&lt;UserProfile&gt;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GetTestData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return new List&lt;UserProfile&gt;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new UserProfile {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Username = "Pesho",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Password = "123"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},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new UserProfile {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Username = "Ivo",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Password = "Pivo"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};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F672897-E0CA-4250-A02F-F0D4D3307DE3}"/>
              </a:ext>
            </a:extLst>
          </p:cNvPr>
          <p:cNvSpPr txBox="1">
            <a:spLocks/>
          </p:cNvSpPr>
          <p:nvPr/>
        </p:nvSpPr>
        <p:spPr>
          <a:xfrm>
            <a:off x="5018113" y="1893270"/>
            <a:ext cx="6946558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UserServiceTests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Fact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Method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_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ReturnsCorrect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_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WhenCorrectIsGiven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repo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Mock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IUserRepository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repo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Setup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(r =&gt; r.GetAllUsers())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Returns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(GetTestData());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IUserService service = new UserService(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repo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Object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UserProfile user = service.FindUserByUsername("Pesho");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   Assert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True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(user.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Pesho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"Broken...");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Assert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True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(user.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123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"Broken...");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70129CB-DC8A-4DD3-867A-BEEDA0F1B20F}"/>
              </a:ext>
            </a:extLst>
          </p:cNvPr>
          <p:cNvSpPr/>
          <p:nvPr/>
        </p:nvSpPr>
        <p:spPr bwMode="auto">
          <a:xfrm>
            <a:off x="9138505" y="1698505"/>
            <a:ext cx="2775438" cy="1128498"/>
          </a:xfrm>
          <a:prstGeom prst="wedgeRoundRectCallout">
            <a:avLst>
              <a:gd name="adj1" fmla="val -48388"/>
              <a:gd name="adj2" fmla="val 14386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NOTE</a:t>
            </a:r>
            <a:r>
              <a:rPr lang="en-US" sz="2000" b="1" noProof="1">
                <a:solidFill>
                  <a:schemeClr val="bg2"/>
                </a:solidFill>
              </a:rPr>
              <a:t>: You will need the following NuGet package installed: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Moq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66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Services</a:t>
            </a:r>
            <a:r>
              <a:rPr lang="en-US" sz="3100" dirty="0"/>
              <a:t>, accessing a </a:t>
            </a:r>
            <a:r>
              <a:rPr lang="en-US" sz="3100" b="1" dirty="0">
                <a:solidFill>
                  <a:schemeClr val="bg1"/>
                </a:solidFill>
              </a:rPr>
              <a:t>Database</a:t>
            </a:r>
            <a:r>
              <a:rPr lang="en-US" sz="3100" dirty="0"/>
              <a:t>, can (and should) also be tested</a:t>
            </a:r>
          </a:p>
          <a:p>
            <a:pPr lvl="1"/>
            <a:r>
              <a:rPr lang="en-US" sz="2900" dirty="0"/>
              <a:t>When testing such Services, you don't create a new Database</a:t>
            </a:r>
          </a:p>
          <a:p>
            <a:pPr lvl="2"/>
            <a:r>
              <a:rPr lang="en-US" sz="2700" dirty="0"/>
              <a:t>This would, otherwise, overload the Database Server</a:t>
            </a:r>
          </a:p>
          <a:p>
            <a:pPr lvl="1"/>
            <a:r>
              <a:rPr lang="en-US" sz="2900" dirty="0"/>
              <a:t>When testing such Service, you use </a:t>
            </a:r>
            <a:r>
              <a:rPr lang="en-US" sz="2900" b="1" dirty="0">
                <a:solidFill>
                  <a:schemeClr val="bg1"/>
                </a:solidFill>
              </a:rPr>
              <a:t>In-Memory Database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EF Core </a:t>
            </a:r>
            <a:r>
              <a:rPr lang="en-US" sz="3100" dirty="0"/>
              <a:t>provides an </a:t>
            </a:r>
            <a:r>
              <a:rPr lang="en-US" sz="3100" b="1" dirty="0">
                <a:solidFill>
                  <a:schemeClr val="bg1"/>
                </a:solidFill>
              </a:rPr>
              <a:t>In-Memory Database</a:t>
            </a:r>
          </a:p>
          <a:p>
            <a:pPr lvl="1"/>
            <a:r>
              <a:rPr lang="en-US" sz="2900" dirty="0"/>
              <a:t>Included with the </a:t>
            </a:r>
            <a:r>
              <a:rPr lang="en-US" sz="2900" b="1" dirty="0">
                <a:solidFill>
                  <a:schemeClr val="bg1"/>
                </a:solidFill>
              </a:rPr>
              <a:t>Microsoft</a:t>
            </a:r>
            <a:r>
              <a:rPr lang="en-US" sz="2900" dirty="0"/>
              <a:t>.</a:t>
            </a:r>
            <a:r>
              <a:rPr lang="en-US" sz="2900" b="1" dirty="0">
                <a:solidFill>
                  <a:schemeClr val="bg1"/>
                </a:solidFill>
              </a:rPr>
              <a:t>EntityFrameworkCore</a:t>
            </a:r>
            <a:r>
              <a:rPr lang="en-US" sz="2900" dirty="0"/>
              <a:t>.</a:t>
            </a:r>
            <a:r>
              <a:rPr lang="en-US" sz="2900" b="1" dirty="0">
                <a:solidFill>
                  <a:schemeClr val="bg1"/>
                </a:solidFill>
              </a:rPr>
              <a:t>InMemory</a:t>
            </a:r>
            <a:r>
              <a:rPr lang="en-US" sz="2900" dirty="0"/>
              <a:t> package</a:t>
            </a:r>
          </a:p>
          <a:p>
            <a:pPr lvl="1"/>
            <a:r>
              <a:rPr lang="en-US" sz="2900" dirty="0"/>
              <a:t>The In-Memory is </a:t>
            </a:r>
            <a:r>
              <a:rPr lang="en-US" sz="2900" b="1" dirty="0">
                <a:solidFill>
                  <a:schemeClr val="bg1"/>
                </a:solidFill>
              </a:rPr>
              <a:t>non-relational</a:t>
            </a:r>
            <a:r>
              <a:rPr lang="en-US" sz="2900" dirty="0"/>
              <a:t>, and it doesn’t have to be</a:t>
            </a:r>
          </a:p>
          <a:p>
            <a:pPr lvl="1"/>
            <a:r>
              <a:rPr lang="en-US" sz="2900" dirty="0"/>
              <a:t>The In-Memory database’s general purpose is to be a </a:t>
            </a:r>
            <a:r>
              <a:rPr lang="en-US" sz="2900" b="1" dirty="0">
                <a:solidFill>
                  <a:schemeClr val="bg1"/>
                </a:solidFill>
              </a:rPr>
              <a:t>testing database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20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59052"/>
          </a:xfrm>
        </p:spPr>
        <p:txBody>
          <a:bodyPr/>
          <a:lstStyle/>
          <a:p>
            <a:r>
              <a:rPr lang="en-US" sz="3100" dirty="0"/>
              <a:t>Using EF Core</a:t>
            </a:r>
            <a:r>
              <a:rPr lang="bg-BG" sz="3100" dirty="0"/>
              <a:t>'</a:t>
            </a:r>
            <a:r>
              <a:rPr lang="en-US" sz="3100" dirty="0"/>
              <a:t>s In-Memory Database in Unit Tests</a:t>
            </a:r>
            <a:endParaRPr lang="en-US" sz="29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4C6A6CF-19C8-40DA-9534-13E7AC340D7E}"/>
              </a:ext>
            </a:extLst>
          </p:cNvPr>
          <p:cNvSpPr txBox="1">
            <a:spLocks/>
          </p:cNvSpPr>
          <p:nvPr/>
        </p:nvSpPr>
        <p:spPr>
          <a:xfrm>
            <a:off x="261712" y="1769649"/>
            <a:ext cx="4991583" cy="159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50A7216-2789-44F7-A6C3-A5941CB7B8BC}"/>
              </a:ext>
            </a:extLst>
          </p:cNvPr>
          <p:cNvSpPr txBox="1">
            <a:spLocks/>
          </p:cNvSpPr>
          <p:nvPr/>
        </p:nvSpPr>
        <p:spPr>
          <a:xfrm>
            <a:off x="260249" y="3657102"/>
            <a:ext cx="943474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IUserService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AppDbContext appDbContext;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UserService(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appDbContext)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appDbContext;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UserProfile FindUserByUsername(string username)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=&gt; this.appDbContext.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UserProfiles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.SingleOrDefault(u =&gt; u.Username == username);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9C3A60B-9282-45E5-BAA5-CBC7B6D1A341}"/>
              </a:ext>
            </a:extLst>
          </p:cNvPr>
          <p:cNvSpPr txBox="1">
            <a:spLocks/>
          </p:cNvSpPr>
          <p:nvPr/>
        </p:nvSpPr>
        <p:spPr>
          <a:xfrm>
            <a:off x="5324604" y="1769649"/>
            <a:ext cx="6755203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DbContext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AppDbContext(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DbContextOptions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options)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base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(options) {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UserProfile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UserProfiles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1E42D9-7B51-4191-94C4-0284E3137F9C}"/>
              </a:ext>
            </a:extLst>
          </p:cNvPr>
          <p:cNvGrpSpPr/>
          <p:nvPr/>
        </p:nvGrpSpPr>
        <p:grpSpPr>
          <a:xfrm>
            <a:off x="9694989" y="3657102"/>
            <a:ext cx="2524875" cy="2993996"/>
            <a:chOff x="9737993" y="3582308"/>
            <a:chExt cx="2524875" cy="2993996"/>
          </a:xfrm>
        </p:grpSpPr>
        <p:pic>
          <p:nvPicPr>
            <p:cNvPr id="9" name="Graphic 8" descr="Disk">
              <a:extLst>
                <a:ext uri="{FF2B5EF4-FFF2-40B4-BE49-F238E27FC236}">
                  <a16:creationId xmlns:a16="http://schemas.microsoft.com/office/drawing/2014/main" id="{62B77B3D-E7CD-4CFF-B207-A231CE472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51039" y="3582308"/>
              <a:ext cx="637311" cy="637311"/>
            </a:xfrm>
            <a:prstGeom prst="rect">
              <a:avLst/>
            </a:prstGeom>
          </p:spPr>
        </p:pic>
        <p:pic>
          <p:nvPicPr>
            <p:cNvPr id="11" name="Graphic 10" descr="Stopwatch">
              <a:extLst>
                <a:ext uri="{FF2B5EF4-FFF2-40B4-BE49-F238E27FC236}">
                  <a16:creationId xmlns:a16="http://schemas.microsoft.com/office/drawing/2014/main" id="{B5BBF7EC-42F9-4A6D-87AB-57C2B543D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737993" y="4072701"/>
              <a:ext cx="1088959" cy="1088959"/>
            </a:xfrm>
            <a:prstGeom prst="rect">
              <a:avLst/>
            </a:prstGeom>
          </p:spPr>
        </p:pic>
        <p:pic>
          <p:nvPicPr>
            <p:cNvPr id="13" name="Graphic 12" descr="Database">
              <a:extLst>
                <a:ext uri="{FF2B5EF4-FFF2-40B4-BE49-F238E27FC236}">
                  <a16:creationId xmlns:a16="http://schemas.microsoft.com/office/drawing/2014/main" id="{700B4099-F246-4D8F-8963-DA4BC74A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869956" y="3905150"/>
              <a:ext cx="1392912" cy="1392912"/>
            </a:xfrm>
            <a:prstGeom prst="rect">
              <a:avLst/>
            </a:prstGeom>
          </p:spPr>
        </p:pic>
        <p:pic>
          <p:nvPicPr>
            <p:cNvPr id="15" name="Graphic 14" descr="Checklist">
              <a:extLst>
                <a:ext uri="{FF2B5EF4-FFF2-40B4-BE49-F238E27FC236}">
                  <a16:creationId xmlns:a16="http://schemas.microsoft.com/office/drawing/2014/main" id="{D165A486-CE4C-4CC1-931C-5BDE62982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0059492" y="4747446"/>
              <a:ext cx="1828858" cy="1828858"/>
            </a:xfrm>
            <a:prstGeom prst="rect">
              <a:avLst/>
            </a:prstGeom>
          </p:spPr>
        </p:pic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60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59052"/>
          </a:xfrm>
        </p:spPr>
        <p:txBody>
          <a:bodyPr/>
          <a:lstStyle/>
          <a:p>
            <a:r>
              <a:rPr lang="en-US" sz="3100" dirty="0"/>
              <a:t>Using EF Core</a:t>
            </a:r>
            <a:r>
              <a:rPr lang="bg-BG" sz="3100" dirty="0"/>
              <a:t>'</a:t>
            </a:r>
            <a:r>
              <a:rPr lang="en-US" sz="3100" dirty="0"/>
              <a:t>s In-Memory Database in Unit Tests</a:t>
            </a:r>
            <a:endParaRPr lang="en-US" sz="290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D449D74-D0AA-400D-A941-8BAF12BBD151}"/>
              </a:ext>
            </a:extLst>
          </p:cNvPr>
          <p:cNvSpPr txBox="1">
            <a:spLocks/>
          </p:cNvSpPr>
          <p:nvPr/>
        </p:nvSpPr>
        <p:spPr>
          <a:xfrm>
            <a:off x="709564" y="1785616"/>
            <a:ext cx="10772872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[Fact]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Method_ReturnsCorrect_WhenCorrectIsGiven()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options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DbContextOptionsBuilder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UseInMemoryDatabase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(databaseName: 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Find_User_Database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Give a Unique name to the DB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.Options;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using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(var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(options))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 Testing Data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dbContext.UserProfiles.AddRange(GetTestData());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dbContext.SaveChanges();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UserProfile user = null;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591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59052"/>
          </a:xfrm>
        </p:spPr>
        <p:txBody>
          <a:bodyPr/>
          <a:lstStyle/>
          <a:p>
            <a:r>
              <a:rPr lang="en-US" sz="3100" dirty="0"/>
              <a:t>Using EF Core's In-Memory Database in Unit Tests</a:t>
            </a:r>
            <a:endParaRPr lang="en-US" sz="290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D449D74-D0AA-400D-A941-8BAF12BBD151}"/>
              </a:ext>
            </a:extLst>
          </p:cNvPr>
          <p:cNvSpPr txBox="1">
            <a:spLocks/>
          </p:cNvSpPr>
          <p:nvPr/>
        </p:nvSpPr>
        <p:spPr>
          <a:xfrm>
            <a:off x="334108" y="1785616"/>
            <a:ext cx="11421207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[Fact]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Method_ReturnsCorrect_WhenCorrectIsGiven()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using (var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options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 Context again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IUserService service = new UserService(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Pass it to Service as dependency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user = service.FindUserByUsername("Pesho");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Find the User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Assert.True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!=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null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, "Broken...");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Check if the User is null (we set it to null initially)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Assert.True(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user.Username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"Pesho", "Broken...");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Assert.True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user.Password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"123", "Broken...");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579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Integration Testing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2483095" cy="24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Testing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Unit Testing</a:t>
            </a:r>
          </a:p>
          <a:p>
            <a:pPr lvl="1">
              <a:lnSpc>
                <a:spcPct val="100000"/>
              </a:lnSpc>
            </a:pPr>
            <a:r>
              <a:rPr lang="en-US" sz="3000" noProof="1"/>
              <a:t>Mocking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In-memory Database</a:t>
            </a:r>
            <a:endParaRPr lang="en-US" sz="3000" noProof="1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Integration Testing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Selenium</a:t>
            </a:r>
          </a:p>
          <a:p>
            <a:pPr lvl="1">
              <a:lnSpc>
                <a:spcPct val="100000"/>
              </a:lnSpc>
            </a:pPr>
            <a:r>
              <a:rPr lang="en-US" sz="3000" noProof="1"/>
              <a:t>Selenium Integration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MyTested.AspNetCore.Mvc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652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28A7-0FB5-4785-A321-336495A99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2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Integration Testing </a:t>
            </a:r>
            <a:r>
              <a:rPr lang="en-US" sz="3200" dirty="0"/>
              <a:t>ensures app components:</a:t>
            </a:r>
          </a:p>
          <a:p>
            <a:pPr lvl="1"/>
            <a:r>
              <a:rPr lang="en-US" sz="3000" dirty="0"/>
              <a:t>Function correctly at the level of the infrastructure</a:t>
            </a:r>
          </a:p>
          <a:p>
            <a:pPr lvl="2"/>
            <a:r>
              <a:rPr lang="en-US" sz="2800" dirty="0"/>
              <a:t>Database, File System, Network, Pipelines etc.</a:t>
            </a:r>
          </a:p>
          <a:p>
            <a:pPr lvl="1"/>
            <a:r>
              <a:rPr lang="en-US" sz="3000" dirty="0"/>
              <a:t>Work together correctly to produce expected results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Integration Tests </a:t>
            </a:r>
            <a:r>
              <a:rPr lang="en-US" sz="3200" dirty="0"/>
              <a:t>are far more complicated than </a:t>
            </a:r>
            <a:r>
              <a:rPr lang="en-US" sz="3200" b="1" dirty="0">
                <a:solidFill>
                  <a:schemeClr val="bg1"/>
                </a:solidFill>
              </a:rPr>
              <a:t>Unit Tests</a:t>
            </a:r>
          </a:p>
          <a:p>
            <a:pPr lvl="1"/>
            <a:r>
              <a:rPr lang="en-US" sz="3000" dirty="0"/>
              <a:t>Use </a:t>
            </a:r>
            <a:r>
              <a:rPr lang="en-US" sz="3000" b="1" dirty="0">
                <a:solidFill>
                  <a:schemeClr val="bg1"/>
                </a:solidFill>
              </a:rPr>
              <a:t>actual components</a:t>
            </a:r>
            <a:r>
              <a:rPr lang="en-US" sz="3000" dirty="0"/>
              <a:t>, rather than mocked such</a:t>
            </a:r>
          </a:p>
          <a:p>
            <a:pPr lvl="1"/>
            <a:r>
              <a:rPr lang="en-US" sz="3000" dirty="0"/>
              <a:t>Require more code and data processing</a:t>
            </a:r>
          </a:p>
          <a:p>
            <a:pPr lvl="1"/>
            <a:r>
              <a:rPr lang="en-US" sz="3000" dirty="0"/>
              <a:t>Take longer time develop, run and process</a:t>
            </a:r>
          </a:p>
          <a:p>
            <a:pPr lvl="1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EACED-9E76-4CB3-AF5B-9B52E8A3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1F6D1B-712E-42FF-B8E6-F9CB3F983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997" y="1521069"/>
            <a:ext cx="2318857" cy="177443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765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FB7254-4057-489B-98C8-8E4B8E9982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8931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supports </a:t>
            </a:r>
            <a:r>
              <a:rPr lang="en-US" sz="3000" b="1" dirty="0">
                <a:solidFill>
                  <a:schemeClr val="bg1"/>
                </a:solidFill>
              </a:rPr>
              <a:t>Integration Testing </a:t>
            </a:r>
            <a:r>
              <a:rPr lang="en-US" sz="3000" dirty="0"/>
              <a:t>using a </a:t>
            </a:r>
            <a:r>
              <a:rPr lang="en-US" sz="3000" b="1" dirty="0">
                <a:solidFill>
                  <a:schemeClr val="bg1"/>
                </a:solidFill>
              </a:rPr>
              <a:t>Unit Test framework</a:t>
            </a:r>
          </a:p>
          <a:p>
            <a:pPr lvl="1"/>
            <a:r>
              <a:rPr lang="en-US" sz="2800" dirty="0"/>
              <a:t>The framework has an integrated web host and in-memory test server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Integration Tests </a:t>
            </a:r>
            <a:r>
              <a:rPr lang="en-US" sz="3000" dirty="0"/>
              <a:t>follow a sequence of events</a:t>
            </a:r>
          </a:p>
          <a:p>
            <a:pPr lvl="1"/>
            <a:r>
              <a:rPr lang="en-US" sz="2800" dirty="0"/>
              <a:t>The app</a:t>
            </a:r>
            <a:r>
              <a:rPr lang="bg-BG" sz="2800" dirty="0"/>
              <a:t>'</a:t>
            </a:r>
            <a:r>
              <a:rPr lang="en-US" sz="2800" dirty="0"/>
              <a:t>s web host must be configured</a:t>
            </a:r>
          </a:p>
          <a:p>
            <a:pPr lvl="1"/>
            <a:r>
              <a:rPr lang="en-US" sz="2800" dirty="0"/>
              <a:t>A test server client is created to submit requests to the app</a:t>
            </a:r>
          </a:p>
          <a:p>
            <a:pPr lvl="1"/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Arrange</a:t>
            </a:r>
            <a:r>
              <a:rPr lang="en-US" sz="2800" dirty="0"/>
              <a:t>] The test app prepares a request</a:t>
            </a:r>
          </a:p>
          <a:p>
            <a:pPr lvl="1"/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Act</a:t>
            </a:r>
            <a:r>
              <a:rPr lang="en-US" sz="2800" dirty="0"/>
              <a:t>] The client submits the request and receives a response</a:t>
            </a:r>
          </a:p>
          <a:p>
            <a:pPr lvl="1"/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Assert</a:t>
            </a:r>
            <a:r>
              <a:rPr lang="en-US" sz="2800" dirty="0"/>
              <a:t>] The actual response is validated based on expected result</a:t>
            </a:r>
          </a:p>
          <a:p>
            <a:pPr lvl="1"/>
            <a:r>
              <a:rPr lang="en-US" sz="2800" dirty="0"/>
              <a:t>After all tests have run, the results are reported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65A120-B578-4C3F-B5B2-72F80114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002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85B953-46AA-4DFD-AF06-1279BD67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5A00C5A-6068-41ED-ACEC-85AECF884A31}"/>
              </a:ext>
            </a:extLst>
          </p:cNvPr>
          <p:cNvSpPr txBox="1">
            <a:spLocks/>
          </p:cNvSpPr>
          <p:nvPr/>
        </p:nvSpPr>
        <p:spPr>
          <a:xfrm>
            <a:off x="190405" y="1365408"/>
            <a:ext cx="8276587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IntegrationTest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IClassFixture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&lt;WebApplicationFactory&lt;Startup&gt;&gt;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WebApplicationFactory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Startup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factory;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IntegrationTest(WebApplicationFactory&lt;Startup&gt; factory)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this.factory = factory;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C243A5A-177B-407D-98AD-393C9BA36C5A}"/>
              </a:ext>
            </a:extLst>
          </p:cNvPr>
          <p:cNvSpPr txBox="1">
            <a:spLocks/>
          </p:cNvSpPr>
          <p:nvPr/>
        </p:nvSpPr>
        <p:spPr>
          <a:xfrm>
            <a:off x="190405" y="4027936"/>
            <a:ext cx="9621811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IntegrationTest : IClassFixture&lt;WebApplicationFactory&lt;Startup&gt;&gt;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Theory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InlineData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InlineData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("/About")]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InlineData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("/Contacts")]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Task Test_EndpointReturnSuccessAndCorrectContentType(string url)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435F9A6-4E75-4D36-86EB-5154E6E26AC7}"/>
              </a:ext>
            </a:extLst>
          </p:cNvPr>
          <p:cNvSpPr/>
          <p:nvPr/>
        </p:nvSpPr>
        <p:spPr bwMode="auto">
          <a:xfrm>
            <a:off x="1026477" y="2619832"/>
            <a:ext cx="4248200" cy="729762"/>
          </a:xfrm>
          <a:prstGeom prst="wedgeRoundRectCallout">
            <a:avLst>
              <a:gd name="adj1" fmla="val 31604"/>
              <a:gd name="adj2" fmla="val -103765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WebApplicationFactory</a:t>
            </a:r>
            <a:r>
              <a:rPr lang="en-US" sz="2000" b="1" noProof="1">
                <a:solidFill>
                  <a:srgbClr val="FFFFFF"/>
                </a:solidFill>
              </a:rPr>
              <a:t>&lt;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TEntryPoint</a:t>
            </a:r>
            <a:r>
              <a:rPr lang="en-US" sz="2000" b="1" noProof="1">
                <a:solidFill>
                  <a:srgbClr val="FFFFFF"/>
                </a:solidFill>
              </a:rPr>
              <a:t>&gt;</a:t>
            </a:r>
            <a:br>
              <a:rPr lang="en-US" sz="2000" b="1" noProof="1">
                <a:solidFill>
                  <a:srgbClr val="FFFFFF"/>
                </a:solidFill>
              </a:rPr>
            </a:br>
            <a:r>
              <a:rPr lang="en-US" sz="2000" b="1" noProof="1">
                <a:solidFill>
                  <a:srgbClr val="FFFFFF"/>
                </a:solidFill>
              </a:rPr>
              <a:t>is used to create a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TestServer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E997E071-A2A8-4EC9-BE5A-0945D542F7BC}"/>
              </a:ext>
            </a:extLst>
          </p:cNvPr>
          <p:cNvSpPr/>
          <p:nvPr/>
        </p:nvSpPr>
        <p:spPr bwMode="auto">
          <a:xfrm>
            <a:off x="5715095" y="2285201"/>
            <a:ext cx="3007727" cy="1399023"/>
          </a:xfrm>
          <a:prstGeom prst="wedgeRoundRectCallout">
            <a:avLst>
              <a:gd name="adj1" fmla="val -64973"/>
              <a:gd name="adj2" fmla="val -49994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TEntryPoint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is the entry point of the Tested App. Usually that is the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Startup.cs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18E5529-A7CC-466D-987C-4FE07335CF8C}"/>
              </a:ext>
            </a:extLst>
          </p:cNvPr>
          <p:cNvSpPr/>
          <p:nvPr/>
        </p:nvSpPr>
        <p:spPr bwMode="auto">
          <a:xfrm>
            <a:off x="8907410" y="1365408"/>
            <a:ext cx="3007727" cy="1861369"/>
          </a:xfrm>
          <a:prstGeom prst="wedgeRoundRectCallout">
            <a:avLst>
              <a:gd name="adj1" fmla="val -104144"/>
              <a:gd name="adj2" fmla="val -29251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IClassFixture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interface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indicates the class contains tests and provides shared object instances across tests in the class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1F35C049-DB97-4D27-93B8-296727939672}"/>
              </a:ext>
            </a:extLst>
          </p:cNvPr>
          <p:cNvSpPr/>
          <p:nvPr/>
        </p:nvSpPr>
        <p:spPr bwMode="auto">
          <a:xfrm>
            <a:off x="2215000" y="4150753"/>
            <a:ext cx="2365794" cy="792077"/>
          </a:xfrm>
          <a:prstGeom prst="wedgeRoundRectCallout">
            <a:avLst>
              <a:gd name="adj1" fmla="val -74257"/>
              <a:gd name="adj2" fmla="val 39917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Used to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parameterize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a test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8CB61FB-3858-49F7-80C2-E43815357A22}"/>
              </a:ext>
            </a:extLst>
          </p:cNvPr>
          <p:cNvSpPr/>
          <p:nvPr/>
        </p:nvSpPr>
        <p:spPr bwMode="auto">
          <a:xfrm>
            <a:off x="4662193" y="4631672"/>
            <a:ext cx="2635422" cy="792077"/>
          </a:xfrm>
          <a:prstGeom prst="wedgeRoundRectCallout">
            <a:avLst>
              <a:gd name="adj1" fmla="val -105103"/>
              <a:gd name="adj2" fmla="val 48797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Used to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pass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parameters</a:t>
            </a:r>
            <a:r>
              <a:rPr lang="en-US" sz="2000" b="1" noProof="1">
                <a:solidFill>
                  <a:schemeClr val="bg2"/>
                </a:solidFill>
              </a:rPr>
              <a:t> to the test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84CCA15-F4DC-4938-BCF8-815C50C144B2}"/>
              </a:ext>
            </a:extLst>
          </p:cNvPr>
          <p:cNvSpPr/>
          <p:nvPr/>
        </p:nvSpPr>
        <p:spPr bwMode="auto">
          <a:xfrm>
            <a:off x="7876536" y="4404220"/>
            <a:ext cx="4038601" cy="1302037"/>
          </a:xfrm>
          <a:prstGeom prst="wedgeRoundRectCallout">
            <a:avLst>
              <a:gd name="adj1" fmla="val -48388"/>
              <a:gd name="adj2" fmla="val 14386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NOTE</a:t>
            </a:r>
            <a:r>
              <a:rPr lang="en-US" sz="2000" b="1" noProof="1">
                <a:solidFill>
                  <a:schemeClr val="bg2"/>
                </a:solidFill>
              </a:rPr>
              <a:t>: You will need the following NuGet package installed</a:t>
            </a:r>
          </a:p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Microsoft.AspNetCore.Mvc.Testing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536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E1BA40-273B-4952-8338-B4E73C43D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/>
          </a:bodyPr>
          <a:lstStyle/>
          <a:p>
            <a:r>
              <a:rPr lang="en-US" sz="3000" dirty="0"/>
              <a:t>This </a:t>
            </a:r>
            <a:r>
              <a:rPr lang="en-US" sz="3000" b="1" dirty="0">
                <a:solidFill>
                  <a:schemeClr val="bg1"/>
                </a:solidFill>
              </a:rPr>
              <a:t>integration test</a:t>
            </a:r>
            <a:r>
              <a:rPr lang="en-US" sz="3000" dirty="0"/>
              <a:t>, simply tests response </a:t>
            </a:r>
            <a:r>
              <a:rPr lang="en-US" sz="3000" b="1" dirty="0">
                <a:solidFill>
                  <a:schemeClr val="bg1"/>
                </a:solidFill>
              </a:rPr>
              <a:t>status code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content type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5B953-46AA-4DFD-AF06-1279BD67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Testing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341DB8F-41E5-42FF-8650-7B34D8E271E3}"/>
              </a:ext>
            </a:extLst>
          </p:cNvPr>
          <p:cNvSpPr txBox="1">
            <a:spLocks/>
          </p:cNvSpPr>
          <p:nvPr/>
        </p:nvSpPr>
        <p:spPr>
          <a:xfrm>
            <a:off x="779537" y="1716860"/>
            <a:ext cx="10632925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IntegrationTest : IClassFixture&lt;WebApplicationFactory&lt;Startup&gt;&gt;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[Theory]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[InlineData("/")]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[InlineData("/About")]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[InlineData("/Contacts")]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Task Test_EndpointReturnSuccessAndCorrectContentType(string url)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//Arrange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client = this.factory.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CreateClient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Creates a HttpClient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//Act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response = await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client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(url);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Simulates a Get Request to the given URL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//Assert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response.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EnsureSuccessStatusCode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200 - 299 (SUCCESS)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Assert.Equal("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text/html; charset=utf-8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response.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Headers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ContentType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.ToString());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B97CE49-A2CD-4748-AC7E-1E3A6A02FE7C}"/>
              </a:ext>
            </a:extLst>
          </p:cNvPr>
          <p:cNvSpPr/>
          <p:nvPr/>
        </p:nvSpPr>
        <p:spPr bwMode="auto">
          <a:xfrm>
            <a:off x="7373861" y="2168047"/>
            <a:ext cx="4038601" cy="1833501"/>
          </a:xfrm>
          <a:prstGeom prst="wedgeRoundRectCallout">
            <a:avLst>
              <a:gd name="adj1" fmla="val -48388"/>
              <a:gd name="adj2" fmla="val 14386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NOTE</a:t>
            </a:r>
            <a:r>
              <a:rPr lang="en-US" sz="2000" b="1" noProof="1">
                <a:solidFill>
                  <a:schemeClr val="bg2"/>
                </a:solidFill>
              </a:rPr>
              <a:t>: You will need the following NuGet package installed</a:t>
            </a:r>
          </a:p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Microsoft.AspNetCore.App</a:t>
            </a:r>
          </a:p>
          <a:p>
            <a:pPr algn="ctr"/>
            <a:r>
              <a:rPr lang="en-US" sz="2000" b="1" noProof="1">
                <a:solidFill>
                  <a:schemeClr val="bg2"/>
                </a:solidFill>
              </a:rPr>
              <a:t>Also you need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Sdk="Microsoft.NET.Sdk.Web"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347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Selenium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A5942-69C7-4F3E-9B7C-4F99623B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6" y="1643062"/>
            <a:ext cx="2143125" cy="21431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EA320D-0B6C-4292-9296-49CE107E7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Selenium</a:t>
            </a:r>
            <a:r>
              <a:rPr lang="en-US" dirty="0"/>
              <a:t> is a portable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 for web applications</a:t>
            </a:r>
          </a:p>
          <a:p>
            <a:pPr lvl="1"/>
            <a:r>
              <a:rPr lang="en-US" dirty="0"/>
              <a:t>Provides a playback tool for authoring tests (Selenium IDE)</a:t>
            </a:r>
          </a:p>
          <a:p>
            <a:pPr lvl="1"/>
            <a:r>
              <a:rPr lang="en-US" dirty="0"/>
              <a:t>Provides a test domain-specific language (</a:t>
            </a:r>
            <a:r>
              <a:rPr lang="en-US" noProof="1"/>
              <a:t>Selenese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Provides "browser driving" natively (Selenium WebDriver)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Selenium automates browsers. That’s it!</a:t>
            </a:r>
            <a:r>
              <a:rPr lang="en-US" dirty="0"/>
              <a:t>" Selenium docs</a:t>
            </a:r>
          </a:p>
          <a:p>
            <a:pPr lvl="1"/>
            <a:r>
              <a:rPr lang="en-US" dirty="0"/>
              <a:t>Automates web applications for test purposes</a:t>
            </a:r>
          </a:p>
          <a:p>
            <a:pPr lvl="1"/>
            <a:r>
              <a:rPr lang="en-US" dirty="0"/>
              <a:t>Useful for integration testing SPA apps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33DE79-5710-48D6-878D-C4253C28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37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407312-7F05-4AD6-9150-8F57536E65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120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Install latest stable Node.js: </a:t>
            </a:r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pPr lvl="1"/>
            <a:r>
              <a:rPr lang="en-US" dirty="0"/>
              <a:t>Install the npm package: </a:t>
            </a:r>
          </a:p>
          <a:p>
            <a:r>
              <a:rPr lang="en-US" dirty="0"/>
              <a:t>Install latest Java: </a:t>
            </a:r>
            <a:r>
              <a:rPr lang="en-US" dirty="0">
                <a:hlinkClick r:id="rId3"/>
              </a:rPr>
              <a:t>https://www.java.com/en/download/</a:t>
            </a:r>
            <a:endParaRPr lang="en-US" dirty="0"/>
          </a:p>
          <a:p>
            <a:r>
              <a:rPr lang="en-US" dirty="0"/>
              <a:t>Download Selenium Standalone Server JAR</a:t>
            </a:r>
          </a:p>
          <a:p>
            <a:pPr lvl="1"/>
            <a:r>
              <a:rPr lang="en-US" dirty="0">
                <a:hlinkClick r:id="rId4"/>
              </a:rPr>
              <a:t>https://www.seleniumhq.org/download/</a:t>
            </a:r>
            <a:endParaRPr lang="en-US" dirty="0"/>
          </a:p>
          <a:p>
            <a:r>
              <a:rPr lang="en-US" dirty="0"/>
              <a:t>Download ChromeDriver (to match your Chrome version)</a:t>
            </a:r>
          </a:p>
          <a:p>
            <a:pPr lvl="1"/>
            <a:r>
              <a:rPr lang="en-US" dirty="0">
                <a:hlinkClick r:id="rId5"/>
              </a:rPr>
              <a:t>http://chromedriver.chromium.org/downloads</a:t>
            </a:r>
            <a:endParaRPr lang="en-US" dirty="0"/>
          </a:p>
          <a:p>
            <a:pPr lvl="1"/>
            <a:r>
              <a:rPr lang="en-US" dirty="0"/>
              <a:t>Extract the file in the same folder as Selenium Standalone Server</a:t>
            </a:r>
          </a:p>
          <a:p>
            <a:r>
              <a:rPr lang="en-US" dirty="0"/>
              <a:t>Start selenium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ACAD51-7FFD-42F9-A7AD-F032886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Set-up Selenium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3B4018-79AB-4813-AA63-95A868C4AD0C}"/>
              </a:ext>
            </a:extLst>
          </p:cNvPr>
          <p:cNvSpPr txBox="1">
            <a:spLocks/>
          </p:cNvSpPr>
          <p:nvPr/>
        </p:nvSpPr>
        <p:spPr>
          <a:xfrm>
            <a:off x="5218720" y="1850343"/>
            <a:ext cx="4317476" cy="448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npm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install -g selenium-standalone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D40A1C9-4518-4AFD-BD20-DEB88BF87CA4}"/>
              </a:ext>
            </a:extLst>
          </p:cNvPr>
          <p:cNvSpPr txBox="1">
            <a:spLocks/>
          </p:cNvSpPr>
          <p:nvPr/>
        </p:nvSpPr>
        <p:spPr>
          <a:xfrm>
            <a:off x="4447293" y="5983702"/>
            <a:ext cx="6110728" cy="448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java -jar .\selenium-server-standalone-3.141.59.jar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88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20ABD4-BE94-4E5D-94C7-64AEC4735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r>
              <a:rPr lang="bg-BG" dirty="0" smtClean="0"/>
              <a:t>'</a:t>
            </a:r>
            <a:r>
              <a:rPr lang="en-US" dirty="0" smtClean="0"/>
              <a:t>s </a:t>
            </a:r>
            <a:r>
              <a:rPr lang="en-US" dirty="0"/>
              <a:t>get ready Selenium for ASP.NET Core App Testing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Install NuGet packages: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Selenium.Support</a:t>
            </a:r>
            <a:r>
              <a:rPr lang="en-US" sz="2800" dirty="0"/>
              <a:t> 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Selenium.WebDriver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ln w="0">
                  <a:noFill/>
                </a:ln>
              </a:rPr>
              <a:t>Get </a:t>
            </a:r>
            <a:r>
              <a:rPr lang="en-US" sz="3200" b="1" dirty="0">
                <a:solidFill>
                  <a:schemeClr val="bg1"/>
                </a:solidFill>
              </a:rPr>
              <a:t>SeleniumServerFactory.cs</a:t>
            </a:r>
            <a:r>
              <a:rPr lang="en-US" sz="3200" dirty="0">
                <a:ln w="0">
                  <a:noFill/>
                </a:ln>
              </a:rPr>
              <a:t> ready-to-use integration of </a:t>
            </a:r>
            <a:r>
              <a:rPr lang="en-US" sz="3200" b="1" dirty="0">
                <a:solidFill>
                  <a:schemeClr val="bg1"/>
                </a:solidFill>
              </a:rPr>
              <a:t>TestServer</a:t>
            </a:r>
            <a:r>
              <a:rPr lang="en-US" sz="3200" dirty="0">
                <a:ln w="0">
                  <a:noFill/>
                </a:ln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Selenium</a:t>
            </a:r>
            <a:r>
              <a:rPr lang="en-US" sz="3200" dirty="0">
                <a:ln w="0">
                  <a:noFill/>
                </a:ln>
              </a:rPr>
              <a:t> from the </a:t>
            </a:r>
            <a:r>
              <a:rPr lang="en-US" sz="3200" dirty="0">
                <a:ln w="0">
                  <a:noFill/>
                </a:ln>
                <a:hlinkClick r:id="rId2"/>
              </a:rPr>
              <a:t>ASP.NET Core Template</a:t>
            </a:r>
            <a:endParaRPr lang="en-US" sz="3200" dirty="0">
              <a:ln w="0">
                <a:noFill/>
              </a:ln>
            </a:endParaRPr>
          </a:p>
          <a:p>
            <a:pPr lvl="1">
              <a:buClr>
                <a:schemeClr val="tx1"/>
              </a:buClr>
            </a:pPr>
            <a:r>
              <a:rPr lang="en-US" sz="3200" dirty="0">
                <a:ln w="0">
                  <a:noFill/>
                </a:ln>
              </a:rPr>
              <a:t>Create new test class in SeleniumTests.cs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.NET Core 3.1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A6AE094-4A3F-4A46-8BB2-C81C4E095398}"/>
              </a:ext>
            </a:extLst>
          </p:cNvPr>
          <p:cNvSpPr txBox="1">
            <a:spLocks/>
          </p:cNvSpPr>
          <p:nvPr/>
        </p:nvSpPr>
        <p:spPr>
          <a:xfrm>
            <a:off x="1435701" y="5650516"/>
            <a:ext cx="9320598" cy="448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SeleniumTests : IClassFixture&lt;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SeleniumServerFactory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&lt;Startup&gt;&gt; { ... }</a:t>
            </a:r>
          </a:p>
        </p:txBody>
      </p:sp>
    </p:spTree>
    <p:extLst>
      <p:ext uri="{BB962C8B-B14F-4D97-AF65-F5344CB8AC3E}">
        <p14:creationId xmlns:p14="http://schemas.microsoft.com/office/powerpoint/2010/main" val="144384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Test Setup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CE8B83-F47E-4885-981E-6080BDAA9D65}"/>
              </a:ext>
            </a:extLst>
          </p:cNvPr>
          <p:cNvSpPr txBox="1">
            <a:spLocks/>
          </p:cNvSpPr>
          <p:nvPr/>
        </p:nvSpPr>
        <p:spPr>
          <a:xfrm>
            <a:off x="292701" y="1471309"/>
            <a:ext cx="11606598" cy="5204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SeleniumTests : IClassFixture&lt;SeleniumServerFactory&lt;Startup&gt;&gt;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readonly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SeleniumServerFactory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&lt;Startup&gt; server;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readonly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IWebDriver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browser;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SeleniumTests(SeleniumServerFactory&lt;Startup&gt; server)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this.server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server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lang="bg-BG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bg-BG" dirty="0" smtClean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 smtClean="0">
                <a:ln w="0">
                  <a:noFill/>
                </a:ln>
                <a:solidFill>
                  <a:schemeClr val="accent2"/>
                </a:solidFill>
                <a:effectLst/>
              </a:rPr>
              <a:t>	 </a:t>
            </a:r>
            <a:r>
              <a:rPr lang="en-US" dirty="0" smtClean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This call shouldn't be required for setup, but it is. (weird</a:t>
            </a:r>
            <a:r>
              <a:rPr lang="en-US" dirty="0" smtClean="0">
                <a:ln w="0">
                  <a:noFill/>
                </a:ln>
                <a:solidFill>
                  <a:schemeClr val="accent2"/>
                </a:solidFill>
                <a:effectLst/>
              </a:rPr>
              <a:t>)</a:t>
            </a: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server.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CreateClient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opts = new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ChromeOptions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opts.AddArguments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("--headless", "--ignore-certificate-errors"); 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this.browser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RemoteWebDriver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(opts);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1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17716-D790-49E2-9F38-3CE8E5136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now that the configuration is done, </a:t>
            </a:r>
            <a:r>
              <a:rPr lang="en-US" dirty="0" smtClean="0"/>
              <a:t>let</a:t>
            </a:r>
            <a:r>
              <a:rPr lang="bg-BG" dirty="0" smtClean="0"/>
              <a:t>'</a:t>
            </a:r>
            <a:r>
              <a:rPr lang="en-US" dirty="0" smtClean="0"/>
              <a:t>s </a:t>
            </a:r>
            <a:r>
              <a:rPr lang="en-US" dirty="0"/>
              <a:t>see some tests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Tests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CE8B83-F47E-4885-981E-6080BDAA9D65}"/>
              </a:ext>
            </a:extLst>
          </p:cNvPr>
          <p:cNvSpPr txBox="1">
            <a:spLocks/>
          </p:cNvSpPr>
          <p:nvPr/>
        </p:nvSpPr>
        <p:spPr>
          <a:xfrm>
            <a:off x="335777" y="1919798"/>
            <a:ext cx="5642993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SeleniumTests :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IClassFixture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&lt;SeleniumServerFactory&lt;Startup&gt;&gt;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[Fact]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LoadTheMainPageAndCheckTitle()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browser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Navigate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GoToUrl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server.RootUri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Assert.StartsWith("Sample",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browser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Title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7B1ECFF-AC8D-4615-8C12-857E2068A3DC}"/>
              </a:ext>
            </a:extLst>
          </p:cNvPr>
          <p:cNvSpPr txBox="1">
            <a:spLocks/>
          </p:cNvSpPr>
          <p:nvPr/>
        </p:nvSpPr>
        <p:spPr>
          <a:xfrm>
            <a:off x="6213232" y="1919798"/>
            <a:ext cx="5642993" cy="3680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SeleniumTests :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IClassFixture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&lt;SeleniumServerFactory&lt;Startup&gt;&gt;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[Fact]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ThereIsAnH1()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browser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Navigate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GoToUrl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server.RootUri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headerSelector = By.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TagName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("h1");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Assert.Equal("Heading",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browser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FindElement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(headerSelector).Text);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25C9A-568B-46B6-B8FF-B9ABAD793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5308481"/>
            <a:ext cx="1420325" cy="1420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C0EAB3-6F82-449E-BAB9-22F3779EDAF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806" y="5361377"/>
            <a:ext cx="1201622" cy="120162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49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MyTested.AspNetCore.Mvc</a:t>
            </a:r>
            <a:endParaRPr lang="bg-BG"/>
          </a:p>
        </p:txBody>
      </p:sp>
      <p:pic>
        <p:nvPicPr>
          <p:cNvPr id="1034" name="Picture 10" descr="Ð ÐµÐ·ÑÐ»ÑÐ°Ñ Ñ Ð¸Ð·Ð¾Ð±ÑÐ°Ð¶ÐµÐ½Ð¸Ðµ Ð·Ð° nuget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290" y="1593216"/>
            <a:ext cx="2091237" cy="202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7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28A7-0FB5-4785-A321-336495A99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47956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MyTested.AspNetCore.Mvc</a:t>
            </a:r>
            <a:r>
              <a:rPr lang="en-US" b="1" dirty="0"/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powerful</a:t>
            </a:r>
            <a:r>
              <a:rPr lang="en-US" dirty="0"/>
              <a:t> testing library</a:t>
            </a:r>
          </a:p>
          <a:p>
            <a:pPr>
              <a:buClr>
                <a:srgbClr val="234465"/>
              </a:buClr>
            </a:pPr>
            <a:r>
              <a:rPr lang="en-US" dirty="0"/>
              <a:t>Automatic resolving of test dependencies</a:t>
            </a:r>
          </a:p>
          <a:p>
            <a:pPr>
              <a:buClr>
                <a:srgbClr val="234465"/>
              </a:buClr>
            </a:pPr>
            <a:r>
              <a:rPr lang="en-US" dirty="0"/>
              <a:t>Fluent API with strongly-typed extensions (no magic strings &amp; HTML)</a:t>
            </a:r>
          </a:p>
          <a:p>
            <a:pPr>
              <a:buClr>
                <a:srgbClr val="234465"/>
              </a:buClr>
            </a:pPr>
            <a:r>
              <a:rPr lang="en-US" dirty="0"/>
              <a:t>Unit tests, integration tests, route tests, everything covered</a:t>
            </a:r>
          </a:p>
          <a:p>
            <a:pPr>
              <a:buClr>
                <a:srgbClr val="234465"/>
              </a:buClr>
            </a:pPr>
            <a:r>
              <a:rPr lang="en-US" dirty="0"/>
              <a:t>Built-in mocks for every ASP.NET Core scenario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Authentication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DbContext 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HTTP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Session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Caching 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And many more…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EACED-9E76-4CB3-AF5B-9B52E8A3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MyTested.AspNetCore.Mvc</a:t>
            </a:r>
          </a:p>
        </p:txBody>
      </p:sp>
      <p:pic>
        <p:nvPicPr>
          <p:cNvPr id="1026" name="Picture 2" descr="https://raw.githubusercontent.com/ivaylokenov/MyTested.AspNetCore.Mvc/master/tools/logo.png">
            <a:extLst>
              <a:ext uri="{FF2B5EF4-FFF2-40B4-BE49-F238E27FC236}">
                <a16:creationId xmlns:a16="http://schemas.microsoft.com/office/drawing/2014/main" id="{1C5897FA-E0E5-4CCD-A359-84A789665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2" y="3636489"/>
            <a:ext cx="2962536" cy="237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37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MyTested.AspNetCore.Mvc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CE8B83-F47E-4885-981E-6080BDAA9D65}"/>
              </a:ext>
            </a:extLst>
          </p:cNvPr>
          <p:cNvSpPr txBox="1">
            <a:spLocks/>
          </p:cNvSpPr>
          <p:nvPr/>
        </p:nvSpPr>
        <p:spPr>
          <a:xfrm>
            <a:off x="230268" y="1286752"/>
            <a:ext cx="11731464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Instantiates controller with the registered global services,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and mocks authenticated user,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and tests for valid model state,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and tests for added by the action view bag entry,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and tests for view result and model with specific assertions.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MyController&lt;MyMvcController&gt;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.Instance(instance =&gt; instance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WithUser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(user =&gt; user.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WithUsername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("MyUserName")))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.Calling(c =&gt; c.MyAction(myRequestModel))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.ShouldHave()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ValidModelState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.AndAlso().ShouldHave()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.ViewBag(viewBag =&gt; viewBag.ContainingEntry("MyViewBagProperty", "MyViewBagValue"))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.AndAlso().ShouldReturn()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.View(result =&gt; result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WithModelOfType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&lt;MyResponseModel&gt;()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.Passing(model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Assert.AreEqual(1, model.Id);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Assert.AreEqual("My property value", model.MyProperty);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}));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663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28A7-0FB5-4785-A321-336495A99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2875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234465"/>
              </a:buClr>
            </a:pPr>
            <a:r>
              <a:rPr lang="en-US" dirty="0"/>
              <a:t>Check out the repository README to get started:</a:t>
            </a:r>
          </a:p>
          <a:p>
            <a:pPr lvl="1">
              <a:buClr>
                <a:srgbClr val="234465"/>
              </a:buClr>
            </a:pPr>
            <a:r>
              <a:rPr lang="en-US" dirty="0">
                <a:hlinkClick r:id="rId2"/>
              </a:rPr>
              <a:t>https://github.com/ivaylokenov/MyTested.AspNetCore.Mvc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And take a look at this Blog sample for more details:</a:t>
            </a:r>
          </a:p>
          <a:p>
            <a:pPr lvl="1">
              <a:buClr>
                <a:srgbClr val="234465"/>
              </a:buClr>
            </a:pPr>
            <a:r>
              <a:rPr lang="en-US" dirty="0">
                <a:hlinkClick r:id="rId3"/>
              </a:rPr>
              <a:t>https://github.com/ivaylokenov/MyTested.AspNetCore.Mvc/tree/development/samples/Blog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sz="3000" dirty="0"/>
              <a:t>Available versions: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3.1.2 – for .NET Core 3.1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2.2.0 – for .NET Core 2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1.1.0 – for .NET Core 1.1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1.0.0 – for .NET Core 1.0</a:t>
            </a:r>
          </a:p>
          <a:p>
            <a:pPr lvl="1">
              <a:buClr>
                <a:srgbClr val="234465"/>
              </a:buClr>
            </a:pP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EACED-9E76-4CB3-AF5B-9B52E8A3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MyTested.AspNetCore.Mvc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B65035-C2AC-468F-B8CD-5CAB25483D9E}"/>
              </a:ext>
            </a:extLst>
          </p:cNvPr>
          <p:cNvSpPr txBox="1">
            <a:spLocks/>
          </p:cNvSpPr>
          <p:nvPr/>
        </p:nvSpPr>
        <p:spPr>
          <a:xfrm>
            <a:off x="4877808" y="4499187"/>
            <a:ext cx="6903014" cy="433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Install-Package MyTested.AspNetCore.Mvc.Universe -Version 3.1.2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8B65035-C2AC-468F-B8CD-5CAB25483D9E}"/>
              </a:ext>
            </a:extLst>
          </p:cNvPr>
          <p:cNvSpPr txBox="1">
            <a:spLocks/>
          </p:cNvSpPr>
          <p:nvPr/>
        </p:nvSpPr>
        <p:spPr>
          <a:xfrm>
            <a:off x="4877808" y="5224872"/>
            <a:ext cx="6903015" cy="433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dotnet add package MyTested.AspNetCore.Mvc.Universe --version 3.1.2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369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Testing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Unit Testing</a:t>
            </a:r>
          </a:p>
          <a:p>
            <a:pPr lvl="1">
              <a:lnSpc>
                <a:spcPct val="100000"/>
              </a:lnSpc>
            </a:pPr>
            <a:r>
              <a:rPr lang="en-US" sz="2300" b="1" noProof="1">
                <a:solidFill>
                  <a:schemeClr val="bg2"/>
                </a:solidFill>
              </a:rPr>
              <a:t>Mocking</a:t>
            </a:r>
          </a:p>
          <a:p>
            <a:pPr lvl="1">
              <a:lnSpc>
                <a:spcPct val="100000"/>
              </a:lnSpc>
            </a:pPr>
            <a:r>
              <a:rPr lang="en-US" sz="2300" b="1" noProof="1">
                <a:solidFill>
                  <a:schemeClr val="bg2"/>
                </a:solidFill>
              </a:rPr>
              <a:t>In-memory Database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Integration Testing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Selenium</a:t>
            </a:r>
          </a:p>
          <a:p>
            <a:pPr lvl="1">
              <a:lnSpc>
                <a:spcPct val="100000"/>
              </a:lnSpc>
            </a:pPr>
            <a:r>
              <a:rPr lang="en-US" sz="2300" b="1" noProof="1">
                <a:solidFill>
                  <a:schemeClr val="bg2"/>
                </a:solidFill>
              </a:rPr>
              <a:t>Selenium Integration</a:t>
            </a:r>
            <a:endParaRPr lang="bg-BG" sz="2300" b="1" noProof="1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MyTested.AspNetCore.Mvc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76" y="1539000"/>
            <a:ext cx="2164048" cy="21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Testing</a:t>
            </a:r>
            <a:r>
              <a:rPr lang="en-US" sz="3200" dirty="0"/>
              <a:t> is an important part of the application lifecycle</a:t>
            </a:r>
          </a:p>
          <a:p>
            <a:pPr lvl="1"/>
            <a:r>
              <a:rPr lang="en-US" sz="3000" dirty="0"/>
              <a:t>In our ever-changing environment, testing is a necessity</a:t>
            </a:r>
          </a:p>
          <a:p>
            <a:pPr lvl="1"/>
            <a:r>
              <a:rPr lang="en-US" sz="3000" dirty="0"/>
              <a:t>New features need to be verified, before delivered to the clients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Testing</a:t>
            </a:r>
            <a:r>
              <a:rPr lang="en-US" sz="3200" dirty="0"/>
              <a:t> is a wide area of application development</a:t>
            </a:r>
          </a:p>
          <a:p>
            <a:pPr lvl="1"/>
            <a:r>
              <a:rPr lang="en-US" sz="3000" dirty="0"/>
              <a:t>There are several </a:t>
            </a:r>
            <a:r>
              <a:rPr lang="en-US" sz="3000" b="1" dirty="0">
                <a:solidFill>
                  <a:schemeClr val="bg1"/>
                </a:solidFill>
              </a:rPr>
              <a:t>levels</a:t>
            </a:r>
            <a:r>
              <a:rPr lang="en-US" sz="3000" dirty="0"/>
              <a:t> of testing</a:t>
            </a:r>
          </a:p>
          <a:p>
            <a:pPr lvl="1"/>
            <a:r>
              <a:rPr lang="en-US" sz="3000" dirty="0"/>
              <a:t>It does not affect only programmers</a:t>
            </a:r>
          </a:p>
          <a:p>
            <a:pPr lvl="1"/>
            <a:r>
              <a:rPr lang="en-US" sz="3000" dirty="0"/>
              <a:t>It has many </a:t>
            </a:r>
            <a:r>
              <a:rPr lang="en-US" sz="3000" b="1" dirty="0">
                <a:solidFill>
                  <a:schemeClr val="bg1"/>
                </a:solidFill>
              </a:rPr>
              <a:t>concepts</a:t>
            </a:r>
            <a:r>
              <a:rPr lang="en-US" sz="3000" dirty="0"/>
              <a:t> of development</a:t>
            </a:r>
          </a:p>
          <a:p>
            <a:pPr lvl="1"/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different types </a:t>
            </a:r>
            <a:r>
              <a:rPr lang="en-US" sz="3000" dirty="0"/>
              <a:t>of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30ACA-4E8A-44BD-AB70-95F99D0D4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36" y="3429000"/>
            <a:ext cx="3622431" cy="362243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Web applications </a:t>
            </a:r>
            <a:r>
              <a:rPr lang="en-US" sz="3200" dirty="0"/>
              <a:t>also need testing for "</a:t>
            </a:r>
            <a:r>
              <a:rPr lang="en-US" sz="3200" b="1" dirty="0">
                <a:solidFill>
                  <a:schemeClr val="bg1"/>
                </a:solidFill>
              </a:rPr>
              <a:t>unintentional features</a:t>
            </a:r>
            <a:r>
              <a:rPr lang="en-US" sz="3200" dirty="0"/>
              <a:t>"</a:t>
            </a:r>
          </a:p>
          <a:p>
            <a:pPr lvl="1"/>
            <a:r>
              <a:rPr lang="en-US" sz="3000" dirty="0"/>
              <a:t>Controllers, Services, Custom Components etc.</a:t>
            </a:r>
          </a:p>
          <a:p>
            <a:r>
              <a:rPr lang="en-US" sz="3200" dirty="0"/>
              <a:t>Different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of the application are tested differently</a:t>
            </a:r>
          </a:p>
          <a:p>
            <a:pPr lvl="1"/>
            <a:r>
              <a:rPr lang="en-US" sz="3000" dirty="0"/>
              <a:t>They are tested on different levels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Unit</a:t>
            </a:r>
            <a:r>
              <a:rPr lang="en-US" sz="2800" dirty="0"/>
              <a:t> testing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Integration</a:t>
            </a:r>
            <a:r>
              <a:rPr lang="en-US" sz="2800" dirty="0"/>
              <a:t> testing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End-to-End</a:t>
            </a:r>
            <a:r>
              <a:rPr lang="en-US" sz="2800" dirty="0"/>
              <a:t> testing</a:t>
            </a:r>
            <a:endParaRPr lang="en-US" sz="3400" dirty="0"/>
          </a:p>
          <a:p>
            <a:r>
              <a:rPr lang="en-US" sz="3200" dirty="0"/>
              <a:t>Every component of the application must be tested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810FBB-DCE2-4FE2-830B-E71C1E413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149" y="3429000"/>
            <a:ext cx="2627349" cy="2608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502166-9C01-4687-A741-683665AA9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60" y="2948354"/>
            <a:ext cx="2465510" cy="2465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4DB56-DE9B-4A62-9D7E-C544B8B2B7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r="12343"/>
          <a:stretch/>
        </p:blipFill>
        <p:spPr>
          <a:xfrm>
            <a:off x="4749475" y="3781792"/>
            <a:ext cx="1990806" cy="163207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260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387DE-B317-46F9-AB78-EB3F1F71D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most common levels of Software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68C879-D645-4CC6-AC02-8762A08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0D698-1BBC-4491-83AC-5E8C6AB3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840200"/>
              </p:ext>
            </p:extLst>
          </p:nvPr>
        </p:nvGraphicFramePr>
        <p:xfrm>
          <a:off x="342900" y="1812895"/>
          <a:ext cx="11665598" cy="4868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753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543845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Testing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Unit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individiual parts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of the code, independent from the infrastructure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Component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Testing of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multiple functionalities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(a single component)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80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Integration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Testing of all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integrated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modules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to verify the combined 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1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System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Tests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system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whole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, once all the components are integrated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Regression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Ensures that a fixed bug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won't happen again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Acceptance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Tests if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product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meets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’s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requirements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. Purely done by QAs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634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Load / Stress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 the application’s limits by attempting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large data processing</a:t>
                      </a:r>
                      <a:r>
                        <a:rPr lang="en-US" sz="2000" b="0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(Apache JMeter)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and introducting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abnormal circumstances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conditions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(edge cases)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5697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Security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 if the application has any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security flaws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vulnerabilities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283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Other Types of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Manual, automation, UI, performance, black box, end-to-end testing</a:t>
                      </a:r>
                      <a:r>
                        <a:rPr lang="bg-BG" sz="2000" b="0" noProof="1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A/B,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445181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95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5509916"/>
          </a:xfrm>
        </p:spPr>
        <p:txBody>
          <a:bodyPr>
            <a:normAutofit/>
          </a:bodyPr>
          <a:lstStyle/>
          <a:p>
            <a:r>
              <a:rPr lang="en-US" sz="3200" dirty="0"/>
              <a:t>There are also different concepts and practices of test development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(The usual Development)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(Test-Driven Development)</a:t>
            </a:r>
          </a:p>
          <a:p>
            <a:r>
              <a:rPr lang="en-US" sz="3200" dirty="0"/>
              <a:t>Each has its own </a:t>
            </a:r>
            <a:r>
              <a:rPr lang="en-US" sz="3200" b="1" dirty="0">
                <a:solidFill>
                  <a:schemeClr val="accent2"/>
                </a:solidFill>
              </a:rPr>
              <a:t>advantages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disadvantages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flexibility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accent2"/>
                </a:solidFill>
              </a:rPr>
              <a:t>fast</a:t>
            </a:r>
            <a:r>
              <a:rPr lang="en-US" sz="3000" dirty="0"/>
              <a:t> development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tends to create </a:t>
            </a:r>
            <a:r>
              <a:rPr lang="en-US" sz="3000" b="1" dirty="0">
                <a:solidFill>
                  <a:srgbClr val="FF0000"/>
                </a:solidFill>
              </a:rPr>
              <a:t>tests based on the code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quality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accent2"/>
                </a:solidFill>
              </a:rPr>
              <a:t>edge case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accent2"/>
                </a:solidFill>
              </a:rPr>
              <a:t>coverage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is </a:t>
            </a:r>
            <a:r>
              <a:rPr lang="en-US" sz="3000" b="1" dirty="0">
                <a:solidFill>
                  <a:srgbClr val="FF0000"/>
                </a:solidFill>
              </a:rPr>
              <a:t>complicated</a:t>
            </a:r>
            <a:r>
              <a:rPr lang="en-US" sz="3000" dirty="0"/>
              <a:t> and is an "</a:t>
            </a:r>
            <a:r>
              <a:rPr lang="en-US" sz="3000" b="1" dirty="0">
                <a:solidFill>
                  <a:srgbClr val="FF0000"/>
                </a:solidFill>
              </a:rPr>
              <a:t>initial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b="1" dirty="0">
                <a:solidFill>
                  <a:srgbClr val="FF0000"/>
                </a:solidFill>
              </a:rPr>
              <a:t>delay</a:t>
            </a:r>
            <a:r>
              <a:rPr lang="en-US" sz="3000" dirty="0"/>
              <a:t>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5F278-167C-4B69-87D1-4FA8911BC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97" y="1428599"/>
            <a:ext cx="3094626" cy="236806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918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Unit Testing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269000"/>
            <a:ext cx="2708095" cy="27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3401</TotalTime>
  <Words>2405</Words>
  <Application>Microsoft Office PowerPoint</Application>
  <PresentationFormat>Widescreen</PresentationFormat>
  <Paragraphs>506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Testing</vt:lpstr>
      <vt:lpstr>Table of Contents</vt:lpstr>
      <vt:lpstr>Have a Question?</vt:lpstr>
      <vt:lpstr>Testing</vt:lpstr>
      <vt:lpstr>Testing</vt:lpstr>
      <vt:lpstr>Testing</vt:lpstr>
      <vt:lpstr>Testing</vt:lpstr>
      <vt:lpstr>Testing</vt:lpstr>
      <vt:lpstr>Unit Testing</vt:lpstr>
      <vt:lpstr>Unit Testing</vt:lpstr>
      <vt:lpstr>XUnit</vt:lpstr>
      <vt:lpstr>Mocking</vt:lpstr>
      <vt:lpstr>Mocking</vt:lpstr>
      <vt:lpstr>Mocking</vt:lpstr>
      <vt:lpstr>In-memory Database</vt:lpstr>
      <vt:lpstr>In-memory Database</vt:lpstr>
      <vt:lpstr>In-memory Database</vt:lpstr>
      <vt:lpstr>In-memory Database</vt:lpstr>
      <vt:lpstr>Integration Testing</vt:lpstr>
      <vt:lpstr>Integration Testing</vt:lpstr>
      <vt:lpstr>Integration Testing</vt:lpstr>
      <vt:lpstr>Integration Testing</vt:lpstr>
      <vt:lpstr>Integration Testing</vt:lpstr>
      <vt:lpstr>Selenium</vt:lpstr>
      <vt:lpstr>Selenium</vt:lpstr>
      <vt:lpstr>Install and Set-up Selenium</vt:lpstr>
      <vt:lpstr>Selenium and .NET Core 3.1</vt:lpstr>
      <vt:lpstr>Selenium Test Setup</vt:lpstr>
      <vt:lpstr>Selenium Tests</vt:lpstr>
      <vt:lpstr>MyTested.AspNetCore.Mvc</vt:lpstr>
      <vt:lpstr>MyTested.AspNetCore.Mvc</vt:lpstr>
      <vt:lpstr>MyTested.AspNetCore.Mvc</vt:lpstr>
      <vt:lpstr>MyTested.AspNetCore.Mvc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Stoyan</cp:lastModifiedBy>
  <cp:revision>15</cp:revision>
  <dcterms:created xsi:type="dcterms:W3CDTF">2018-05-23T13:08:44Z</dcterms:created>
  <dcterms:modified xsi:type="dcterms:W3CDTF">2020-03-20T13:51:02Z</dcterms:modified>
  <cp:category>computer programming;programming;software development;software engineering</cp:category>
</cp:coreProperties>
</file>