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2"/>
  </p:notesMasterIdLst>
  <p:handoutMasterIdLst>
    <p:handoutMasterId r:id="rId4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8" r:id="rId39"/>
    <p:sldId id="300" r:id="rId40"/>
    <p:sldId id="299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827BB937-E257-48D1-9A03-54AC6DFDBFE6}">
          <p14:sldIdLst>
            <p14:sldId id="256"/>
            <p14:sldId id="257"/>
            <p14:sldId id="258"/>
          </p14:sldIdLst>
        </p14:section>
        <p14:section name="Web Application Architecture" id="{B654FE2F-7DBA-4E27-9B0D-ACAEE4FCB3B6}">
          <p14:sldIdLst>
            <p14:sldId id="259"/>
            <p14:sldId id="260"/>
            <p14:sldId id="261"/>
            <p14:sldId id="262"/>
            <p14:sldId id="263"/>
            <p14:sldId id="264"/>
            <p14:sldId id="265"/>
          </p14:sldIdLst>
        </p14:section>
        <p14:section name="Web Application Architectures" id="{ACF29859-4A93-4050-B5DE-58EDD81AC4DA}">
          <p14:sldIdLst>
            <p14:sldId id="266"/>
            <p14:sldId id="267"/>
            <p14:sldId id="268"/>
            <p14:sldId id="269"/>
            <p14:sldId id="270"/>
            <p14:sldId id="271"/>
          </p14:sldIdLst>
        </p14:section>
        <p14:section name="ASP.NET Core Essentials" id="{3F83A678-3494-4751-877F-C0843E45CBD2}">
          <p14:sldIdLst>
            <p14:sldId id="272"/>
            <p14:sldId id="273"/>
            <p14:sldId id="274"/>
            <p14:sldId id="275"/>
            <p14:sldId id="276"/>
            <p14:sldId id="277"/>
          </p14:sldIdLst>
        </p14:section>
        <p14:section name="Repository &amp; AutoMapper" id="{970F7DF8-B1A1-42C5-896D-87299B029571}">
          <p14:sldIdLst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</p14:sldIdLst>
        </p14:section>
        <p14:section name="Databases &amp; ORMs" id="{22481E60-A51B-4153-90F8-B2B56A57DF39}">
          <p14:sldIdLst>
            <p14:sldId id="286"/>
            <p14:sldId id="287"/>
            <p14:sldId id="288"/>
            <p14:sldId id="289"/>
            <p14:sldId id="290"/>
            <p14:sldId id="291"/>
          </p14:sldIdLst>
        </p14:section>
        <p14:section name="Conclusion" id="{970FD944-0340-4364-B02B-A2EC74EBE253}">
          <p14:sldIdLst>
            <p14:sldId id="292"/>
            <p14:sldId id="298"/>
            <p14:sldId id="300"/>
            <p14:sldId id="29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5214" autoAdjust="0"/>
  </p:normalViewPr>
  <p:slideViewPr>
    <p:cSldViewPr showGuides="1">
      <p:cViewPr varScale="1">
        <p:scale>
          <a:sx n="121" d="100"/>
          <a:sy n="121" d="100"/>
        </p:scale>
        <p:origin x="126" y="28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24.3.2020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0573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sv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1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Relationship Id="rId5" Type="http://schemas.microsoft.com/office/2007/relationships/hdphoto" Target="../media/hdphoto2.wdp"/><Relationship Id="rId4" Type="http://schemas.openxmlformats.org/officeDocument/2006/relationships/image" Target="../media/image4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Relationship Id="rId5" Type="http://schemas.microsoft.com/office/2007/relationships/hdphoto" Target="../media/hdphoto3.wdp"/><Relationship Id="rId4" Type="http://schemas.openxmlformats.org/officeDocument/2006/relationships/image" Target="../media/image4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sv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sv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2.svg"/><Relationship Id="rId5" Type="http://schemas.openxmlformats.org/officeDocument/2006/relationships/image" Target="../media/image51.png"/><Relationship Id="rId4" Type="http://schemas.openxmlformats.org/officeDocument/2006/relationships/image" Target="../media/image50.sv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sv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8.svg"/><Relationship Id="rId4" Type="http://schemas.openxmlformats.org/officeDocument/2006/relationships/image" Target="../media/image5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sv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2.sv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sv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2.sv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2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svg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9176" y="1178878"/>
            <a:ext cx="11453648" cy="882654"/>
          </a:xfrm>
        </p:spPr>
        <p:txBody>
          <a:bodyPr>
            <a:normAutofit/>
          </a:bodyPr>
          <a:lstStyle/>
          <a:p>
            <a:r>
              <a:rPr lang="en-US" sz="3200" noProof="1"/>
              <a:t>Web Applications Architectures, Repository Pattern, Automapper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859" y="222323"/>
            <a:ext cx="10965303" cy="882654"/>
          </a:xfrm>
        </p:spPr>
        <p:txBody>
          <a:bodyPr/>
          <a:lstStyle/>
          <a:p>
            <a:r>
              <a:rPr lang="en-US"/>
              <a:t>Advanced Topics – Architecture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FA28EB-5B12-4A7D-B682-FFC7830AC5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457" y="2288070"/>
            <a:ext cx="3043321" cy="22997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517859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F7BE7FD-A9BB-4C41-A2D8-97EB894FCE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09916"/>
          </a:xfrm>
        </p:spPr>
        <p:txBody>
          <a:bodyPr>
            <a:normAutofit fontScale="92500" lnSpcReduction="20000"/>
          </a:bodyPr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PRO</a:t>
            </a:r>
            <a:r>
              <a:rPr lang="en-US" dirty="0"/>
              <a:t>s of Single-Page Applications</a:t>
            </a:r>
          </a:p>
          <a:p>
            <a:pPr lvl="1"/>
            <a:r>
              <a:rPr lang="en-US" sz="3000" dirty="0"/>
              <a:t>Animated, east-to-navigate and more user-friendly</a:t>
            </a:r>
          </a:p>
          <a:p>
            <a:pPr lvl="1"/>
            <a:r>
              <a:rPr lang="en-US" sz="3000" dirty="0"/>
              <a:t>SPAs are fast, most resources are loaded only once</a:t>
            </a:r>
          </a:p>
          <a:p>
            <a:pPr lvl="1"/>
            <a:r>
              <a:rPr lang="en-US" sz="3000" dirty="0"/>
              <a:t>Easy to make a corresponding mobile application</a:t>
            </a:r>
          </a:p>
          <a:p>
            <a:pPr lvl="2"/>
            <a:r>
              <a:rPr lang="en-US" sz="2600" dirty="0"/>
              <a:t>Reusing the same Back-End</a:t>
            </a:r>
          </a:p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CON</a:t>
            </a:r>
            <a:r>
              <a:rPr lang="en-US" sz="3200" dirty="0"/>
              <a:t>s of Single-Page Applications</a:t>
            </a:r>
          </a:p>
          <a:p>
            <a:pPr lvl="1"/>
            <a:r>
              <a:rPr lang="en-US" sz="3000" dirty="0"/>
              <a:t>Quite tricky, and not easy to make SEO of the app</a:t>
            </a:r>
          </a:p>
          <a:p>
            <a:pPr lvl="1"/>
            <a:r>
              <a:rPr lang="en-US" sz="3000" dirty="0"/>
              <a:t>Slow to download, because of heavy Front-End frameworks</a:t>
            </a:r>
          </a:p>
          <a:p>
            <a:pPr lvl="1"/>
            <a:r>
              <a:rPr lang="en-US" sz="3000" dirty="0"/>
              <a:t>Compared to "traditional" apps, SPAs are less secure</a:t>
            </a:r>
          </a:p>
          <a:p>
            <a:pPr lvl="1"/>
            <a:r>
              <a:rPr lang="en-US" sz="3000" dirty="0"/>
              <a:t>In most cases, require the use of 2 completely different technologies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7313FB0-EB3C-473C-AF05-92367A656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Single-Page Applications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50482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Web Application Architectures</a:t>
            </a:r>
            <a:endParaRPr lang="bg-BG"/>
          </a:p>
        </p:txBody>
      </p:sp>
      <p:pic>
        <p:nvPicPr>
          <p:cNvPr id="3" name="Graphic 2" descr="Hierarchy">
            <a:extLst>
              <a:ext uri="{FF2B5EF4-FFF2-40B4-BE49-F238E27FC236}">
                <a16:creationId xmlns:a16="http://schemas.microsoft.com/office/drawing/2014/main" id="{8B2D28ED-19E4-44AC-A357-11CDA73761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67250" y="1178169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411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2B4D94C-9C0A-48DC-BD9A-89AFC38400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43923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Monolithic applications </a:t>
            </a:r>
            <a:r>
              <a:rPr lang="en-US" sz="3200" dirty="0"/>
              <a:t>are single-tiered applications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User interface and data access code are combined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The simplest form of architecture</a:t>
            </a:r>
          </a:p>
          <a:p>
            <a:pPr>
              <a:buClr>
                <a:schemeClr val="tx1"/>
              </a:buClr>
            </a:pPr>
            <a:r>
              <a:rPr lang="en-US" sz="3400" dirty="0"/>
              <a:t>Deployment and maintenance is quite easy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This is achieved due to lack of modularity and complexity</a:t>
            </a:r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Monolith apps </a:t>
            </a:r>
            <a:r>
              <a:rPr lang="en-US" sz="3200" dirty="0"/>
              <a:t>are recommended for small and mid-sized projects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Where the scope of functionality does not require abstractions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In most cases, monolith apps are not desired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CAEAACE-AF33-4873-B113-27D89727F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Monolithic Applications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4242E9-A142-4EED-82D3-D4A2AA76CF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6743" y="1601641"/>
            <a:ext cx="2881755" cy="2298474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37531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110C091-3399-47BE-A8B7-83851F9733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916606" cy="540689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Service-Oriented Architectures (SOA)</a:t>
            </a:r>
            <a:endParaRPr lang="en-US" sz="3200" dirty="0"/>
          </a:p>
          <a:p>
            <a:pPr lvl="1"/>
            <a:r>
              <a:rPr lang="en-US" sz="3000" dirty="0"/>
              <a:t>Usually incorporate functions into smaller apps (services)</a:t>
            </a:r>
          </a:p>
          <a:p>
            <a:pPr lvl="1"/>
            <a:r>
              <a:rPr lang="en-US" sz="3000" dirty="0"/>
              <a:t>Communication is established over SOAP/XML, WS</a:t>
            </a:r>
          </a:p>
          <a:p>
            <a:pPr lvl="2"/>
            <a:r>
              <a:rPr lang="en-US" sz="2800" dirty="0"/>
              <a:t>Services communicate using</a:t>
            </a:r>
            <a:br>
              <a:rPr lang="en-US" sz="2800" dirty="0"/>
            </a:br>
            <a:r>
              <a:rPr lang="en-US" sz="2800" dirty="0"/>
              <a:t>Enterprise Service Bus</a:t>
            </a:r>
          </a:p>
          <a:p>
            <a:pPr lvl="1"/>
            <a:r>
              <a:rPr lang="en-US" sz="3000" dirty="0"/>
              <a:t>All services share the same data store</a:t>
            </a:r>
          </a:p>
          <a:p>
            <a:pPr lvl="1"/>
            <a:r>
              <a:rPr lang="en-US" sz="3000" dirty="0"/>
              <a:t>Services do multiple activities</a:t>
            </a:r>
            <a:br>
              <a:rPr lang="en-US" sz="3000" dirty="0"/>
            </a:br>
            <a:r>
              <a:rPr lang="en-US" sz="3000" dirty="0"/>
              <a:t>over a single scope of functionality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A098AF9-66B6-45CE-B88A-A5824EB88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Service-Oriented Architectures (SOA)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65F9C1-1959-457A-920A-C968A7C1A0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5932" y="3079518"/>
            <a:ext cx="4425866" cy="3523505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66425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CA7436D-BDBC-4484-BDA2-8C685E3C27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467069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Microservices</a:t>
            </a:r>
            <a:r>
              <a:rPr lang="en-US" sz="3200" dirty="0"/>
              <a:t> is an architecture based on lots of small applications </a:t>
            </a:r>
          </a:p>
          <a:p>
            <a:pPr lvl="1"/>
            <a:r>
              <a:rPr lang="en-US" sz="3000" dirty="0"/>
              <a:t>Collection of loosely coupled services</a:t>
            </a:r>
          </a:p>
          <a:p>
            <a:pPr lvl="1"/>
            <a:r>
              <a:rPr lang="en-US" sz="3000" dirty="0"/>
              <a:t>The size should be minimal</a:t>
            </a:r>
            <a:endParaRPr lang="en-US" sz="3200" dirty="0"/>
          </a:p>
          <a:p>
            <a:r>
              <a:rPr lang="en-US" sz="3200" dirty="0"/>
              <a:t>Enables continuous deployment</a:t>
            </a:r>
          </a:p>
          <a:p>
            <a:pPr lvl="1"/>
            <a:r>
              <a:rPr lang="en-US" sz="3000" dirty="0"/>
              <a:t>Can be deployed independently</a:t>
            </a:r>
          </a:p>
          <a:p>
            <a:r>
              <a:rPr lang="en-US" sz="3200" dirty="0"/>
              <a:t>All services communicate directly</a:t>
            </a:r>
          </a:p>
          <a:p>
            <a:r>
              <a:rPr lang="en-US" sz="3200" dirty="0"/>
              <a:t>Every service has its own store</a:t>
            </a:r>
          </a:p>
          <a:p>
            <a:r>
              <a:rPr lang="en-US" sz="3200" dirty="0"/>
              <a:t>Communication: REST, Web API, HTTP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AE99F1A-1724-4914-9694-51A07FE31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Microservices</a:t>
            </a:r>
          </a:p>
        </p:txBody>
      </p:sp>
      <p:pic>
        <p:nvPicPr>
          <p:cNvPr id="4098" name="Picture 2" descr="Ð ÐµÐ·ÑÐ»ÑÐ°Ñ Ñ Ð¸Ð·Ð¾Ð±ÑÐ°Ð¶ÐµÐ½Ð¸Ðµ Ð·Ð° Microservices">
            <a:extLst>
              <a:ext uri="{FF2B5EF4-FFF2-40B4-BE49-F238E27FC236}">
                <a16:creationId xmlns:a16="http://schemas.microsoft.com/office/drawing/2014/main" id="{4923D425-685C-40FF-B706-6A19288EA9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0536" y="1833467"/>
            <a:ext cx="4795876" cy="4759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62065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F279F0B-6CC6-4E0F-9323-1A95A60F7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SOA vs Microservices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F25B85-FEAD-42D6-9673-AE0F3C404A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065" y="1113741"/>
            <a:ext cx="10199869" cy="5732327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65518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741CF9C-7BB7-4495-81C9-0DEAC3D08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Microservices App in Azure</a:t>
            </a:r>
          </a:p>
        </p:txBody>
      </p:sp>
      <p:pic>
        <p:nvPicPr>
          <p:cNvPr id="5124" name="Picture 4" descr="http://devblogs.microsoft.com/cesardelatorre/wp-content/uploads/sites/32/2017/05/image_thumb126.png">
            <a:extLst>
              <a:ext uri="{FF2B5EF4-FFF2-40B4-BE49-F238E27FC236}">
                <a16:creationId xmlns:a16="http://schemas.microsoft.com/office/drawing/2014/main" id="{4ADAB3DC-C1B7-421D-A3D6-385CC2F698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863" y="1487852"/>
            <a:ext cx="9238273" cy="4909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37852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fr-FR"/>
              <a:t>ASP.NET Core MVC vs Razor Pages</a:t>
            </a:r>
            <a:endParaRPr lang="bg-BG"/>
          </a:p>
        </p:txBody>
      </p:sp>
      <p:pic>
        <p:nvPicPr>
          <p:cNvPr id="6" name="Graphic 5" descr="Internet">
            <a:extLst>
              <a:ext uri="{FF2B5EF4-FFF2-40B4-BE49-F238E27FC236}">
                <a16:creationId xmlns:a16="http://schemas.microsoft.com/office/drawing/2014/main" id="{E3EFA38C-9424-41FB-B695-3948202D41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70825" y="1269000"/>
            <a:ext cx="2650350" cy="265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324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3477F7C-AB38-4FD0-B095-5337C10670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09916"/>
          </a:xfrm>
        </p:spPr>
        <p:txBody>
          <a:bodyPr/>
          <a:lstStyle/>
          <a:p>
            <a:r>
              <a:rPr lang="en-US" sz="3200" dirty="0"/>
              <a:t>Apart from </a:t>
            </a:r>
            <a:r>
              <a:rPr lang="en-US" sz="3200" b="1" dirty="0">
                <a:solidFill>
                  <a:schemeClr val="bg1"/>
                </a:solidFill>
              </a:rPr>
              <a:t>MVC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ASP.NET Core </a:t>
            </a:r>
            <a:r>
              <a:rPr lang="en-US" sz="3200" dirty="0"/>
              <a:t>provides another approach</a:t>
            </a:r>
          </a:p>
          <a:p>
            <a:pPr lvl="1"/>
            <a:r>
              <a:rPr lang="en-US" sz="3000" dirty="0"/>
              <a:t>Enter </a:t>
            </a:r>
            <a:r>
              <a:rPr lang="en-US" sz="3000" b="1" dirty="0">
                <a:solidFill>
                  <a:schemeClr val="bg1"/>
                </a:solidFill>
              </a:rPr>
              <a:t>Razor Pages</a:t>
            </a:r>
            <a:r>
              <a:rPr lang="en-US" sz="3000" dirty="0"/>
              <a:t>! A </a:t>
            </a:r>
            <a:r>
              <a:rPr lang="en-US" sz="3000" b="1" dirty="0">
                <a:solidFill>
                  <a:schemeClr val="bg1"/>
                </a:solidFill>
              </a:rPr>
              <a:t>Model-View-</a:t>
            </a:r>
            <a:r>
              <a:rPr lang="en-US" sz="3000" b="1" dirty="0" err="1">
                <a:solidFill>
                  <a:schemeClr val="bg1"/>
                </a:solidFill>
              </a:rPr>
              <a:t>ViewModel</a:t>
            </a:r>
            <a:r>
              <a:rPr lang="en-US" sz="3000" dirty="0"/>
              <a:t>-like framework</a:t>
            </a:r>
          </a:p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Razor Pages </a:t>
            </a:r>
            <a:r>
              <a:rPr lang="en-US" sz="3200" dirty="0"/>
              <a:t>are similar to View Components</a:t>
            </a:r>
          </a:p>
          <a:p>
            <a:pPr lvl="1">
              <a:buClr>
                <a:srgbClr val="234465"/>
              </a:buClr>
            </a:pPr>
            <a:r>
              <a:rPr lang="en-US" sz="3000" b="1" dirty="0">
                <a:solidFill>
                  <a:schemeClr val="bg1"/>
                </a:solidFill>
              </a:rPr>
              <a:t>Model</a:t>
            </a:r>
            <a:r>
              <a:rPr lang="en-US" sz="3000" dirty="0"/>
              <a:t> &amp; </a:t>
            </a:r>
            <a:r>
              <a:rPr lang="en-US" sz="3000" b="1" dirty="0">
                <a:solidFill>
                  <a:schemeClr val="bg1"/>
                </a:solidFill>
              </a:rPr>
              <a:t>Controller</a:t>
            </a:r>
            <a:r>
              <a:rPr lang="en-US" sz="3000" dirty="0"/>
              <a:t> code is included in the </a:t>
            </a:r>
            <a:r>
              <a:rPr lang="en-US" sz="3000" b="1" dirty="0">
                <a:solidFill>
                  <a:schemeClr val="bg1"/>
                </a:solidFill>
              </a:rPr>
              <a:t>Page</a:t>
            </a:r>
            <a:r>
              <a:rPr lang="en-US" sz="3000" dirty="0"/>
              <a:t> itself</a:t>
            </a:r>
          </a:p>
          <a:p>
            <a:pPr lvl="1"/>
            <a:r>
              <a:rPr lang="en-US" sz="3000" dirty="0"/>
              <a:t>Enables two-way data binding and simpler development</a:t>
            </a:r>
          </a:p>
          <a:p>
            <a:pPr lvl="1"/>
            <a:r>
              <a:rPr lang="en-US" sz="3000" dirty="0"/>
              <a:t>Perfect for simple applications</a:t>
            </a:r>
          </a:p>
          <a:p>
            <a:pPr lvl="2"/>
            <a:r>
              <a:rPr lang="en-US" sz="2800" dirty="0"/>
              <a:t>With read-only functionality, or simple data input</a:t>
            </a:r>
          </a:p>
          <a:p>
            <a:pPr lvl="1"/>
            <a:r>
              <a:rPr lang="en-US" sz="3000" dirty="0"/>
              <a:t>The Single Responsibility is strong in this one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F777FBF-F3DB-4C5E-AA1C-1D14B6D62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MVC vs Razor Pages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26982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356A5D1-E61A-4BAA-B30D-5EDB55A67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MVC Approach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375B306-E71F-4DFD-937D-003A922E49FE}"/>
              </a:ext>
            </a:extLst>
          </p:cNvPr>
          <p:cNvSpPr txBox="1">
            <a:spLocks/>
          </p:cNvSpPr>
          <p:nvPr/>
        </p:nvSpPr>
        <p:spPr>
          <a:xfrm>
            <a:off x="638813" y="1383751"/>
            <a:ext cx="4926718" cy="14492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class UserProfile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string FirstName { get; set; }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string LastName { get; set; }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  <a:endParaRPr lang="en-US" sz="1600" dirty="0">
              <a:ln w="0"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0FFD55C8-D1C9-45AC-83B8-545BAE66202C}"/>
              </a:ext>
            </a:extLst>
          </p:cNvPr>
          <p:cNvSpPr txBox="1">
            <a:spLocks/>
          </p:cNvSpPr>
          <p:nvPr/>
        </p:nvSpPr>
        <p:spPr>
          <a:xfrm>
            <a:off x="638812" y="2978210"/>
            <a:ext cx="7072041" cy="36652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class UserController : Controller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IActionResult Index()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This would normally be extracted from the database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var model = new UserProfile 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{ 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FirstName = "Jon", 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LastName = "Hilton" 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};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return base.View(model);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}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  <a:endParaRPr lang="en-US" sz="1600" dirty="0">
              <a:ln w="0"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CF44AF3B-D912-4515-A6CB-9606E49D1D8E}"/>
              </a:ext>
            </a:extLst>
          </p:cNvPr>
          <p:cNvSpPr txBox="1">
            <a:spLocks/>
          </p:cNvSpPr>
          <p:nvPr/>
        </p:nvSpPr>
        <p:spPr>
          <a:xfrm>
            <a:off x="8143140" y="1383751"/>
            <a:ext cx="3410047" cy="14492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@model UserProfile</a:t>
            </a:r>
          </a:p>
          <a:p>
            <a:endParaRPr lang="en-US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&lt;h1&gt;Welcome&lt;/h1&gt;</a:t>
            </a:r>
          </a:p>
          <a:p>
            <a:endParaRPr lang="en-US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&lt;p&gt;Hey @Model.FirstName!&lt;/p&gt;</a:t>
            </a:r>
            <a:endParaRPr lang="en-US" sz="1600" dirty="0">
              <a:ln w="0">
                <a:noFill/>
              </a:ln>
              <a:solidFill>
                <a:schemeClr val="bg1"/>
              </a:solidFill>
              <a:effectLst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D1C1957-9658-4A88-9FE2-0ED6014F15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3140" y="2978210"/>
            <a:ext cx="3003616" cy="3665206"/>
          </a:xfrm>
          <a:prstGeom prst="rect">
            <a:avLst/>
          </a:prstGeom>
        </p:spPr>
      </p:pic>
      <p:pic>
        <p:nvPicPr>
          <p:cNvPr id="12" name="Graphic 11" descr="Plug">
            <a:extLst>
              <a:ext uri="{FF2B5EF4-FFF2-40B4-BE49-F238E27FC236}">
                <a16:creationId xmlns:a16="http://schemas.microsoft.com/office/drawing/2014/main" id="{5485CC58-4CAF-4171-B53E-20BAFA616F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6263052" y="1557373"/>
            <a:ext cx="1104901" cy="1104901"/>
          </a:xfrm>
          <a:prstGeom prst="rect">
            <a:avLst/>
          </a:prstGeom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060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D3F66873-B5CB-4F55-9208-608F50E145A5}"/>
              </a:ext>
            </a:extLst>
          </p:cNvPr>
          <p:cNvSpPr txBox="1">
            <a:spLocks/>
          </p:cNvSpPr>
          <p:nvPr/>
        </p:nvSpPr>
        <p:spPr>
          <a:xfrm>
            <a:off x="190402" y="1196125"/>
            <a:ext cx="11818096" cy="5509916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/>
              <a:t>Web Application Designs</a:t>
            </a:r>
          </a:p>
          <a:p>
            <a:pPr lvl="1"/>
            <a:r>
              <a:rPr lang="en-US" sz="3200" dirty="0"/>
              <a:t>Multi-Page applications vs SPA</a:t>
            </a:r>
          </a:p>
          <a:p>
            <a:r>
              <a:rPr lang="en-US" sz="3600" dirty="0"/>
              <a:t>Web Application Architectures</a:t>
            </a:r>
          </a:p>
          <a:p>
            <a:pPr lvl="1"/>
            <a:r>
              <a:rPr lang="en-US" sz="3400" dirty="0"/>
              <a:t>Monolith vs SOA vs Microservices</a:t>
            </a:r>
          </a:p>
          <a:p>
            <a:r>
              <a:rPr lang="fr-FR" sz="3600" dirty="0"/>
              <a:t>ASP.NET </a:t>
            </a:r>
            <a:r>
              <a:rPr lang="fr-FR" sz="3600" dirty="0" err="1"/>
              <a:t>Core</a:t>
            </a:r>
            <a:r>
              <a:rPr lang="fr-FR" sz="3600" dirty="0"/>
              <a:t> MVC vs </a:t>
            </a:r>
            <a:r>
              <a:rPr lang="fr-FR" sz="3600" dirty="0" err="1"/>
              <a:t>Razor</a:t>
            </a:r>
            <a:r>
              <a:rPr lang="fr-FR" sz="3600" dirty="0"/>
              <a:t> Pages</a:t>
            </a:r>
          </a:p>
          <a:p>
            <a:r>
              <a:rPr lang="en-US" sz="3600" dirty="0"/>
              <a:t>Repository Pattern</a:t>
            </a:r>
          </a:p>
          <a:p>
            <a:r>
              <a:rPr lang="en-US" sz="3600" dirty="0" err="1"/>
              <a:t>AutoMapper</a:t>
            </a:r>
            <a:endParaRPr lang="en-US" sz="3600" dirty="0"/>
          </a:p>
          <a:p>
            <a:r>
              <a:rPr lang="en-US" sz="3600" dirty="0"/>
              <a:t>Databases &amp; ORMs</a:t>
            </a:r>
          </a:p>
          <a:p>
            <a:pPr lvl="1"/>
            <a:r>
              <a:rPr lang="en-US" sz="3200" dirty="0"/>
              <a:t>ORM vs Micro-ORM</a:t>
            </a:r>
          </a:p>
          <a:p>
            <a:pPr lvl="1"/>
            <a:r>
              <a:rPr lang="en-US" sz="3200" dirty="0"/>
              <a:t>SQL vs NoSQL</a:t>
            </a:r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E3F855E-17CB-431E-BBC0-D05758567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MVC Approach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36B7B5-886C-4082-A77E-AB36E0E1CF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394" t="9515" r="55038" b="50061"/>
          <a:stretch/>
        </p:blipFill>
        <p:spPr>
          <a:xfrm>
            <a:off x="603113" y="1975403"/>
            <a:ext cx="1889760" cy="129757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336B7B5-886C-4082-A77E-AB36E0E1CF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2387" t="9841" r="13890" b="49734"/>
          <a:stretch/>
        </p:blipFill>
        <p:spPr>
          <a:xfrm>
            <a:off x="3679416" y="1974932"/>
            <a:ext cx="1898469" cy="129757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3" name="Rounded Rectangle 12"/>
          <p:cNvSpPr/>
          <p:nvPr/>
        </p:nvSpPr>
        <p:spPr bwMode="auto">
          <a:xfrm>
            <a:off x="249027" y="4221838"/>
            <a:ext cx="2930400" cy="444138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ASP.NET Routing</a:t>
            </a:r>
          </a:p>
        </p:txBody>
      </p:sp>
      <p:sp>
        <p:nvSpPr>
          <p:cNvPr id="15" name="Rounded Rectangle 14"/>
          <p:cNvSpPr/>
          <p:nvPr/>
        </p:nvSpPr>
        <p:spPr bwMode="auto">
          <a:xfrm>
            <a:off x="1378929" y="5448462"/>
            <a:ext cx="3444240" cy="444138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Controller/Action </a:t>
            </a:r>
          </a:p>
        </p:txBody>
      </p:sp>
      <p:sp>
        <p:nvSpPr>
          <p:cNvPr id="16" name="Rounded Rectangle 15"/>
          <p:cNvSpPr/>
          <p:nvPr/>
        </p:nvSpPr>
        <p:spPr bwMode="auto">
          <a:xfrm>
            <a:off x="3436329" y="4216019"/>
            <a:ext cx="2930435" cy="444138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ASP.NET ViewEngine</a:t>
            </a:r>
          </a:p>
        </p:txBody>
      </p:sp>
      <p:sp>
        <p:nvSpPr>
          <p:cNvPr id="32" name="Down Arrow 31"/>
          <p:cNvSpPr/>
          <p:nvPr/>
        </p:nvSpPr>
        <p:spPr bwMode="auto">
          <a:xfrm rot="19738755">
            <a:off x="1303170" y="3348328"/>
            <a:ext cx="291267" cy="798162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Down Arrow 32"/>
          <p:cNvSpPr/>
          <p:nvPr/>
        </p:nvSpPr>
        <p:spPr bwMode="auto">
          <a:xfrm rot="12899120">
            <a:off x="3820262" y="4718467"/>
            <a:ext cx="291267" cy="645524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Down Arrow 33"/>
          <p:cNvSpPr/>
          <p:nvPr/>
        </p:nvSpPr>
        <p:spPr bwMode="auto">
          <a:xfrm rot="12684669">
            <a:off x="4327764" y="3363847"/>
            <a:ext cx="291267" cy="798162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" name="Down Arrow 34"/>
          <p:cNvSpPr/>
          <p:nvPr/>
        </p:nvSpPr>
        <p:spPr bwMode="auto">
          <a:xfrm rot="19738755">
            <a:off x="1924492" y="4754241"/>
            <a:ext cx="291267" cy="644400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Down Arrow 35"/>
          <p:cNvSpPr/>
          <p:nvPr/>
        </p:nvSpPr>
        <p:spPr bwMode="auto">
          <a:xfrm rot="16200000">
            <a:off x="6631052" y="3085417"/>
            <a:ext cx="291267" cy="645524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" name="Down Arrow 36"/>
          <p:cNvSpPr/>
          <p:nvPr/>
        </p:nvSpPr>
        <p:spPr bwMode="auto">
          <a:xfrm rot="16200000">
            <a:off x="6631053" y="5253924"/>
            <a:ext cx="291267" cy="645524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" name="Rounded Rectangle 37"/>
          <p:cNvSpPr/>
          <p:nvPr/>
        </p:nvSpPr>
        <p:spPr bwMode="auto">
          <a:xfrm>
            <a:off x="7277103" y="3218172"/>
            <a:ext cx="1976415" cy="341469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GET- Index</a:t>
            </a:r>
          </a:p>
        </p:txBody>
      </p:sp>
      <p:sp>
        <p:nvSpPr>
          <p:cNvPr id="40" name="Down Arrow 39"/>
          <p:cNvSpPr/>
          <p:nvPr/>
        </p:nvSpPr>
        <p:spPr bwMode="auto">
          <a:xfrm rot="16200000">
            <a:off x="9499339" y="3277431"/>
            <a:ext cx="291267" cy="408849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" name="Down Arrow 40"/>
          <p:cNvSpPr/>
          <p:nvPr/>
        </p:nvSpPr>
        <p:spPr bwMode="auto">
          <a:xfrm rot="16200000">
            <a:off x="9499339" y="5378646"/>
            <a:ext cx="291267" cy="408849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2" name="Rounded Rectangle 41"/>
          <p:cNvSpPr/>
          <p:nvPr/>
        </p:nvSpPr>
        <p:spPr bwMode="auto">
          <a:xfrm>
            <a:off x="7284394" y="5241601"/>
            <a:ext cx="1976415" cy="341469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 - Profile</a:t>
            </a:r>
          </a:p>
        </p:txBody>
      </p:sp>
      <p:sp>
        <p:nvSpPr>
          <p:cNvPr id="44" name="Rectangle 43"/>
          <p:cNvSpPr/>
          <p:nvPr/>
        </p:nvSpPr>
        <p:spPr bwMode="auto">
          <a:xfrm>
            <a:off x="7172725" y="2793376"/>
            <a:ext cx="2195320" cy="3457790"/>
          </a:xfrm>
          <a:prstGeom prst="rect">
            <a:avLst/>
          </a:prstGeom>
          <a:noFill/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172725" y="2125279"/>
            <a:ext cx="2195320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/>
              <a:t>StaffController</a:t>
            </a:r>
          </a:p>
        </p:txBody>
      </p:sp>
      <p:sp>
        <p:nvSpPr>
          <p:cNvPr id="47" name="Rectangle 46"/>
          <p:cNvSpPr/>
          <p:nvPr/>
        </p:nvSpPr>
        <p:spPr>
          <a:xfrm>
            <a:off x="5788383" y="5066691"/>
            <a:ext cx="1358192" cy="3817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/>
              <a:t>Staff/Profile</a:t>
            </a:r>
          </a:p>
        </p:txBody>
      </p:sp>
      <p:sp>
        <p:nvSpPr>
          <p:cNvPr id="48" name="Rectangle 47"/>
          <p:cNvSpPr/>
          <p:nvPr/>
        </p:nvSpPr>
        <p:spPr>
          <a:xfrm>
            <a:off x="567206" y="1613037"/>
            <a:ext cx="957763" cy="3817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/>
              <a:t>Request</a:t>
            </a:r>
          </a:p>
        </p:txBody>
      </p:sp>
      <p:sp>
        <p:nvSpPr>
          <p:cNvPr id="49" name="Rectangle 48"/>
          <p:cNvSpPr/>
          <p:nvPr/>
        </p:nvSpPr>
        <p:spPr>
          <a:xfrm>
            <a:off x="3661517" y="1593632"/>
            <a:ext cx="1401602" cy="3817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/>
              <a:t>Render View</a:t>
            </a:r>
          </a:p>
        </p:txBody>
      </p:sp>
      <p:sp>
        <p:nvSpPr>
          <p:cNvPr id="50" name="Rectangle 49"/>
          <p:cNvSpPr/>
          <p:nvPr/>
        </p:nvSpPr>
        <p:spPr>
          <a:xfrm>
            <a:off x="77200" y="4754361"/>
            <a:ext cx="1656959" cy="13111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/>
              <a:t>ASP.NET routes request to controllers action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F2F6A9CD-267A-465E-B73A-33410B7C756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5828" t="29137" r="8991" b="51740"/>
          <a:stretch/>
        </p:blipFill>
        <p:spPr>
          <a:xfrm>
            <a:off x="10238008" y="3024136"/>
            <a:ext cx="1473355" cy="92257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0" name="Rectangle 29"/>
          <p:cNvSpPr/>
          <p:nvPr/>
        </p:nvSpPr>
        <p:spPr>
          <a:xfrm>
            <a:off x="5788383" y="2889479"/>
            <a:ext cx="1256434" cy="3817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/>
              <a:t>Staff/Index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9940455" y="2793376"/>
            <a:ext cx="2195320" cy="3457790"/>
          </a:xfrm>
          <a:prstGeom prst="rect">
            <a:avLst/>
          </a:prstGeom>
          <a:noFill/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9940455" y="2125279"/>
            <a:ext cx="2195320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/>
              <a:t>Views\Staff</a:t>
            </a: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F2F6A9CD-267A-465E-B73A-33410B7C756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5572" t="55430" r="9247" b="24590"/>
          <a:stretch/>
        </p:blipFill>
        <p:spPr>
          <a:xfrm>
            <a:off x="10238007" y="4974325"/>
            <a:ext cx="1473355" cy="9065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29446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40" grpId="0" animBg="1"/>
      <p:bldP spid="41" grpId="0" animBg="1"/>
      <p:bldP spid="42" grpId="0" animBg="1"/>
      <p:bldP spid="44" grpId="0" animBg="1"/>
      <p:bldP spid="46" grpId="0" animBg="1"/>
      <p:bldP spid="47" grpId="0"/>
      <p:bldP spid="48" grpId="0"/>
      <p:bldP spid="49" grpId="0"/>
      <p:bldP spid="50" grpId="0"/>
      <p:bldP spid="30" grpId="0"/>
      <p:bldP spid="31" grpId="0" animBg="1"/>
      <p:bldP spid="4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5A3A1F0-EB3F-46B0-A127-01C8BB9BE00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4701752"/>
            <a:ext cx="11818096" cy="1918855"/>
          </a:xfrm>
        </p:spPr>
        <p:txBody>
          <a:bodyPr>
            <a:normAutofit/>
          </a:bodyPr>
          <a:lstStyle/>
          <a:p>
            <a:r>
              <a:rPr lang="en-US" sz="3200" dirty="0"/>
              <a:t>Every Razor Page consists of:</a:t>
            </a:r>
          </a:p>
          <a:p>
            <a:pPr lvl="1"/>
            <a:r>
              <a:rPr lang="en-US" sz="3000" dirty="0"/>
              <a:t>A view template (.cshtml), which acts as a view</a:t>
            </a:r>
          </a:p>
          <a:p>
            <a:pPr lvl="1"/>
            <a:r>
              <a:rPr lang="en-US" sz="3000" dirty="0"/>
              <a:t>A functional (.cs) file, which acts as its controller action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356A5D1-E61A-4BAA-B30D-5EDB55A67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Razor Pages Approach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0FFD55C8-D1C9-45AC-83B8-545BAE66202C}"/>
              </a:ext>
            </a:extLst>
          </p:cNvPr>
          <p:cNvSpPr txBox="1">
            <a:spLocks/>
          </p:cNvSpPr>
          <p:nvPr/>
        </p:nvSpPr>
        <p:spPr>
          <a:xfrm>
            <a:off x="638813" y="1383751"/>
            <a:ext cx="7072041" cy="31727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class UserProfileModel : PageModel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string FirstName { get; set; }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string LastName { get; set; }</a:t>
            </a:r>
          </a:p>
          <a:p>
            <a:endParaRPr lang="en-US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void OnGet()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This would normally be extracted from the database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FirstName = "Jon";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LastName = "Hilton";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}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  <a:endParaRPr lang="en-US" sz="1600" dirty="0">
              <a:ln w="0"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CF44AF3B-D912-4515-A6CB-9606E49D1D8E}"/>
              </a:ext>
            </a:extLst>
          </p:cNvPr>
          <p:cNvSpPr txBox="1">
            <a:spLocks/>
          </p:cNvSpPr>
          <p:nvPr/>
        </p:nvSpPr>
        <p:spPr>
          <a:xfrm>
            <a:off x="7991428" y="1383751"/>
            <a:ext cx="3410047" cy="16954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pt-BR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@page</a:t>
            </a:r>
          </a:p>
          <a:p>
            <a:r>
              <a:rPr lang="pt-BR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@model UserProfileModel</a:t>
            </a:r>
          </a:p>
          <a:p>
            <a:endParaRPr lang="pt-BR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pt-BR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&lt;h1&gt;Welcome&lt;/h1&gt;</a:t>
            </a:r>
          </a:p>
          <a:p>
            <a:endParaRPr lang="pt-BR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pt-BR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&lt;p&gt;Hey @Model.FirstName!&lt;/p&gt;</a:t>
            </a:r>
            <a:endParaRPr lang="en-US" sz="1600" dirty="0">
              <a:ln w="0">
                <a:noFill/>
              </a:ln>
              <a:solidFill>
                <a:schemeClr val="bg1"/>
              </a:solidFill>
              <a:effectLst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314CBE2-4599-45DC-8973-BAD9182953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1428" y="3197788"/>
            <a:ext cx="3410046" cy="1358727"/>
          </a:xfrm>
          <a:prstGeom prst="rect">
            <a:avLst/>
          </a:prstGeom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08159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E3F855E-17CB-431E-BBC0-D05758567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Razor Pages Approach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36B7B5-886C-4082-A77E-AB36E0E1CF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394" t="9515" r="55038" b="50061"/>
          <a:stretch/>
        </p:blipFill>
        <p:spPr>
          <a:xfrm>
            <a:off x="603113" y="1975403"/>
            <a:ext cx="1889760" cy="129757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336B7B5-886C-4082-A77E-AB36E0E1CF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2387" t="9841" r="13890" b="49734"/>
          <a:stretch/>
        </p:blipFill>
        <p:spPr>
          <a:xfrm>
            <a:off x="3679416" y="1974932"/>
            <a:ext cx="1898469" cy="129757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3" name="Rounded Rectangle 12"/>
          <p:cNvSpPr/>
          <p:nvPr/>
        </p:nvSpPr>
        <p:spPr bwMode="auto">
          <a:xfrm>
            <a:off x="249027" y="4221838"/>
            <a:ext cx="2930400" cy="444138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ASP.NET Routing</a:t>
            </a:r>
          </a:p>
        </p:txBody>
      </p:sp>
      <p:sp>
        <p:nvSpPr>
          <p:cNvPr id="15" name="Rounded Rectangle 14"/>
          <p:cNvSpPr/>
          <p:nvPr/>
        </p:nvSpPr>
        <p:spPr bwMode="auto">
          <a:xfrm>
            <a:off x="1378929" y="5448462"/>
            <a:ext cx="3444240" cy="444138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Razor Pages (acts as a action) </a:t>
            </a:r>
          </a:p>
        </p:txBody>
      </p:sp>
      <p:sp>
        <p:nvSpPr>
          <p:cNvPr id="16" name="Rounded Rectangle 15"/>
          <p:cNvSpPr/>
          <p:nvPr/>
        </p:nvSpPr>
        <p:spPr bwMode="auto">
          <a:xfrm>
            <a:off x="3436329" y="4216019"/>
            <a:ext cx="2930435" cy="444138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ASP.NET ViewEngine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61E3B4E4-071F-4EB2-9156-554C1DFDB89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7123" t="24708" r="6267" b="53154"/>
          <a:stretch/>
        </p:blipFill>
        <p:spPr>
          <a:xfrm>
            <a:off x="9939027" y="2734004"/>
            <a:ext cx="2056208" cy="136001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1E3B4E4-071F-4EB2-9156-554C1DFDB89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7328" t="55936" r="6455" b="22718"/>
          <a:stretch/>
        </p:blipFill>
        <p:spPr>
          <a:xfrm>
            <a:off x="9939025" y="4911486"/>
            <a:ext cx="2056209" cy="13431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2" name="Down Arrow 31"/>
          <p:cNvSpPr/>
          <p:nvPr/>
        </p:nvSpPr>
        <p:spPr bwMode="auto">
          <a:xfrm rot="19738755">
            <a:off x="1303170" y="3348328"/>
            <a:ext cx="291267" cy="798162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Down Arrow 32"/>
          <p:cNvSpPr/>
          <p:nvPr/>
        </p:nvSpPr>
        <p:spPr bwMode="auto">
          <a:xfrm rot="12899120">
            <a:off x="3820262" y="4718467"/>
            <a:ext cx="291267" cy="645524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Down Arrow 33"/>
          <p:cNvSpPr/>
          <p:nvPr/>
        </p:nvSpPr>
        <p:spPr bwMode="auto">
          <a:xfrm rot="12684669">
            <a:off x="4327764" y="3363847"/>
            <a:ext cx="291267" cy="798162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" name="Down Arrow 34"/>
          <p:cNvSpPr/>
          <p:nvPr/>
        </p:nvSpPr>
        <p:spPr bwMode="auto">
          <a:xfrm rot="19738755">
            <a:off x="1924492" y="4754241"/>
            <a:ext cx="291267" cy="644400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Down Arrow 35"/>
          <p:cNvSpPr/>
          <p:nvPr/>
        </p:nvSpPr>
        <p:spPr bwMode="auto">
          <a:xfrm rot="16200000">
            <a:off x="6631052" y="3085417"/>
            <a:ext cx="291267" cy="645524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" name="Down Arrow 36"/>
          <p:cNvSpPr/>
          <p:nvPr/>
        </p:nvSpPr>
        <p:spPr bwMode="auto">
          <a:xfrm rot="16200000">
            <a:off x="6631053" y="5253924"/>
            <a:ext cx="291267" cy="645524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" name="Rounded Rectangle 37"/>
          <p:cNvSpPr/>
          <p:nvPr/>
        </p:nvSpPr>
        <p:spPr bwMode="auto">
          <a:xfrm>
            <a:off x="7277103" y="3218172"/>
            <a:ext cx="1976415" cy="341469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Index.cshtml</a:t>
            </a:r>
          </a:p>
        </p:txBody>
      </p:sp>
      <p:sp>
        <p:nvSpPr>
          <p:cNvPr id="39" name="Rounded Rectangle 38"/>
          <p:cNvSpPr/>
          <p:nvPr/>
        </p:nvSpPr>
        <p:spPr bwMode="auto">
          <a:xfrm>
            <a:off x="7642195" y="3673791"/>
            <a:ext cx="1611323" cy="296748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Index.cshtml.cs</a:t>
            </a:r>
          </a:p>
        </p:txBody>
      </p:sp>
      <p:sp>
        <p:nvSpPr>
          <p:cNvPr id="40" name="Down Arrow 39"/>
          <p:cNvSpPr/>
          <p:nvPr/>
        </p:nvSpPr>
        <p:spPr bwMode="auto">
          <a:xfrm rot="16200000">
            <a:off x="9499339" y="3277431"/>
            <a:ext cx="291267" cy="408849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" name="Down Arrow 40"/>
          <p:cNvSpPr/>
          <p:nvPr/>
        </p:nvSpPr>
        <p:spPr bwMode="auto">
          <a:xfrm rot="16200000">
            <a:off x="9499339" y="5378646"/>
            <a:ext cx="291267" cy="408849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2" name="Rounded Rectangle 41"/>
          <p:cNvSpPr/>
          <p:nvPr/>
        </p:nvSpPr>
        <p:spPr bwMode="auto">
          <a:xfrm>
            <a:off x="7284394" y="5241601"/>
            <a:ext cx="1976415" cy="341469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Profile.cshtml</a:t>
            </a:r>
          </a:p>
        </p:txBody>
      </p:sp>
      <p:sp>
        <p:nvSpPr>
          <p:cNvPr id="43" name="Rounded Rectangle 42"/>
          <p:cNvSpPr/>
          <p:nvPr/>
        </p:nvSpPr>
        <p:spPr bwMode="auto">
          <a:xfrm>
            <a:off x="7642195" y="5697220"/>
            <a:ext cx="1619310" cy="2952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Profile.cshtml.cs</a:t>
            </a:r>
          </a:p>
        </p:txBody>
      </p:sp>
      <p:sp>
        <p:nvSpPr>
          <p:cNvPr id="44" name="Rectangle 43"/>
          <p:cNvSpPr/>
          <p:nvPr/>
        </p:nvSpPr>
        <p:spPr bwMode="auto">
          <a:xfrm>
            <a:off x="7172725" y="2793376"/>
            <a:ext cx="2195320" cy="3457790"/>
          </a:xfrm>
          <a:prstGeom prst="rect">
            <a:avLst/>
          </a:prstGeom>
          <a:noFill/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172725" y="2125279"/>
            <a:ext cx="2195320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/>
              <a:t>Staff Folder</a:t>
            </a:r>
          </a:p>
        </p:txBody>
      </p:sp>
      <p:sp>
        <p:nvSpPr>
          <p:cNvPr id="47" name="Rectangle 46"/>
          <p:cNvSpPr/>
          <p:nvPr/>
        </p:nvSpPr>
        <p:spPr>
          <a:xfrm>
            <a:off x="5788383" y="5066691"/>
            <a:ext cx="1358192" cy="3817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/>
              <a:t>Staff/Profile</a:t>
            </a:r>
          </a:p>
        </p:txBody>
      </p:sp>
      <p:sp>
        <p:nvSpPr>
          <p:cNvPr id="48" name="Rectangle 47"/>
          <p:cNvSpPr/>
          <p:nvPr/>
        </p:nvSpPr>
        <p:spPr>
          <a:xfrm>
            <a:off x="567206" y="1613037"/>
            <a:ext cx="957763" cy="3817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/>
              <a:t>Request</a:t>
            </a:r>
          </a:p>
        </p:txBody>
      </p:sp>
      <p:sp>
        <p:nvSpPr>
          <p:cNvPr id="49" name="Rectangle 48"/>
          <p:cNvSpPr/>
          <p:nvPr/>
        </p:nvSpPr>
        <p:spPr>
          <a:xfrm>
            <a:off x="3661517" y="1593632"/>
            <a:ext cx="1401602" cy="3817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/>
              <a:t>Render View</a:t>
            </a:r>
          </a:p>
        </p:txBody>
      </p:sp>
      <p:sp>
        <p:nvSpPr>
          <p:cNvPr id="50" name="Rectangle 49"/>
          <p:cNvSpPr/>
          <p:nvPr/>
        </p:nvSpPr>
        <p:spPr>
          <a:xfrm>
            <a:off x="77200" y="4754361"/>
            <a:ext cx="1656959" cy="100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/>
              <a:t>ASP.NET routes request to razor page</a:t>
            </a:r>
          </a:p>
        </p:txBody>
      </p:sp>
      <p:sp>
        <p:nvSpPr>
          <p:cNvPr id="2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21474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6" grpId="0" animBg="1"/>
      <p:bldP spid="47" grpId="0"/>
      <p:bldP spid="48" grpId="0"/>
      <p:bldP spid="49" grpId="0"/>
      <p:bldP spid="5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Simplify Object Mapping</a:t>
            </a:r>
            <a:endParaRPr lang="bg-BG"/>
          </a:p>
        </p:txBody>
      </p:sp>
      <p:pic>
        <p:nvPicPr>
          <p:cNvPr id="3" name="Graphic 2" descr="Books">
            <a:extLst>
              <a:ext uri="{FF2B5EF4-FFF2-40B4-BE49-F238E27FC236}">
                <a16:creationId xmlns:a16="http://schemas.microsoft.com/office/drawing/2014/main" id="{D2B5D194-8980-4335-8093-189475E41F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91000" y="1269000"/>
            <a:ext cx="2610600" cy="2610600"/>
          </a:xfrm>
          <a:prstGeom prst="rect">
            <a:avLst/>
          </a:prstGeom>
        </p:spPr>
      </p:pic>
      <p:sp>
        <p:nvSpPr>
          <p:cNvPr id="7" name="Subtitle 6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/>
              <a:t>AutoMapper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87745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54AF4D5-8000-4ED7-8CC8-FFDCCFC35C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09916"/>
          </a:xfrm>
        </p:spPr>
        <p:txBody>
          <a:bodyPr/>
          <a:lstStyle/>
          <a:p>
            <a:pPr>
              <a:buClr>
                <a:srgbClr val="234465"/>
              </a:buClr>
            </a:pPr>
            <a:r>
              <a:rPr lang="en-US" b="1" noProof="1">
                <a:solidFill>
                  <a:schemeClr val="bg1"/>
                </a:solidFill>
              </a:rPr>
              <a:t>AutoMapper</a:t>
            </a:r>
            <a:r>
              <a:rPr lang="en-US" dirty="0"/>
              <a:t> is a library built to simplify object mapping</a:t>
            </a:r>
          </a:p>
          <a:p>
            <a:pPr lvl="1"/>
            <a:r>
              <a:rPr lang="en-US" dirty="0"/>
              <a:t>Easily imported in ASP.NET Core</a:t>
            </a:r>
          </a:p>
          <a:p>
            <a:pPr lvl="1"/>
            <a:r>
              <a:rPr lang="en-US" dirty="0"/>
              <a:t>Added as a dependency to the DI</a:t>
            </a:r>
          </a:p>
          <a:p>
            <a:pPr lvl="1"/>
            <a:r>
              <a:rPr lang="en-US" dirty="0"/>
              <a:t>Easy to use in code</a:t>
            </a:r>
          </a:p>
          <a:p>
            <a:pPr lvl="1"/>
            <a:r>
              <a:rPr lang="en-US" dirty="0"/>
              <a:t>Gets rid of ugly property setters</a:t>
            </a:r>
          </a:p>
          <a:p>
            <a:pPr lvl="1"/>
            <a:r>
              <a:rPr lang="en-US" dirty="0"/>
              <a:t>Used in millions of projects </a:t>
            </a:r>
          </a:p>
          <a:p>
            <a:pPr lvl="1"/>
            <a:r>
              <a:rPr lang="en-US" dirty="0"/>
              <a:t>Highly flexible</a:t>
            </a:r>
          </a:p>
          <a:p>
            <a:pPr lvl="1"/>
            <a:r>
              <a:rPr lang="en-US" dirty="0"/>
              <a:t>Easily configurable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BB745AA-8D1A-4618-A2DE-18AB89C76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 Mapper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DDE865-37E7-4B8C-9FE3-2A3E619C43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1589" y="4589496"/>
            <a:ext cx="5899234" cy="1594979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4C6027A0-9F0A-4C3D-AD8F-66A5B6193F0B}"/>
              </a:ext>
            </a:extLst>
          </p:cNvPr>
          <p:cNvGrpSpPr/>
          <p:nvPr/>
        </p:nvGrpSpPr>
        <p:grpSpPr>
          <a:xfrm>
            <a:off x="6822015" y="2236582"/>
            <a:ext cx="5186483" cy="1714501"/>
            <a:chOff x="6474643" y="2039814"/>
            <a:chExt cx="4501886" cy="1512234"/>
          </a:xfrm>
        </p:grpSpPr>
        <p:pic>
          <p:nvPicPr>
            <p:cNvPr id="6" name="Graphic 5" descr="Hierarchy">
              <a:extLst>
                <a:ext uri="{FF2B5EF4-FFF2-40B4-BE49-F238E27FC236}">
                  <a16:creationId xmlns:a16="http://schemas.microsoft.com/office/drawing/2014/main" id="{D7B42609-5CE2-4DD6-8FD5-27540ECB5B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9464296" y="2039814"/>
              <a:ext cx="1512233" cy="1512233"/>
            </a:xfrm>
            <a:prstGeom prst="rect">
              <a:avLst/>
            </a:prstGeom>
          </p:spPr>
        </p:pic>
        <p:pic>
          <p:nvPicPr>
            <p:cNvPr id="9" name="Graphic 8" descr="Database">
              <a:extLst>
                <a:ext uri="{FF2B5EF4-FFF2-40B4-BE49-F238E27FC236}">
                  <a16:creationId xmlns:a16="http://schemas.microsoft.com/office/drawing/2014/main" id="{71528094-286E-4CDE-A60F-00026AEFDB8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474643" y="2039815"/>
              <a:ext cx="1512233" cy="1512233"/>
            </a:xfrm>
            <a:prstGeom prst="rect">
              <a:avLst/>
            </a:prstGeom>
          </p:spPr>
        </p:pic>
        <p:pic>
          <p:nvPicPr>
            <p:cNvPr id="11" name="Graphic 10" descr="Filter">
              <a:extLst>
                <a:ext uri="{FF2B5EF4-FFF2-40B4-BE49-F238E27FC236}">
                  <a16:creationId xmlns:a16="http://schemas.microsoft.com/office/drawing/2014/main" id="{3FAE2B5D-2BC9-48DD-9137-6C3AB8910BF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16200000">
              <a:off x="7952063" y="2039814"/>
              <a:ext cx="1512233" cy="1512233"/>
            </a:xfrm>
            <a:prstGeom prst="rect">
              <a:avLst/>
            </a:prstGeom>
          </p:spPr>
        </p:pic>
      </p:grp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26702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8C2E4F-0D5F-47B0-969F-C8BC962DAC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201071"/>
          </a:xfrm>
        </p:spPr>
        <p:txBody>
          <a:bodyPr/>
          <a:lstStyle/>
          <a:p>
            <a:r>
              <a:rPr lang="en-US" dirty="0"/>
              <a:t>Setting up the </a:t>
            </a:r>
            <a:r>
              <a:rPr lang="en-US" b="1" noProof="1">
                <a:solidFill>
                  <a:schemeClr val="bg1"/>
                </a:solidFill>
              </a:rPr>
              <a:t>AutoMapper</a:t>
            </a:r>
            <a:r>
              <a:rPr lang="en-US" dirty="0"/>
              <a:t> in your </a:t>
            </a:r>
            <a:r>
              <a:rPr lang="en-US" b="1" noProof="1">
                <a:solidFill>
                  <a:schemeClr val="bg1"/>
                </a:solidFill>
              </a:rPr>
              <a:t>ASP.NET Core </a:t>
            </a:r>
            <a:r>
              <a:rPr lang="en-US" dirty="0"/>
              <a:t>project</a:t>
            </a:r>
          </a:p>
          <a:p>
            <a:endParaRPr lang="en-US" dirty="0"/>
          </a:p>
          <a:p>
            <a:pPr lvl="1"/>
            <a:r>
              <a:rPr lang="en-US" dirty="0"/>
              <a:t>This will also install the main </a:t>
            </a:r>
            <a:r>
              <a:rPr lang="en-US" b="1" noProof="1">
                <a:solidFill>
                  <a:schemeClr val="bg1"/>
                </a:solidFill>
              </a:rPr>
              <a:t>AutoMapper</a:t>
            </a:r>
            <a:r>
              <a:rPr lang="en-US" dirty="0"/>
              <a:t> NuGet package</a:t>
            </a:r>
          </a:p>
          <a:p>
            <a:r>
              <a:rPr lang="en-US" dirty="0"/>
              <a:t>Registering </a:t>
            </a:r>
            <a:r>
              <a:rPr lang="en-US" b="1" noProof="1">
                <a:solidFill>
                  <a:schemeClr val="bg1"/>
                </a:solidFill>
              </a:rPr>
              <a:t>AutoMapper</a:t>
            </a:r>
            <a:r>
              <a:rPr lang="en-US" dirty="0"/>
              <a:t> as a dependency in the DI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29D9BBE-657B-4BF9-971B-EF6EA653C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 Mapper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CD03C7DF-A7C3-4E7D-8C23-ABA98B2CD1B3}"/>
              </a:ext>
            </a:extLst>
          </p:cNvPr>
          <p:cNvSpPr txBox="1">
            <a:spLocks/>
          </p:cNvSpPr>
          <p:nvPr/>
        </p:nvSpPr>
        <p:spPr>
          <a:xfrm>
            <a:off x="751775" y="1906186"/>
            <a:ext cx="9667110" cy="4643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Install-Package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AutoMapper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Extensions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Microsoft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DependencyInjection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48FCE01E-9946-4F6D-A42A-3168035DC828}"/>
              </a:ext>
            </a:extLst>
          </p:cNvPr>
          <p:cNvSpPr txBox="1">
            <a:spLocks/>
          </p:cNvSpPr>
          <p:nvPr/>
        </p:nvSpPr>
        <p:spPr>
          <a:xfrm>
            <a:off x="751775" y="3933520"/>
            <a:ext cx="3644379" cy="21878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void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ConfigureServices</a:t>
            </a:r>
            <a:b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</a:b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IServiceCollection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services)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...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services.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AddAutoMapper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services.AddMvc();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  <a:endParaRPr lang="en-US" sz="1600" dirty="0">
              <a:ln w="0">
                <a:noFill/>
              </a:ln>
              <a:solidFill>
                <a:schemeClr val="bg1"/>
              </a:solidFill>
              <a:effectLst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B7C6301-A3D5-47D8-BF01-F2AE7C0CFAD5}"/>
              </a:ext>
            </a:extLst>
          </p:cNvPr>
          <p:cNvGrpSpPr/>
          <p:nvPr/>
        </p:nvGrpSpPr>
        <p:grpSpPr>
          <a:xfrm>
            <a:off x="9985326" y="3858205"/>
            <a:ext cx="2206674" cy="2187880"/>
            <a:chOff x="9458325" y="3749906"/>
            <a:chExt cx="2669537" cy="2658217"/>
          </a:xfrm>
        </p:grpSpPr>
        <p:pic>
          <p:nvPicPr>
            <p:cNvPr id="11" name="Graphic 10" descr="Single gear">
              <a:extLst>
                <a:ext uri="{FF2B5EF4-FFF2-40B4-BE49-F238E27FC236}">
                  <a16:creationId xmlns:a16="http://schemas.microsoft.com/office/drawing/2014/main" id="{1902D17F-757F-4461-B092-59DF425B52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58325" y="3749906"/>
              <a:ext cx="1728356" cy="1728356"/>
            </a:xfrm>
            <a:prstGeom prst="rect">
              <a:avLst/>
            </a:prstGeom>
          </p:spPr>
        </p:pic>
        <p:pic>
          <p:nvPicPr>
            <p:cNvPr id="13" name="Graphic 12" descr="Gears">
              <a:extLst>
                <a:ext uri="{FF2B5EF4-FFF2-40B4-BE49-F238E27FC236}">
                  <a16:creationId xmlns:a16="http://schemas.microsoft.com/office/drawing/2014/main" id="{7CA8DAA2-927D-4972-8994-F4A127332C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477862">
              <a:off x="9901621" y="4181882"/>
              <a:ext cx="2226241" cy="2226241"/>
            </a:xfrm>
            <a:prstGeom prst="rect">
              <a:avLst/>
            </a:prstGeom>
          </p:spPr>
        </p:pic>
      </p:grp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731D3505-5E54-4258-8A73-164E6A395472}"/>
              </a:ext>
            </a:extLst>
          </p:cNvPr>
          <p:cNvSpPr txBox="1">
            <a:spLocks/>
          </p:cNvSpPr>
          <p:nvPr/>
        </p:nvSpPr>
        <p:spPr>
          <a:xfrm>
            <a:off x="4672509" y="3933519"/>
            <a:ext cx="5306760" cy="26803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class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HomeController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: Controller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private readonly IMapper mapper;</a:t>
            </a:r>
          </a:p>
          <a:p>
            <a:endParaRPr lang="en-US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HomeController(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IMapper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mapper)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this.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mapper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=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mapper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}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...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  <a:endParaRPr lang="en-US" sz="1600" dirty="0">
              <a:ln w="0"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19257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8C2E4F-0D5F-47B0-969F-C8BC962DAC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715669"/>
          </a:xfrm>
        </p:spPr>
        <p:txBody>
          <a:bodyPr>
            <a:normAutofit/>
          </a:bodyPr>
          <a:lstStyle/>
          <a:p>
            <a:r>
              <a:rPr lang="en-US" sz="3000" dirty="0"/>
              <a:t>Using the </a:t>
            </a:r>
            <a:r>
              <a:rPr lang="en-US" sz="3000" b="1" noProof="1">
                <a:solidFill>
                  <a:schemeClr val="bg1"/>
                </a:solidFill>
              </a:rPr>
              <a:t>AutoMapper</a:t>
            </a:r>
            <a:r>
              <a:rPr lang="en-US" sz="3000" dirty="0"/>
              <a:t> in your </a:t>
            </a:r>
            <a:r>
              <a:rPr lang="en-US" sz="3000" b="1" noProof="1">
                <a:solidFill>
                  <a:schemeClr val="bg1"/>
                </a:solidFill>
              </a:rPr>
              <a:t>ASP.NET Core </a:t>
            </a:r>
            <a:r>
              <a:rPr lang="en-US" sz="3000" dirty="0"/>
              <a:t>project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29D9BBE-657B-4BF9-971B-EF6EA653C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 Mapper (Data &amp; Presentation)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CD03C7DF-A7C3-4E7D-8C23-ABA98B2CD1B3}"/>
              </a:ext>
            </a:extLst>
          </p:cNvPr>
          <p:cNvSpPr txBox="1">
            <a:spLocks/>
          </p:cNvSpPr>
          <p:nvPr/>
        </p:nvSpPr>
        <p:spPr>
          <a:xfrm>
            <a:off x="760566" y="1788700"/>
            <a:ext cx="4963226" cy="24341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class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HomeDataModel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string Id { get; set; }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string Name { get; set; }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int Age { get; set; }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decimal Salary { get; set; }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string Resume { get; set; }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string Department { get; set; }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  <a:endParaRPr lang="en-US" sz="1600" dirty="0">
              <a:ln w="0"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65FBDACA-3889-40E2-AF96-B0E6AD11797F}"/>
              </a:ext>
            </a:extLst>
          </p:cNvPr>
          <p:cNvSpPr txBox="1">
            <a:spLocks/>
          </p:cNvSpPr>
          <p:nvPr/>
        </p:nvSpPr>
        <p:spPr>
          <a:xfrm>
            <a:off x="6468210" y="1788700"/>
            <a:ext cx="4963226" cy="19416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class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HomeViewModel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string Name { get; set; }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int Age { get; set; }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decimal Salary { get; set; }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string Department { get; set; }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  <a:endParaRPr lang="en-US" sz="1600" dirty="0">
              <a:ln w="0"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45230141-8C0C-4E3F-98FA-07D37DD22786}"/>
              </a:ext>
            </a:extLst>
          </p:cNvPr>
          <p:cNvSpPr txBox="1">
            <a:spLocks/>
          </p:cNvSpPr>
          <p:nvPr/>
        </p:nvSpPr>
        <p:spPr>
          <a:xfrm>
            <a:off x="760566" y="4367777"/>
            <a:ext cx="7187680" cy="21878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@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model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Demo.App.Models.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HomeViewModel</a:t>
            </a:r>
          </a:p>
          <a:p>
            <a:endParaRPr lang="en-US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&lt;div class="mt-4"&gt;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&lt;h1 class="text-center"&gt;Name: @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Model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Name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&lt;/h1&gt;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&lt;h1 class="text-center"&gt;Age: @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Model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Age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&lt;/h1&gt;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&lt;h1 class="text-center"&gt;Salary: @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Model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Salary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&lt;/h1&gt;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&lt;h1 class="text-center"&gt;Department: @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Model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Department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&lt;/h1&gt;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&lt;/div&gt;</a:t>
            </a:r>
            <a:endParaRPr lang="en-US" sz="1600" dirty="0">
              <a:ln w="0">
                <a:noFill/>
              </a:ln>
              <a:solidFill>
                <a:schemeClr val="bg1"/>
              </a:solidFill>
              <a:effectLst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C44764-E261-48E0-A8E5-4AB4019047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7219" y="4036768"/>
            <a:ext cx="3763604" cy="236042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89843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CE9CC0-688D-4805-8A09-D5A9219AB5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5779475" cy="5072791"/>
          </a:xfrm>
        </p:spPr>
        <p:txBody>
          <a:bodyPr>
            <a:normAutofit/>
          </a:bodyPr>
          <a:lstStyle/>
          <a:p>
            <a:r>
              <a:rPr lang="en-US" sz="3000" dirty="0"/>
              <a:t>Without </a:t>
            </a:r>
            <a:r>
              <a:rPr lang="en-US" sz="3000" b="1" noProof="1">
                <a:solidFill>
                  <a:schemeClr val="bg1"/>
                </a:solidFill>
              </a:rPr>
              <a:t>AutoMapper</a:t>
            </a:r>
          </a:p>
          <a:p>
            <a:pPr marL="0" indent="0">
              <a:buNone/>
            </a:pPr>
            <a:endParaRPr lang="en-US" sz="3000" b="1" noProof="1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3000" b="1" noProof="1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3000" b="1" noProof="1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3000" b="1" noProof="1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3000" b="1" noProof="1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3000" b="1" noProof="1">
              <a:solidFill>
                <a:schemeClr val="bg1"/>
              </a:solidFill>
            </a:endParaRPr>
          </a:p>
          <a:p>
            <a:r>
              <a:rPr lang="en-US" sz="3000" noProof="1"/>
              <a:t>Ugly, mistake-prone, unreadable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0B4D8DB-153B-40E8-B2B0-8C608C5BC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 Mapper (Business Logic)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A60F9B8-E823-445C-BE92-76F2B830F756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765925" y="1195388"/>
            <a:ext cx="5235673" cy="5073527"/>
          </a:xfrm>
        </p:spPr>
        <p:txBody>
          <a:bodyPr>
            <a:normAutofit/>
          </a:bodyPr>
          <a:lstStyle/>
          <a:p>
            <a:r>
              <a:rPr lang="en-US" sz="3000" dirty="0"/>
              <a:t>With </a:t>
            </a:r>
            <a:r>
              <a:rPr lang="en-US" sz="3000" b="1" noProof="1">
                <a:solidFill>
                  <a:schemeClr val="bg1"/>
                </a:solidFill>
              </a:rPr>
              <a:t>AutoMapper</a:t>
            </a:r>
          </a:p>
          <a:p>
            <a:endParaRPr lang="en-US" sz="3000" b="1" noProof="1">
              <a:solidFill>
                <a:schemeClr val="bg1"/>
              </a:solidFill>
            </a:endParaRPr>
          </a:p>
          <a:p>
            <a:endParaRPr lang="en-US" sz="3000" b="1" noProof="1">
              <a:solidFill>
                <a:schemeClr val="bg1"/>
              </a:solidFill>
            </a:endParaRPr>
          </a:p>
          <a:p>
            <a:endParaRPr lang="en-US" sz="3000" b="1" noProof="1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3000" noProof="1"/>
          </a:p>
          <a:p>
            <a:r>
              <a:rPr lang="en-US" sz="3000" noProof="1"/>
              <a:t>Clean, beautiful, simple</a:t>
            </a:r>
          </a:p>
          <a:p>
            <a:pPr lvl="1"/>
            <a:r>
              <a:rPr lang="en-US" sz="2800" noProof="1"/>
              <a:t>Commonly-syntaxed</a:t>
            </a:r>
          </a:p>
          <a:p>
            <a:pPr lvl="1"/>
            <a:r>
              <a:rPr lang="en-US" sz="2800" noProof="1"/>
              <a:t>Easily modifiable</a:t>
            </a:r>
          </a:p>
          <a:p>
            <a:pPr lvl="1"/>
            <a:endParaRPr lang="en-US" sz="2800" noProof="1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6AF4FBB4-4091-407B-9268-BF6B0480A854}"/>
              </a:ext>
            </a:extLst>
          </p:cNvPr>
          <p:cNvSpPr txBox="1">
            <a:spLocks/>
          </p:cNvSpPr>
          <p:nvPr/>
        </p:nvSpPr>
        <p:spPr>
          <a:xfrm>
            <a:off x="6222123" y="1727156"/>
            <a:ext cx="5644559" cy="24341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IActionResult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Index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var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homeDataModel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= this.GetHomeDataModel();</a:t>
            </a:r>
          </a:p>
          <a:p>
            <a:endParaRPr lang="en-US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var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homeViewModel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= this.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mapper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Map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&lt;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HomeViewModel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&gt;(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homeDataModel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);</a:t>
            </a:r>
          </a:p>
          <a:p>
            <a:endParaRPr lang="en-US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return this.View(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homeViewModel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  <a:endParaRPr lang="en-US" sz="1600" dirty="0">
              <a:ln w="0"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0EB6A22B-3D00-4EE4-A927-A92680F132D7}"/>
              </a:ext>
            </a:extLst>
          </p:cNvPr>
          <p:cNvSpPr txBox="1">
            <a:spLocks/>
          </p:cNvSpPr>
          <p:nvPr/>
        </p:nvSpPr>
        <p:spPr>
          <a:xfrm>
            <a:off x="325318" y="1727156"/>
            <a:ext cx="5644559" cy="36652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IActionResult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Index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var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homeDataModel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= this.GetHomeDataModel();</a:t>
            </a:r>
          </a:p>
          <a:p>
            <a:endParaRPr lang="en-US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var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homeViewModel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= new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HomeViewModel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Name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= homeDataModel.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Name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,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Age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= homeDataModel.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Age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,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Department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= homeDataModel.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Department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,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Salary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= homeDataModel.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Salary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};</a:t>
            </a:r>
          </a:p>
          <a:p>
            <a:endParaRPr lang="en-US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return this.View(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homeViewModel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  <a:endParaRPr lang="en-US" sz="1600" dirty="0">
              <a:ln w="0"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73619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Abstracting the Data Access Logic</a:t>
            </a:r>
            <a:endParaRPr lang="bg-BG"/>
          </a:p>
        </p:txBody>
      </p:sp>
      <p:sp>
        <p:nvSpPr>
          <p:cNvPr id="7" name="Subtitle 6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/>
              <a:t>Repository Pattern</a:t>
            </a:r>
            <a:endParaRPr lang="bg-BG"/>
          </a:p>
        </p:txBody>
      </p:sp>
      <p:pic>
        <p:nvPicPr>
          <p:cNvPr id="5" name="Graphic 2" descr="Books">
            <a:extLst>
              <a:ext uri="{FF2B5EF4-FFF2-40B4-BE49-F238E27FC236}">
                <a16:creationId xmlns:a16="http://schemas.microsoft.com/office/drawing/2014/main" id="{D2B5D194-8980-4335-8093-189475E41F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91000" y="1269000"/>
            <a:ext cx="2610600" cy="261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972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25AEE6B-0F27-4E64-8111-3E60D569C3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Repositories</a:t>
            </a:r>
            <a:r>
              <a:rPr lang="en-US" sz="3200" dirty="0"/>
              <a:t> are components that encapsulate data access logic</a:t>
            </a:r>
          </a:p>
          <a:p>
            <a:pPr lvl="1"/>
            <a:r>
              <a:rPr lang="en-US" sz="3000" dirty="0"/>
              <a:t>They </a:t>
            </a:r>
            <a:r>
              <a:rPr lang="en-US" sz="3000" b="1" dirty="0">
                <a:solidFill>
                  <a:schemeClr val="bg1"/>
                </a:solidFill>
              </a:rPr>
              <a:t>centralize</a:t>
            </a:r>
            <a:r>
              <a:rPr lang="en-US" sz="3000" dirty="0"/>
              <a:t> common data access functionality</a:t>
            </a:r>
          </a:p>
          <a:p>
            <a:pPr lvl="1"/>
            <a:r>
              <a:rPr lang="en-US" sz="3000" dirty="0"/>
              <a:t>They provide better </a:t>
            </a:r>
            <a:r>
              <a:rPr lang="en-US" sz="3000" b="1" dirty="0">
                <a:solidFill>
                  <a:schemeClr val="bg1"/>
                </a:solidFill>
              </a:rPr>
              <a:t>maintainability</a:t>
            </a:r>
            <a:r>
              <a:rPr lang="en-US" sz="3000" dirty="0"/>
              <a:t> and </a:t>
            </a:r>
            <a:r>
              <a:rPr lang="en-US" sz="3000" b="1" dirty="0">
                <a:solidFill>
                  <a:schemeClr val="bg1"/>
                </a:solidFill>
              </a:rPr>
              <a:t>testability</a:t>
            </a:r>
          </a:p>
          <a:p>
            <a:pPr lvl="1"/>
            <a:r>
              <a:rPr lang="en-US" sz="3000" dirty="0"/>
              <a:t>They decouple the data access infrastructure from the </a:t>
            </a:r>
            <a:r>
              <a:rPr lang="en-US" sz="3000" b="1" dirty="0">
                <a:solidFill>
                  <a:schemeClr val="bg1"/>
                </a:solidFill>
              </a:rPr>
              <a:t>Domain layer</a:t>
            </a:r>
          </a:p>
          <a:p>
            <a:r>
              <a:rPr lang="en-US" sz="3200" dirty="0"/>
              <a:t>For each </a:t>
            </a:r>
            <a:r>
              <a:rPr lang="en-US" sz="3200" b="1" dirty="0">
                <a:solidFill>
                  <a:schemeClr val="bg1"/>
                </a:solidFill>
              </a:rPr>
              <a:t>aggregate</a:t>
            </a:r>
            <a:r>
              <a:rPr lang="en-US" sz="3200" dirty="0"/>
              <a:t>, you should define one </a:t>
            </a:r>
            <a:r>
              <a:rPr lang="en-US" sz="3200" b="1" dirty="0">
                <a:solidFill>
                  <a:schemeClr val="bg1"/>
                </a:solidFill>
              </a:rPr>
              <a:t>Repository</a:t>
            </a:r>
            <a:r>
              <a:rPr lang="en-US" sz="3200" dirty="0"/>
              <a:t> </a:t>
            </a:r>
          </a:p>
          <a:p>
            <a:pPr lvl="1"/>
            <a:r>
              <a:rPr lang="en-US" sz="3000" dirty="0"/>
              <a:t>Repositories, basically, allow you to populate data </a:t>
            </a:r>
            <a:r>
              <a:rPr lang="en-US" sz="3000" b="1" dirty="0">
                <a:solidFill>
                  <a:schemeClr val="bg1"/>
                </a:solidFill>
              </a:rPr>
              <a:t>in-memory</a:t>
            </a:r>
          </a:p>
          <a:p>
            <a:pPr lvl="1"/>
            <a:r>
              <a:rPr lang="en-US" sz="3000" dirty="0"/>
              <a:t>Data is mapped from database to </a:t>
            </a:r>
            <a:r>
              <a:rPr lang="en-US" sz="3000" b="1" dirty="0">
                <a:solidFill>
                  <a:schemeClr val="bg1"/>
                </a:solidFill>
              </a:rPr>
              <a:t>Domain Entities</a:t>
            </a:r>
          </a:p>
          <a:p>
            <a:pPr lvl="1"/>
            <a:r>
              <a:rPr lang="en-US" sz="3000" dirty="0"/>
              <a:t>Once in-memory, entities can be changed and </a:t>
            </a:r>
            <a:r>
              <a:rPr lang="en-US" sz="3000" b="1" dirty="0">
                <a:solidFill>
                  <a:schemeClr val="bg1"/>
                </a:solidFill>
              </a:rPr>
              <a:t>persisted back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A505371-EDD6-4139-B7E6-5FBFB7CD9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Repository Pattern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45089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br>
              <a:rPr lang="en-US" sz="6000" b="1" dirty="0"/>
            </a:br>
            <a:r>
              <a:rPr lang="en-US" sz="11500" b="1" noProof="1"/>
              <a:t>#csharp-web</a:t>
            </a:r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42694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89244C9E-B807-4981-89D5-A4132E097E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1221753"/>
          </a:xfrm>
        </p:spPr>
        <p:txBody>
          <a:bodyPr>
            <a:normAutofit/>
          </a:bodyPr>
          <a:lstStyle/>
          <a:p>
            <a:r>
              <a:rPr lang="en-US" sz="3000" dirty="0"/>
              <a:t>Normally you implement specific </a:t>
            </a:r>
            <a:r>
              <a:rPr lang="en-US" sz="3000" b="1" dirty="0">
                <a:solidFill>
                  <a:schemeClr val="bg1"/>
                </a:solidFill>
              </a:rPr>
              <a:t>Interface-Class</a:t>
            </a:r>
            <a:r>
              <a:rPr lang="en-US" sz="3000" dirty="0"/>
              <a:t> pairs.</a:t>
            </a:r>
            <a:endParaRPr lang="en-US" sz="2800" dirty="0"/>
          </a:p>
          <a:p>
            <a:pPr lvl="1"/>
            <a:r>
              <a:rPr lang="en-US" sz="2800" dirty="0"/>
              <a:t>There are other ways, though. Like </a:t>
            </a:r>
            <a:r>
              <a:rPr lang="en-US" sz="2800" b="1" dirty="0">
                <a:solidFill>
                  <a:schemeClr val="bg1"/>
                </a:solidFill>
              </a:rPr>
              <a:t>Generic Repositories</a:t>
            </a:r>
            <a:r>
              <a:rPr lang="en-US" sz="2800" dirty="0"/>
              <a:t>, for example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5914E19-E398-47CC-87CA-2620A09A0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Repository Pattern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5A76F5E1-B3E0-4259-9B72-890A2C834CAF}"/>
              </a:ext>
            </a:extLst>
          </p:cNvPr>
          <p:cNvSpPr txBox="1">
            <a:spLocks/>
          </p:cNvSpPr>
          <p:nvPr/>
        </p:nvSpPr>
        <p:spPr>
          <a:xfrm>
            <a:off x="268198" y="2368993"/>
            <a:ext cx="4989602" cy="21878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interface </a:t>
            </a:r>
            <a:r>
              <a:rPr lang="en-US" sz="16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IRepository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&lt;</a:t>
            </a:r>
            <a:r>
              <a:rPr lang="en-US" sz="16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TEntity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&gt;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 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IQueryable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&lt;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TEntity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&gt;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All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void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Add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TEntity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entity);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void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Update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TEntity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entity);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void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Delete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TEntity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entity);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Task&lt;int&gt; </a:t>
            </a:r>
            <a:r>
              <a:rPr lang="en-US" sz="16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SaveChangesAsync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  <a:endParaRPr lang="en-US" sz="1600" dirty="0">
              <a:ln w="0">
                <a:noFill/>
              </a:ln>
              <a:solidFill>
                <a:schemeClr val="accent2"/>
              </a:solidFill>
              <a:effectLst/>
            </a:endParaRP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B0C1BF0F-4866-4264-BB5C-C32364D8B78F}"/>
              </a:ext>
            </a:extLst>
          </p:cNvPr>
          <p:cNvSpPr txBox="1">
            <a:spLocks/>
          </p:cNvSpPr>
          <p:nvPr/>
        </p:nvSpPr>
        <p:spPr>
          <a:xfrm>
            <a:off x="5343196" y="2368993"/>
            <a:ext cx="6743098" cy="4142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class </a:t>
            </a:r>
            <a:r>
              <a:rPr lang="en-US" sz="15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EfRepository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&lt;</a:t>
            </a:r>
            <a:r>
              <a:rPr lang="en-US" sz="15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TEntity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&gt; : </a:t>
            </a:r>
            <a:r>
              <a:rPr lang="en-US" sz="15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IRepository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&lt;</a:t>
            </a:r>
            <a:r>
              <a:rPr lang="en-US" sz="15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TEntity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&gt;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{ 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private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ApplicationContext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context;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private </a:t>
            </a:r>
            <a:r>
              <a:rPr lang="en-US" sz="15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DbSet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&lt;</a:t>
            </a:r>
            <a:r>
              <a:rPr lang="en-US" sz="15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TEntity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&gt; </a:t>
            </a:r>
            <a:r>
              <a:rPr lang="en-US" sz="15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dbSet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; 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public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StudentRepository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ApplicationContext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context)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this.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context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= context;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bg-BG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</a:t>
            </a:r>
            <a:r>
              <a:rPr lang="en-US" sz="15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this.</a:t>
            </a:r>
            <a:r>
              <a:rPr lang="en-US" sz="15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dbSet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= </a:t>
            </a:r>
            <a:r>
              <a:rPr lang="en-US" sz="15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this.Context.Set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&lt;</a:t>
            </a:r>
            <a:r>
              <a:rPr lang="en-US" sz="15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TEntity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&gt;();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}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public </a:t>
            </a:r>
            <a:r>
              <a:rPr lang="en-US" sz="15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IQueryable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&lt;</a:t>
            </a:r>
            <a:r>
              <a:rPr lang="en-US" sz="15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TEntity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&gt;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All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() =&gt; </a:t>
            </a:r>
            <a:r>
              <a:rPr lang="en-US" sz="15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this.DbSet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public void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Add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sz="15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TEntity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entity) =&gt; </a:t>
            </a:r>
            <a:r>
              <a:rPr lang="en-US" sz="15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this.DbSet.Add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(entity);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public void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Update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sz="15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TEntity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entity) { ... }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public void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Delete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sz="15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TEntity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entity) { ... }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public Task&lt;int&gt; </a:t>
            </a:r>
            <a:r>
              <a:rPr lang="en-US" sz="15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SaveChangesAsync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() { ... }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} </a:t>
            </a:r>
            <a:endParaRPr lang="en-US" sz="1500" dirty="0">
              <a:ln w="0">
                <a:noFill/>
              </a:ln>
              <a:solidFill>
                <a:schemeClr val="accent2"/>
              </a:solidFill>
              <a:effectLst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B26DAFA-8C81-4812-AE6C-0374C757F0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240" y="4519310"/>
            <a:ext cx="2111715" cy="2111715"/>
          </a:xfrm>
          <a:prstGeom prst="rect">
            <a:avLst/>
          </a:prstGeom>
        </p:spPr>
      </p:pic>
      <p:pic>
        <p:nvPicPr>
          <p:cNvPr id="14" name="Graphic 13" descr="Children">
            <a:extLst>
              <a:ext uri="{FF2B5EF4-FFF2-40B4-BE49-F238E27FC236}">
                <a16:creationId xmlns:a16="http://schemas.microsoft.com/office/drawing/2014/main" id="{2CA0E7B5-D918-4849-AAF2-CE803F7A26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81205" y="4593185"/>
            <a:ext cx="2135621" cy="2135621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5713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Databases &amp; ORMs</a:t>
            </a:r>
            <a:endParaRPr lang="bg-BG"/>
          </a:p>
        </p:txBody>
      </p:sp>
      <p:pic>
        <p:nvPicPr>
          <p:cNvPr id="6" name="Graphic 5" descr="Database">
            <a:extLst>
              <a:ext uri="{FF2B5EF4-FFF2-40B4-BE49-F238E27FC236}">
                <a16:creationId xmlns:a16="http://schemas.microsoft.com/office/drawing/2014/main" id="{2C05ECE0-AAF6-4ED6-BA97-4E5167A3C8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49882" y="1224000"/>
            <a:ext cx="2692236" cy="2692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901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7D10E3F-CAEE-4151-8230-288F8EA9E5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09916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300" b="1" dirty="0">
                <a:solidFill>
                  <a:schemeClr val="bg1"/>
                </a:solidFill>
              </a:rPr>
              <a:t>Entity Framework Core </a:t>
            </a:r>
            <a:r>
              <a:rPr lang="en-US" sz="3300" dirty="0"/>
              <a:t>is a </a:t>
            </a:r>
            <a:r>
              <a:rPr lang="en-US" sz="3300" b="1" dirty="0">
                <a:solidFill>
                  <a:schemeClr val="bg1"/>
                </a:solidFill>
              </a:rPr>
              <a:t>Object Relational Mapper </a:t>
            </a:r>
            <a:r>
              <a:rPr lang="en-US" sz="3300" dirty="0"/>
              <a:t>(ORM)</a:t>
            </a:r>
          </a:p>
          <a:p>
            <a:pPr lvl="1"/>
            <a:r>
              <a:rPr lang="en-US" sz="3100" dirty="0"/>
              <a:t>Creates a layer between your applications and data source</a:t>
            </a:r>
          </a:p>
          <a:p>
            <a:pPr lvl="1"/>
            <a:r>
              <a:rPr lang="en-US" sz="3100" dirty="0"/>
              <a:t>Maps the data to relational objects</a:t>
            </a:r>
          </a:p>
          <a:p>
            <a:r>
              <a:rPr lang="en-US" sz="3300" dirty="0"/>
              <a:t>EF Core has a lot of essential and convenient features</a:t>
            </a:r>
          </a:p>
          <a:p>
            <a:pPr lvl="1"/>
            <a:r>
              <a:rPr lang="en-US" sz="3100" dirty="0"/>
              <a:t>Generates complex, optimized queries for your convenience</a:t>
            </a:r>
          </a:p>
          <a:p>
            <a:pPr lvl="2"/>
            <a:r>
              <a:rPr lang="en-US" sz="2900" dirty="0"/>
              <a:t>Translated from LINQ expression and cached</a:t>
            </a:r>
          </a:p>
          <a:p>
            <a:pPr lvl="1"/>
            <a:r>
              <a:rPr lang="en-US" sz="3100" dirty="0"/>
              <a:t>Manages the unit of work for you</a:t>
            </a:r>
          </a:p>
          <a:p>
            <a:pPr lvl="1"/>
            <a:r>
              <a:rPr lang="en-US" sz="3100" dirty="0"/>
              <a:t>Tracks changes in the Entities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795DC6F-F3B2-47E4-A6CD-4E6D70DF8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Relational Mapper (ORM)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212448-3FF3-41A2-B968-D9B2A05CC3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61" r="17422"/>
          <a:stretch/>
        </p:blipFill>
        <p:spPr>
          <a:xfrm>
            <a:off x="9073661" y="4461994"/>
            <a:ext cx="2391508" cy="2244047"/>
          </a:xfrm>
          <a:prstGeom prst="rect">
            <a:avLst/>
          </a:prstGeom>
        </p:spPr>
      </p:pic>
      <p:pic>
        <p:nvPicPr>
          <p:cNvPr id="8" name="Graphic 7" descr="Database">
            <a:extLst>
              <a:ext uri="{FF2B5EF4-FFF2-40B4-BE49-F238E27FC236}">
                <a16:creationId xmlns:a16="http://schemas.microsoft.com/office/drawing/2014/main" id="{3D08F400-AEB1-48B4-A655-533F17DB3E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18885" y="2292268"/>
            <a:ext cx="1658815" cy="1658815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9944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149BE5C-B073-4CB4-9F97-AEAF48EB1E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09916"/>
          </a:xfrm>
        </p:spPr>
        <p:txBody>
          <a:bodyPr/>
          <a:lstStyle/>
          <a:p>
            <a:r>
              <a:rPr lang="en-US" dirty="0"/>
              <a:t>But EF Core pays a cost for all of its features...</a:t>
            </a:r>
          </a:p>
          <a:p>
            <a:pPr lvl="1"/>
            <a:r>
              <a:rPr lang="en-US"/>
              <a:t>And </a:t>
            </a:r>
            <a:r>
              <a:rPr lang="en-US" dirty="0"/>
              <a:t>that cost is performance</a:t>
            </a:r>
          </a:p>
          <a:p>
            <a:pPr lvl="1"/>
            <a:r>
              <a:rPr lang="en-US" dirty="0"/>
              <a:t>But there must be a faster alternative</a:t>
            </a:r>
          </a:p>
          <a:p>
            <a:r>
              <a:rPr lang="en-US" dirty="0"/>
              <a:t>Enter </a:t>
            </a:r>
            <a:r>
              <a:rPr lang="en-US" b="1" dirty="0">
                <a:solidFill>
                  <a:schemeClr val="bg1"/>
                </a:solidFill>
              </a:rPr>
              <a:t>Dapper</a:t>
            </a:r>
            <a:r>
              <a:rPr lang="en-US" dirty="0"/>
              <a:t>! The Open-source Micro ORM</a:t>
            </a:r>
            <a:endParaRPr lang="bg-BG" dirty="0"/>
          </a:p>
          <a:p>
            <a:pPr lvl="1"/>
            <a:r>
              <a:rPr lang="en-US" dirty="0"/>
              <a:t>A lightweight micro ORM, and a very fast performing one</a:t>
            </a:r>
          </a:p>
          <a:p>
            <a:pPr lvl="1"/>
            <a:r>
              <a:rPr lang="en-US" dirty="0"/>
              <a:t>Dapper is "Closer to the metal"</a:t>
            </a:r>
          </a:p>
          <a:p>
            <a:pPr lvl="1"/>
            <a:r>
              <a:rPr lang="en-US" dirty="0"/>
              <a:t>Complex querying might be exceptionally hard</a:t>
            </a:r>
          </a:p>
          <a:p>
            <a:pPr lvl="2"/>
            <a:r>
              <a:rPr lang="en-US" dirty="0"/>
              <a:t>Not suited for lazy developers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EE007B1-A1B2-45AD-98BB-50CDCC67C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Dapper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B008DC-13FD-4B57-BBEC-E3B82927F7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0084" y="865851"/>
            <a:ext cx="3489677" cy="348967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09F9CC3-274D-41C6-97BA-43A7FFF79B5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4" t="9302" r="26593" b="9302"/>
          <a:stretch/>
        </p:blipFill>
        <p:spPr>
          <a:xfrm>
            <a:off x="9381350" y="4591309"/>
            <a:ext cx="2113799" cy="2088778"/>
          </a:xfrm>
          <a:prstGeom prst="round2DiagRect">
            <a:avLst>
              <a:gd name="adj1" fmla="val 3618"/>
              <a:gd name="adj2" fmla="val 4209"/>
            </a:avLst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28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76796AC-756E-4AA8-B219-242A51199D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362937"/>
          </a:xfrm>
        </p:spPr>
        <p:txBody>
          <a:bodyPr/>
          <a:lstStyle/>
          <a:p>
            <a:r>
              <a:rPr lang="en-US" sz="3200" dirty="0"/>
              <a:t>Developing an application requires the choice of a database</a:t>
            </a:r>
          </a:p>
          <a:p>
            <a:pPr lvl="1"/>
            <a:r>
              <a:rPr lang="en-US" sz="3000" dirty="0"/>
              <a:t>One of the most important decisions in the development</a:t>
            </a:r>
          </a:p>
          <a:p>
            <a:pPr lvl="1"/>
            <a:r>
              <a:rPr lang="en-US" sz="3000" dirty="0"/>
              <a:t>There are 2 general choices that cycle around this question</a:t>
            </a:r>
          </a:p>
          <a:p>
            <a:pPr lvl="1"/>
            <a:r>
              <a:rPr lang="en-US" sz="3000" dirty="0"/>
              <a:t>Relational (SQL) or non-relational (NoSQL) data structure</a:t>
            </a:r>
          </a:p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SQL</a:t>
            </a:r>
            <a:r>
              <a:rPr lang="en-US" sz="3200" dirty="0"/>
              <a:t> databases use </a:t>
            </a:r>
            <a:r>
              <a:rPr lang="en-US" sz="3200" b="1" dirty="0">
                <a:solidFill>
                  <a:schemeClr val="bg1"/>
                </a:solidFill>
              </a:rPr>
              <a:t>Structured Query Language </a:t>
            </a:r>
            <a:r>
              <a:rPr lang="en-US" sz="3200" dirty="0"/>
              <a:t>(SQL)</a:t>
            </a:r>
          </a:p>
          <a:p>
            <a:pPr lvl="1"/>
            <a:r>
              <a:rPr lang="en-US" sz="3000" dirty="0"/>
              <a:t>Data definition, Data manipulation, Querying, Programmability etc.</a:t>
            </a:r>
          </a:p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NoSQL</a:t>
            </a:r>
            <a:r>
              <a:rPr lang="en-US" sz="3200" dirty="0"/>
              <a:t> databases use dynamic schema for unstructured data</a:t>
            </a:r>
          </a:p>
          <a:p>
            <a:pPr lvl="1"/>
            <a:r>
              <a:rPr lang="en-US" sz="3000" dirty="0"/>
              <a:t>Data can be stored as Columns, Documents, Graphs, Key-Value pairs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4BB60F2-E3A8-49B5-A1FC-31FEDE2D7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40382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76796AC-756E-4AA8-B219-242A51199D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81436" cy="5362937"/>
          </a:xfrm>
        </p:spPr>
        <p:txBody>
          <a:bodyPr>
            <a:normAutofit/>
          </a:bodyPr>
          <a:lstStyle/>
          <a:p>
            <a:r>
              <a:rPr lang="en-US" sz="3200" dirty="0"/>
              <a:t>On one hand SQL seems like the only right choice</a:t>
            </a:r>
          </a:p>
          <a:p>
            <a:pPr lvl="1"/>
            <a:r>
              <a:rPr lang="en-US" sz="3000" dirty="0"/>
              <a:t>Extremely powerful, Versatile, Widely used</a:t>
            </a:r>
          </a:p>
          <a:p>
            <a:pPr lvl="2"/>
            <a:r>
              <a:rPr lang="en-US" sz="2800" dirty="0"/>
              <a:t>A safe choice, especially for complex querying</a:t>
            </a:r>
          </a:p>
          <a:p>
            <a:pPr lvl="1"/>
            <a:r>
              <a:rPr lang="en-US" sz="3000" dirty="0"/>
              <a:t>Very fast performing, even with large sets of data</a:t>
            </a:r>
          </a:p>
          <a:p>
            <a:r>
              <a:rPr lang="en-US" sz="3200" dirty="0"/>
              <a:t>On the other hand, SQL can be restrictive</a:t>
            </a:r>
          </a:p>
          <a:p>
            <a:pPr lvl="1"/>
            <a:r>
              <a:rPr lang="en-US" sz="3000" dirty="0"/>
              <a:t>Predefined schemas are required to determine the data structure</a:t>
            </a:r>
          </a:p>
          <a:p>
            <a:pPr lvl="1"/>
            <a:r>
              <a:rPr lang="en-US" sz="3000" dirty="0"/>
              <a:t>All of the data must follow that predefined data structure</a:t>
            </a:r>
          </a:p>
          <a:p>
            <a:pPr lvl="1"/>
            <a:r>
              <a:rPr lang="en-US" sz="3000" dirty="0"/>
              <a:t>This requires significant up-front preparation and planning</a:t>
            </a:r>
          </a:p>
          <a:p>
            <a:endParaRPr lang="en-US" sz="3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4BB60F2-E3A8-49B5-A1FC-31FEDE2D7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0759A5-7977-4F20-8891-3D87312B2F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2613" y="1345594"/>
            <a:ext cx="2602621" cy="2730564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75422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76796AC-756E-4AA8-B219-242A51199D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04832" cy="5362937"/>
          </a:xfrm>
        </p:spPr>
        <p:txBody>
          <a:bodyPr>
            <a:normAutofit/>
          </a:bodyPr>
          <a:lstStyle/>
          <a:p>
            <a:r>
              <a:rPr lang="en-US" sz="3200" dirty="0"/>
              <a:t>NoSQL databases have their advantages and disadvantages too</a:t>
            </a:r>
            <a:endParaRPr lang="en-US" sz="2800" dirty="0"/>
          </a:p>
          <a:p>
            <a:pPr lvl="1"/>
            <a:r>
              <a:rPr lang="en-US" sz="3000" dirty="0"/>
              <a:t>You can create documents without pre-defining their structure</a:t>
            </a:r>
          </a:p>
          <a:p>
            <a:pPr lvl="1"/>
            <a:r>
              <a:rPr lang="en-US" sz="3000" dirty="0"/>
              <a:t>Each document can have its own unique structure</a:t>
            </a:r>
          </a:p>
          <a:p>
            <a:pPr lvl="1"/>
            <a:r>
              <a:rPr lang="en-US" sz="3000" dirty="0"/>
              <a:t>You can add fields on the go</a:t>
            </a:r>
          </a:p>
          <a:p>
            <a:r>
              <a:rPr lang="en-US" sz="3200" dirty="0"/>
              <a:t>The drawbacks are also important to be noted</a:t>
            </a:r>
          </a:p>
          <a:p>
            <a:pPr lvl="1"/>
            <a:r>
              <a:rPr lang="en-US" sz="3000" dirty="0"/>
              <a:t>Lack of standardization – this affects the community too</a:t>
            </a:r>
          </a:p>
          <a:p>
            <a:pPr lvl="1"/>
            <a:r>
              <a:rPr lang="en-US" sz="3000" dirty="0"/>
              <a:t>Lack of data consistency</a:t>
            </a:r>
          </a:p>
          <a:p>
            <a:pPr lvl="1"/>
            <a:r>
              <a:rPr lang="en-US" sz="3000" dirty="0"/>
              <a:t>Lack of maturity – NoSQL is relatively new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4BB60F2-E3A8-49B5-A1FC-31FEDE2D7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5ABE36E-54CB-4243-B3E8-1926F11D93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0832" y="2372334"/>
            <a:ext cx="3139805" cy="211333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E82F844-2F52-4E30-94C0-70A9DF2B1F5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726"/>
          <a:stretch/>
        </p:blipFill>
        <p:spPr>
          <a:xfrm>
            <a:off x="9359750" y="4709252"/>
            <a:ext cx="2421073" cy="2047998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95185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363" y="1655763"/>
            <a:ext cx="7583187" cy="4773612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</p:spPr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77411" y="1293737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981899" y="3303461"/>
            <a:ext cx="2883428" cy="3120594"/>
          </a:xfrm>
          <a:prstGeom prst="rect">
            <a:avLst/>
          </a:prstGeom>
        </p:spPr>
      </p:pic>
      <p:sp>
        <p:nvSpPr>
          <p:cNvPr id="18" name="Content Placeholder 4">
            <a:extLst>
              <a:ext uri="{FF2B5EF4-FFF2-40B4-BE49-F238E27FC236}">
                <a16:creationId xmlns:a16="http://schemas.microsoft.com/office/drawing/2014/main" id="{4590A806-0A84-4D36-BED0-A1686C4CE8EA}"/>
              </a:ext>
            </a:extLst>
          </p:cNvPr>
          <p:cNvSpPr txBox="1">
            <a:spLocks/>
          </p:cNvSpPr>
          <p:nvPr/>
        </p:nvSpPr>
        <p:spPr>
          <a:xfrm>
            <a:off x="684886" y="1489682"/>
            <a:ext cx="7766664" cy="4934374"/>
          </a:xfrm>
          <a:prstGeom prst="rect">
            <a:avLst/>
          </a:prstGeom>
        </p:spPr>
        <p:txBody>
          <a:bodyPr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400" b="1" noProof="1">
                <a:solidFill>
                  <a:schemeClr val="bg2"/>
                </a:solidFill>
              </a:rPr>
              <a:t>Web Application Designs</a:t>
            </a:r>
          </a:p>
          <a:p>
            <a:pPr lvl="1">
              <a:lnSpc>
                <a:spcPct val="100000"/>
              </a:lnSpc>
            </a:pPr>
            <a:r>
              <a:rPr lang="en-US" sz="2000" b="1" noProof="1">
                <a:solidFill>
                  <a:schemeClr val="bg2"/>
                </a:solidFill>
              </a:rPr>
              <a:t>Multi-Page applications vs SPA</a:t>
            </a:r>
          </a:p>
          <a:p>
            <a:pPr>
              <a:lnSpc>
                <a:spcPct val="100000"/>
              </a:lnSpc>
            </a:pPr>
            <a:r>
              <a:rPr lang="en-US" sz="2400" b="1" noProof="1">
                <a:solidFill>
                  <a:schemeClr val="bg2"/>
                </a:solidFill>
              </a:rPr>
              <a:t>Web Application Architectures</a:t>
            </a:r>
          </a:p>
          <a:p>
            <a:pPr lvl="1">
              <a:lnSpc>
                <a:spcPct val="100000"/>
              </a:lnSpc>
            </a:pPr>
            <a:r>
              <a:rPr lang="en-US" sz="2000" b="1" noProof="1">
                <a:solidFill>
                  <a:schemeClr val="bg2"/>
                </a:solidFill>
              </a:rPr>
              <a:t>Monolith vs SOA vs Microservices</a:t>
            </a:r>
          </a:p>
          <a:p>
            <a:pPr>
              <a:lnSpc>
                <a:spcPct val="100000"/>
              </a:lnSpc>
            </a:pPr>
            <a:r>
              <a:rPr lang="en-US" sz="2400" b="1" noProof="1">
                <a:solidFill>
                  <a:schemeClr val="bg2"/>
                </a:solidFill>
              </a:rPr>
              <a:t>ASP.NET Core MVC vs Razor Pages</a:t>
            </a:r>
          </a:p>
          <a:p>
            <a:pPr>
              <a:lnSpc>
                <a:spcPct val="100000"/>
              </a:lnSpc>
            </a:pPr>
            <a:r>
              <a:rPr lang="en-US" sz="2400" b="1" noProof="1">
                <a:solidFill>
                  <a:schemeClr val="bg2"/>
                </a:solidFill>
              </a:rPr>
              <a:t>Repository Pattern</a:t>
            </a:r>
          </a:p>
          <a:p>
            <a:pPr>
              <a:lnSpc>
                <a:spcPct val="100000"/>
              </a:lnSpc>
            </a:pPr>
            <a:r>
              <a:rPr lang="en-US" sz="2400" b="1" noProof="1">
                <a:solidFill>
                  <a:schemeClr val="bg2"/>
                </a:solidFill>
              </a:rPr>
              <a:t>AutoMapper</a:t>
            </a:r>
          </a:p>
          <a:p>
            <a:pPr>
              <a:lnSpc>
                <a:spcPct val="100000"/>
              </a:lnSpc>
            </a:pPr>
            <a:r>
              <a:rPr lang="en-US" sz="2400" b="1" noProof="1">
                <a:solidFill>
                  <a:schemeClr val="bg2"/>
                </a:solidFill>
              </a:rPr>
              <a:t>Databases &amp; ORMs</a:t>
            </a:r>
          </a:p>
          <a:p>
            <a:pPr lvl="1">
              <a:lnSpc>
                <a:spcPct val="100000"/>
              </a:lnSpc>
            </a:pPr>
            <a:r>
              <a:rPr lang="en-US" sz="2000" b="1" noProof="1">
                <a:solidFill>
                  <a:schemeClr val="bg2"/>
                </a:solidFill>
              </a:rPr>
              <a:t>ORM vs Micro-ORM</a:t>
            </a:r>
          </a:p>
          <a:p>
            <a:pPr lvl="1">
              <a:lnSpc>
                <a:spcPct val="100000"/>
              </a:lnSpc>
            </a:pPr>
            <a:r>
              <a:rPr lang="en-US" sz="2000" b="1" noProof="1">
                <a:solidFill>
                  <a:schemeClr val="bg2"/>
                </a:solidFill>
              </a:rPr>
              <a:t>SQL vs NoSQL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Web Application Designs</a:t>
            </a:r>
            <a:endParaRPr lang="bg-BG"/>
          </a:p>
        </p:txBody>
      </p:sp>
      <p:pic>
        <p:nvPicPr>
          <p:cNvPr id="8" name="Graphic 7" descr="Cloud Computing">
            <a:extLst>
              <a:ext uri="{FF2B5EF4-FFF2-40B4-BE49-F238E27FC236}">
                <a16:creationId xmlns:a16="http://schemas.microsoft.com/office/drawing/2014/main" id="{6B4E082A-F084-47E4-8B7E-BB10A0B36E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61698" y="1269000"/>
            <a:ext cx="2668604" cy="2668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855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9957685-A628-49D5-8556-308623A416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509917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Desktop Application</a:t>
            </a:r>
          </a:p>
          <a:p>
            <a:pPr marL="731520" lvl="1"/>
            <a:r>
              <a:rPr lang="en-US" dirty="0"/>
              <a:t>PRO: Can work offline, Has access to system resources</a:t>
            </a:r>
          </a:p>
          <a:p>
            <a:pPr marL="731520" lvl="1"/>
            <a:r>
              <a:rPr lang="en-US" dirty="0"/>
              <a:t>CON: Needs to be installed (updated) on each computer</a:t>
            </a:r>
          </a:p>
          <a:p>
            <a:r>
              <a:rPr lang="en-US" dirty="0"/>
              <a:t>Mobile Application</a:t>
            </a:r>
          </a:p>
          <a:p>
            <a:pPr marL="731520" lvl="1"/>
            <a:r>
              <a:rPr lang="en-US" sz="3100" dirty="0"/>
              <a:t>PRO: </a:t>
            </a:r>
            <a:r>
              <a:rPr lang="en-US" dirty="0"/>
              <a:t>App stores, Offline, Access to system resources</a:t>
            </a:r>
          </a:p>
          <a:p>
            <a:pPr marL="731520" lvl="1"/>
            <a:r>
              <a:rPr lang="en-US" sz="3100" dirty="0"/>
              <a:t>CON: Different platforms, Each update requires approval</a:t>
            </a:r>
          </a:p>
          <a:p>
            <a:r>
              <a:rPr lang="en-US" dirty="0"/>
              <a:t>Web Application</a:t>
            </a:r>
          </a:p>
          <a:p>
            <a:pPr marL="731520" lvl="1"/>
            <a:r>
              <a:rPr lang="en-US" sz="3100" dirty="0"/>
              <a:t>PRO: No need to be downloaded, installed or updated</a:t>
            </a:r>
          </a:p>
          <a:p>
            <a:pPr marL="731520" lvl="1"/>
            <a:r>
              <a:rPr lang="en-US" sz="3100" dirty="0"/>
              <a:t>CON: Require Internet, Limited system access</a:t>
            </a:r>
          </a:p>
          <a:p>
            <a:pPr marL="198454"/>
            <a:r>
              <a:rPr lang="en-US"/>
              <a:t>Internet-of-Things </a:t>
            </a:r>
            <a:r>
              <a:rPr lang="en-US" dirty="0"/>
              <a:t>Application</a:t>
            </a:r>
          </a:p>
          <a:p>
            <a:pPr marL="731520" lvl="1"/>
            <a:r>
              <a:rPr lang="en-US" sz="3100" dirty="0"/>
              <a:t>Smart home, wearables, cars, farming, cities, etc.</a:t>
            </a:r>
          </a:p>
          <a:p>
            <a:pPr marL="731520" lvl="1"/>
            <a:r>
              <a:rPr lang="en-US" sz="3100" dirty="0"/>
              <a:t>They require web access to send their data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15EB51A-A00B-4F95-8337-D480D9B85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vs Desktop vs Mobile vs IoT</a:t>
            </a:r>
          </a:p>
        </p:txBody>
      </p:sp>
      <p:pic>
        <p:nvPicPr>
          <p:cNvPr id="1026" name="Picture 2" descr="Ð ÐµÐ·ÑÐ»ÑÐ°Ñ Ñ Ð¸Ð·Ð¾Ð±ÑÐ°Ð¶ÐµÐ½Ð¸Ðµ Ð·Ð° desktop vs mobile vs web">
            <a:extLst>
              <a:ext uri="{FF2B5EF4-FFF2-40B4-BE49-F238E27FC236}">
                <a16:creationId xmlns:a16="http://schemas.microsoft.com/office/drawing/2014/main" id="{8C5800E2-1C6E-4582-9E09-AC4DE79224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7299" y="1580571"/>
            <a:ext cx="4426209" cy="4757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96968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D1C3E23-5745-453E-95C3-5EC0B5F063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458675"/>
          </a:xfrm>
        </p:spPr>
        <p:txBody>
          <a:bodyPr>
            <a:normAutofit fontScale="92500" lnSpcReduction="10000"/>
          </a:bodyPr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Web applications </a:t>
            </a:r>
            <a:r>
              <a:rPr lang="en-US" dirty="0"/>
              <a:t>are the symbol of convenience and comfort</a:t>
            </a:r>
          </a:p>
          <a:p>
            <a:pPr lvl="1"/>
            <a:r>
              <a:rPr lang="en-US" dirty="0"/>
              <a:t>In most cases, they are the preferable over desktop apps</a:t>
            </a:r>
          </a:p>
          <a:p>
            <a:pPr lvl="1"/>
            <a:r>
              <a:rPr lang="en-US" dirty="0"/>
              <a:t>Easy to install, use, update and are not bound to one device</a:t>
            </a:r>
          </a:p>
          <a:p>
            <a:r>
              <a:rPr lang="en-US" dirty="0"/>
              <a:t>There are 2 participants in the web applications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Client</a:t>
            </a:r>
            <a:r>
              <a:rPr lang="en-US" dirty="0"/>
              <a:t> – usually the web browser (HTML, CSS, JS, Media, Fonts, …)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Server</a:t>
            </a:r>
            <a:r>
              <a:rPr lang="en-US" dirty="0"/>
              <a:t> – usually responding to HTTP requests, returning resources</a:t>
            </a:r>
          </a:p>
          <a:p>
            <a:r>
              <a:rPr lang="en-US" dirty="0"/>
              <a:t>There are two main designs for web apps</a:t>
            </a:r>
          </a:p>
          <a:p>
            <a:pPr lvl="1"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Multi-Page application </a:t>
            </a:r>
            <a:r>
              <a:rPr lang="en-US" dirty="0"/>
              <a:t>(MPA) – The "traditional" approach</a:t>
            </a:r>
          </a:p>
          <a:p>
            <a:pPr lvl="1"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Single-Page application </a:t>
            </a:r>
            <a:r>
              <a:rPr lang="en-US" dirty="0"/>
              <a:t>(SPA) – The "modern" approach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52BBD01-40E7-4379-8935-35A9D6ADD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Application Designs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6648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D078E90-D4ED-403C-B92C-FE335A563C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09916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Multi-Page Applications </a:t>
            </a:r>
            <a:r>
              <a:rPr lang="en-US" dirty="0"/>
              <a:t>work in a "</a:t>
            </a:r>
            <a:r>
              <a:rPr lang="en-US" b="1" dirty="0">
                <a:solidFill>
                  <a:schemeClr val="bg1"/>
                </a:solidFill>
              </a:rPr>
              <a:t>traditional</a:t>
            </a:r>
            <a:r>
              <a:rPr lang="en-US" dirty="0"/>
              <a:t>" way</a:t>
            </a:r>
          </a:p>
          <a:p>
            <a:pPr lvl="1"/>
            <a:r>
              <a:rPr lang="en-US" dirty="0"/>
              <a:t>Every change requests rendering of a new page in the browser</a:t>
            </a:r>
          </a:p>
          <a:p>
            <a:pPr lvl="2"/>
            <a:r>
              <a:rPr lang="en-US" dirty="0"/>
              <a:t>Displaying listed and formatted data</a:t>
            </a:r>
          </a:p>
          <a:p>
            <a:pPr lvl="2"/>
            <a:r>
              <a:rPr lang="en-US" dirty="0"/>
              <a:t>Submitting data from forms</a:t>
            </a:r>
          </a:p>
          <a:p>
            <a:r>
              <a:rPr lang="en-US" dirty="0"/>
              <a:t>Perform most of the application logic on the server</a:t>
            </a:r>
          </a:p>
          <a:p>
            <a:pPr lvl="1"/>
            <a:r>
              <a:rPr lang="en-US" dirty="0"/>
              <a:t>HTML is rendered on the server and returned as HTTP Response</a:t>
            </a:r>
          </a:p>
          <a:p>
            <a:pPr lvl="2"/>
            <a:r>
              <a:rPr lang="en-US" sz="3200" dirty="0"/>
              <a:t>AJAX and JavaScript may be used to add UI logic on the client</a:t>
            </a:r>
          </a:p>
          <a:p>
            <a:pPr lvl="1"/>
            <a:r>
              <a:rPr lang="en-US" dirty="0"/>
              <a:t>ASP.NET Core MVC and Razor Pages implement this approach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F9404D5-29AB-4653-9D06-D2F3CC86C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Multi-Page Applications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52118F7-B528-4FBE-8FC6-59F10F8DD8DB}"/>
              </a:ext>
            </a:extLst>
          </p:cNvPr>
          <p:cNvGrpSpPr/>
          <p:nvPr/>
        </p:nvGrpSpPr>
        <p:grpSpPr>
          <a:xfrm>
            <a:off x="9782421" y="2407166"/>
            <a:ext cx="2354957" cy="2356312"/>
            <a:chOff x="8781049" y="2296774"/>
            <a:chExt cx="2999774" cy="2999774"/>
          </a:xfrm>
        </p:grpSpPr>
        <p:pic>
          <p:nvPicPr>
            <p:cNvPr id="6" name="Graphic 5" descr="Monitor">
              <a:extLst>
                <a:ext uri="{FF2B5EF4-FFF2-40B4-BE49-F238E27FC236}">
                  <a16:creationId xmlns:a16="http://schemas.microsoft.com/office/drawing/2014/main" id="{23C9BB05-2DA0-43D9-A61C-ECCA9603C9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781049" y="2296774"/>
              <a:ext cx="2999774" cy="2999774"/>
            </a:xfrm>
            <a:prstGeom prst="rect">
              <a:avLst/>
            </a:prstGeom>
          </p:spPr>
        </p:pic>
        <p:pic>
          <p:nvPicPr>
            <p:cNvPr id="8" name="Graphic 7" descr="Daily Calendar">
              <a:extLst>
                <a:ext uri="{FF2B5EF4-FFF2-40B4-BE49-F238E27FC236}">
                  <a16:creationId xmlns:a16="http://schemas.microsoft.com/office/drawing/2014/main" id="{E58E37FB-2A4A-4068-B5A5-6AC486B0CD8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t="35391" r="12562"/>
            <a:stretch/>
          </p:blipFill>
          <p:spPr>
            <a:xfrm>
              <a:off x="8921727" y="2864148"/>
              <a:ext cx="2381206" cy="1759520"/>
            </a:xfrm>
            <a:prstGeom prst="rect">
              <a:avLst/>
            </a:prstGeom>
          </p:spPr>
        </p:pic>
      </p:grp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32193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DD1A7C9-AE49-48D0-9F24-B753625FA0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09916"/>
          </a:xfrm>
        </p:spPr>
        <p:txBody>
          <a:bodyPr/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PRO</a:t>
            </a:r>
            <a:r>
              <a:rPr lang="en-US" dirty="0"/>
              <a:t>s of Multi-Page applications</a:t>
            </a:r>
          </a:p>
          <a:p>
            <a:pPr lvl="1"/>
            <a:r>
              <a:rPr lang="en-US" dirty="0"/>
              <a:t>Useful for every type of projects</a:t>
            </a:r>
          </a:p>
          <a:p>
            <a:pPr lvl="1"/>
            <a:r>
              <a:rPr lang="en-US" dirty="0"/>
              <a:t>Very good and easy for proper SEO management</a:t>
            </a:r>
          </a:p>
          <a:p>
            <a:pPr lvl="1"/>
            <a:r>
              <a:rPr lang="en-US" dirty="0"/>
              <a:t>Using consistent languages, tools and technologies</a:t>
            </a:r>
          </a:p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CON</a:t>
            </a:r>
            <a:r>
              <a:rPr lang="en-US" dirty="0"/>
              <a:t>s of Multi-Page applications</a:t>
            </a:r>
          </a:p>
          <a:p>
            <a:pPr lvl="1"/>
            <a:r>
              <a:rPr lang="en-US" dirty="0"/>
              <a:t>Front-end and back-end are tightly coupled</a:t>
            </a:r>
          </a:p>
          <a:p>
            <a:pPr lvl="1"/>
            <a:r>
              <a:rPr lang="en-US" dirty="0"/>
              <a:t>The development and maintenance is quite complex</a:t>
            </a:r>
          </a:p>
          <a:p>
            <a:pPr lvl="1"/>
            <a:r>
              <a:rPr lang="en-US" dirty="0"/>
              <a:t>Requires page (state) reload on user action (link, form submit)</a:t>
            </a:r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57CAE3F-89BA-4048-A8A2-8663AD1C6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Multi-Page Applications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4DF957-D45A-43C1-BFE1-D127250483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199"/>
          <a:stretch/>
        </p:blipFill>
        <p:spPr>
          <a:xfrm>
            <a:off x="9777169" y="1882764"/>
            <a:ext cx="2098468" cy="1509113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3869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81DCE69-380B-4885-B82D-7F9AFF32B8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561125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Single-Page Applications </a:t>
            </a:r>
            <a:r>
              <a:rPr lang="en-US" dirty="0"/>
              <a:t>perform most of the UI in the browser</a:t>
            </a:r>
          </a:p>
          <a:p>
            <a:pPr lvl="1"/>
            <a:r>
              <a:rPr lang="en-US" dirty="0"/>
              <a:t>Does not require page reload during use</a:t>
            </a:r>
          </a:p>
          <a:p>
            <a:pPr lvl="1"/>
            <a:r>
              <a:rPr lang="en-US" dirty="0"/>
              <a:t>Serve outstanding UI and design, and are quite elegant</a:t>
            </a:r>
          </a:p>
          <a:p>
            <a:pPr lvl="1"/>
            <a:r>
              <a:rPr lang="en-US" dirty="0"/>
              <a:t>The whole app is in one page – content is changed dynamically</a:t>
            </a:r>
          </a:p>
          <a:p>
            <a:pPr lvl="1"/>
            <a:r>
              <a:rPr lang="en-US" dirty="0"/>
              <a:t>Examples: Gmail, Google Maps, Facebook, Instagram etc. </a:t>
            </a:r>
          </a:p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SPA</a:t>
            </a:r>
            <a:r>
              <a:rPr lang="en-US" dirty="0"/>
              <a:t> requests logic (JS, templates) and data independently</a:t>
            </a:r>
          </a:p>
          <a:p>
            <a:pPr lvl="1"/>
            <a:r>
              <a:rPr lang="en-US" noProof="1"/>
              <a:t>Back-end: ASP.NET Core Web API returning JSON data</a:t>
            </a:r>
          </a:p>
          <a:p>
            <a:pPr lvl="1"/>
            <a:r>
              <a:rPr lang="en-US" noProof="1"/>
              <a:t>Frond-end: Angular, React, Vue.js, Blazor, etc.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1718721-66D0-4354-B0F0-9849A7384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Single-Page Applications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2126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3265</TotalTime>
  <Words>2520</Words>
  <Application>Microsoft Office PowerPoint</Application>
  <PresentationFormat>Widescreen</PresentationFormat>
  <Paragraphs>452</Paragraphs>
  <Slides>40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Calibri</vt:lpstr>
      <vt:lpstr>Consolas</vt:lpstr>
      <vt:lpstr>Wingdings</vt:lpstr>
      <vt:lpstr>Wingdings 2</vt:lpstr>
      <vt:lpstr>SoftUni</vt:lpstr>
      <vt:lpstr>Advanced Topics – Architecture</vt:lpstr>
      <vt:lpstr>Table of Contents</vt:lpstr>
      <vt:lpstr>Have a Question?</vt:lpstr>
      <vt:lpstr>Web Application Designs</vt:lpstr>
      <vt:lpstr>Web vs Desktop vs Mobile vs IoT</vt:lpstr>
      <vt:lpstr>Web Application Designs</vt:lpstr>
      <vt:lpstr>Multi-Page Applications</vt:lpstr>
      <vt:lpstr>Multi-Page Applications</vt:lpstr>
      <vt:lpstr>Single-Page Applications</vt:lpstr>
      <vt:lpstr>Single-Page Applications</vt:lpstr>
      <vt:lpstr>Web Application Architectures</vt:lpstr>
      <vt:lpstr>Monolithic Applications</vt:lpstr>
      <vt:lpstr>Service-Oriented Architectures (SOA)</vt:lpstr>
      <vt:lpstr>Microservices</vt:lpstr>
      <vt:lpstr>SOA vs Microservices</vt:lpstr>
      <vt:lpstr>Example Microservices App in Azure</vt:lpstr>
      <vt:lpstr>ASP.NET Core MVC vs Razor Pages</vt:lpstr>
      <vt:lpstr>ASP.NET Core MVC vs Razor Pages</vt:lpstr>
      <vt:lpstr>The MVC Approach</vt:lpstr>
      <vt:lpstr>The MVC Approach</vt:lpstr>
      <vt:lpstr>The Razor Pages Approach</vt:lpstr>
      <vt:lpstr>The Razor Pages Approach</vt:lpstr>
      <vt:lpstr>Simplify Object Mapping</vt:lpstr>
      <vt:lpstr>Auto Mapper</vt:lpstr>
      <vt:lpstr>Auto Mapper</vt:lpstr>
      <vt:lpstr>Auto Mapper (Data &amp; Presentation)</vt:lpstr>
      <vt:lpstr>Auto Mapper (Business Logic)</vt:lpstr>
      <vt:lpstr>Abstracting the Data Access Logic</vt:lpstr>
      <vt:lpstr>Repository Pattern</vt:lpstr>
      <vt:lpstr>Repository Pattern</vt:lpstr>
      <vt:lpstr>Databases &amp; ORMs</vt:lpstr>
      <vt:lpstr>Object Relational Mapper (ORM)</vt:lpstr>
      <vt:lpstr>Dapper</vt:lpstr>
      <vt:lpstr>Databases</vt:lpstr>
      <vt:lpstr>SQL</vt:lpstr>
      <vt:lpstr>NoSQL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https://softuni.org_x000d_
© Software University – https://softuni.bg_x000d_
_x000d_
Copyrighted document. Unauthorized copy, reproduction or use is not permitted.</dc:description>
  <cp:lastModifiedBy>Nikolay</cp:lastModifiedBy>
  <cp:revision>6</cp:revision>
  <dcterms:created xsi:type="dcterms:W3CDTF">2018-05-23T13:08:44Z</dcterms:created>
  <dcterms:modified xsi:type="dcterms:W3CDTF">2020-03-24T12:32:43Z</dcterms:modified>
  <cp:category>computer programming;programming;software development;software engineering</cp:category>
</cp:coreProperties>
</file>