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3" r:id="rId49"/>
    <p:sldId id="315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097D8F-911C-4DF5-A705-A017CB186418}">
          <p14:sldIdLst>
            <p14:sldId id="256"/>
            <p14:sldId id="257"/>
            <p14:sldId id="258"/>
          </p14:sldIdLst>
        </p14:section>
        <p14:section name="WebHost" id="{EED395DB-337F-4F2C-8E22-C1B5C616FE2F}">
          <p14:sldIdLst>
            <p14:sldId id="259"/>
            <p14:sldId id="260"/>
            <p14:sldId id="261"/>
          </p14:sldIdLst>
        </p14:section>
        <p14:section name="Logging" id="{793D2569-6709-4B7F-8445-92E19EF0B67C}">
          <p14:sldIdLst>
            <p14:sldId id="262"/>
            <p14:sldId id="263"/>
            <p14:sldId id="264"/>
            <p14:sldId id="265"/>
            <p14:sldId id="266"/>
          </p14:sldIdLst>
        </p14:section>
        <p14:section name="Cache" id="{1DB4B269-A12B-4B2C-8811-12CB0A7DD7AC}">
          <p14:sldIdLst>
            <p14:sldId id="267"/>
            <p14:sldId id="268"/>
            <p14:sldId id="269"/>
            <p14:sldId id="270"/>
            <p14:sldId id="271"/>
            <p14:sldId id="279"/>
            <p14:sldId id="272"/>
            <p14:sldId id="273"/>
            <p14:sldId id="274"/>
          </p14:sldIdLst>
        </p14:section>
        <p14:section name="Sessions" id="{BE8E2599-D619-48BD-AFBD-9208E0E89ED2}">
          <p14:sldIdLst>
            <p14:sldId id="275"/>
            <p14:sldId id="276"/>
            <p14:sldId id="277"/>
            <p14:sldId id="278"/>
            <p14:sldId id="280"/>
          </p14:sldIdLst>
        </p14:section>
        <p14:section name="TempData" id="{C2C8229A-5EBD-4E87-8974-87FE3F16DFA6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reas" id="{76D455B2-47F3-4D75-833C-FACD6E36D4C9}">
          <p14:sldIdLst>
            <p14:sldId id="293"/>
            <p14:sldId id="294"/>
          </p14:sldIdLst>
        </p14:section>
        <p14:section name="Performance" id="{444986F6-75F7-4799-A58D-4AAC1554B4EC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EO" id="{98208311-70B4-41B2-839C-B9384215A1AD}">
          <p14:sldIdLst>
            <p14:sldId id="302"/>
            <p14:sldId id="303"/>
          </p14:sldIdLst>
        </p14:section>
        <p14:section name="GDPR" id="{E66598A1-9626-4CF1-861C-389ADB50A467}">
          <p14:sldIdLst>
            <p14:sldId id="304"/>
            <p14:sldId id="305"/>
            <p14:sldId id="306"/>
          </p14:sldIdLst>
        </p14:section>
        <p14:section name="Conclusion" id="{A296AE43-6965-4918-8B9D-C483D4EE38E0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53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8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4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39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5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Logging,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Logging </a:t>
            </a:r>
            <a:r>
              <a:rPr lang="en-US" sz="3200" b="1" noProof="1">
                <a:solidFill>
                  <a:schemeClr val="bg1"/>
                </a:solidFill>
              </a:rPr>
              <a:t>configuration</a:t>
            </a:r>
            <a:r>
              <a:rPr lang="en-US" sz="3200" noProof="1"/>
              <a:t> is commonly provided by the </a:t>
            </a:r>
            <a:r>
              <a:rPr lang="en-US" sz="3200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> property can have </a:t>
            </a:r>
            <a:r>
              <a:rPr lang="en-US" sz="3000" b="1" noProof="1">
                <a:solidFill>
                  <a:schemeClr val="bg1"/>
                </a:solidFill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LogLevel </a:t>
            </a:r>
            <a:r>
              <a:rPr lang="en-US" sz="3000" noProof="1"/>
              <a:t>specified the minimum</a:t>
            </a:r>
            <a:br>
              <a:rPr lang="en-US" sz="3000" noProof="1"/>
            </a:br>
            <a:r>
              <a:rPr lang="en-US" sz="3000" noProof="1"/>
              <a:t>level to log</a:t>
            </a:r>
          </a:p>
          <a:p>
            <a:pPr lvl="1"/>
            <a:r>
              <a:rPr lang="en-US" sz="3000" noProof="1"/>
              <a:t>Other properties under </a:t>
            </a:r>
            <a:r>
              <a:rPr lang="en-US" sz="3000" b="1" noProof="1">
                <a:solidFill>
                  <a:schemeClr val="bg1"/>
                </a:solidFill>
              </a:rPr>
              <a:t>Logging</a:t>
            </a:r>
            <a:br>
              <a:rPr lang="en-US" sz="3000" noProof="1"/>
            </a:br>
            <a:r>
              <a:rPr lang="en-US" sz="3000" noProof="1"/>
              <a:t>can specify </a:t>
            </a:r>
            <a:r>
              <a:rPr lang="en-US" sz="3000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200" noProof="1"/>
              <a:t>Sample Logs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554" y="1896381"/>
            <a:ext cx="4325858" cy="2680327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5756" y="4937267"/>
            <a:ext cx="8440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5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57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technology-specific</a:t>
            </a:r>
          </a:p>
          <a:p>
            <a:pPr lvl="1"/>
            <a:r>
              <a:rPr lang="en-US" sz="2800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Trace</a:t>
            </a:r>
            <a:r>
              <a:rPr lang="en-US" sz="2800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Debug</a:t>
            </a:r>
            <a:r>
              <a:rPr lang="en-US" sz="2800" dirty="0"/>
              <a:t> – For information, useful in development and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– For tracking the general flow of the application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Warning</a:t>
            </a:r>
            <a:r>
              <a:rPr lang="en-US" sz="2800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Error</a:t>
            </a:r>
            <a:r>
              <a:rPr lang="en-US" sz="2800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Critical</a:t>
            </a:r>
            <a:r>
              <a:rPr lang="en-US" sz="2800" dirty="0"/>
              <a:t> – For failures that require immediate attention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FA593-8744-41B4-804E-CD9C2ADF2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9" y="3018452"/>
            <a:ext cx="531845" cy="531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E167B-F6C9-48AD-9269-99C67848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85" y="3372204"/>
            <a:ext cx="727327" cy="71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9FDC-1582-402F-80CA-DAB772B72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7" y="4187328"/>
            <a:ext cx="643914" cy="64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AAE-E415-459C-8A7E-B06D6C5CB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23" y="4831242"/>
            <a:ext cx="640977" cy="561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A4D12-668B-4A6C-B9AB-506D637FA7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5" y="5439533"/>
            <a:ext cx="535370" cy="44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19B69-8988-4DDA-B86B-4CC150DAC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99" y="5669329"/>
            <a:ext cx="1036712" cy="10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Cache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684328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2"/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in-memory </a:t>
            </a:r>
            <a:r>
              <a:rPr lang="en-US" sz="2800" dirty="0"/>
              <a:t>cache stored on the app server's memory</a:t>
            </a:r>
          </a:p>
          <a:p>
            <a:pPr lvl="2"/>
            <a:r>
              <a:rPr lang="en-US" sz="2800" dirty="0"/>
              <a:t>Can store any type – </a:t>
            </a:r>
            <a:r>
              <a:rPr lang="en-US" sz="2800" b="1" noProof="1">
                <a:solidFill>
                  <a:schemeClr val="bg1"/>
                </a:solidFill>
              </a:rPr>
              <a:t>primitive</a:t>
            </a:r>
            <a:r>
              <a:rPr lang="en-US" sz="2800" dirty="0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complex</a:t>
            </a:r>
            <a:r>
              <a:rPr lang="en-US" sz="2800" dirty="0"/>
              <a:t> (object)</a:t>
            </a:r>
          </a:p>
          <a:p>
            <a:pPr lvl="1"/>
            <a:r>
              <a:rPr lang="en-US" sz="3000" b="1" dirty="0" err="1">
                <a:solidFill>
                  <a:schemeClr val="bg1"/>
                </a:solidFill>
              </a:rPr>
              <a:t>IDistrubutedCache</a:t>
            </a:r>
            <a:r>
              <a:rPr lang="en-US" sz="3000" dirty="0"/>
              <a:t> </a:t>
            </a:r>
            <a:r>
              <a:rPr lang="en-US" sz="3200" dirty="0"/>
              <a:t>–</a:t>
            </a:r>
            <a:r>
              <a:rPr lang="en-US" dirty="0"/>
              <a:t> cache shared by multiple app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0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83813" y="619116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87420" y="5563560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sql-cache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602707" y="5099229"/>
            <a:ext cx="10963705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Rquired package - Microsoft.Extensions.Caching.SqlServer</a:t>
            </a:r>
          </a:p>
        </p:txBody>
      </p:sp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WebHost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GDPR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UseMvc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Temp Data</a:t>
            </a:r>
            <a:endParaRPr lang="bg-BG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Store data until it’s read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4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Since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33125" y="1987656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45664" y="1981787"/>
            <a:ext cx="142241" cy="90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0613" y="2057204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35388" y="196192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95402" y="2858221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395402" y="3559260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395402" y="4426247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395402" y="5127286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8405" y="3273561"/>
            <a:ext cx="142241" cy="12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47151" y="4942315"/>
            <a:ext cx="144000" cy="108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279295" y="3367936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37999" y="431740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360240" y="5671173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5052" y="1356731"/>
            <a:ext cx="109838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99056" y="1266613"/>
            <a:ext cx="119266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378649" y="1320906"/>
            <a:ext cx="1626168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34789" y="1726919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6138" y="2938411"/>
            <a:ext cx="3331877" cy="37395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29180" y="3893912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16138" y="5185633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781877" y="252879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05010" y="3290883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784907" y="4193346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781877" y="486884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258243" y="2972230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55320" y="4631742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6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Areas</a:t>
            </a:r>
            <a:endParaRPr lang="bg-BG"/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7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Performance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4114303"/>
            <a:ext cx="3631223" cy="241217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Tips</a:t>
            </a:r>
            <a:endParaRPr lang="en-US" dirty="0"/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WebHost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SEO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Search Engine Optimization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GDPR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82" y="1134000"/>
            <a:ext cx="2910435" cy="29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WebHost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Sessions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TempData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303192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pPr lvl="2"/>
            <a:r>
              <a:rPr lang="en-US" sz="2800" dirty="0"/>
              <a:t>Can also set up logging, dependency injection, and configuration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4157129"/>
            <a:ext cx="1083648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Host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dirty="0"/>
              <a:t>.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ConfigureWebHostDefaults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webBuilder.UseStartup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});</a:t>
            </a:r>
            <a:b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CreateDefaultBuilder()</a:t>
            </a:r>
            <a:r>
              <a:rPr lang="en-US" sz="3200" noProof="1"/>
              <a:t> performs several essential tasks</a:t>
            </a:r>
          </a:p>
          <a:p>
            <a:pPr lvl="1"/>
            <a:r>
              <a:rPr lang="en-US" sz="2800" noProof="1"/>
              <a:t>Configures Kestrel server, loads host and app configuration</a:t>
            </a:r>
          </a:p>
          <a:p>
            <a:pPr lvl="1"/>
            <a:r>
              <a:rPr lang="en-US" sz="2800" noProof="1"/>
              <a:t>Configures logging, IIS integration, sets the content root, etc.</a:t>
            </a:r>
          </a:p>
          <a:p>
            <a:r>
              <a:rPr lang="en-US" sz="3200" noProof="1"/>
              <a:t>This sets up default config which you can modify: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4104000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104000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((context, services)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services.Configure&lt;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KestrelServerOptions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context.Configuration.GetSection("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    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bg-BG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err="1"/>
              <a:t>ILoggerFactory</a:t>
            </a:r>
            <a:r>
              <a:rPr lang="en-GB" dirty="0"/>
              <a:t> &amp; </a:t>
            </a:r>
            <a:r>
              <a:rPr lang="en-GB" dirty="0" err="1"/>
              <a:t>ILogger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a logging API </a:t>
            </a:r>
          </a:p>
          <a:p>
            <a:pPr lvl="1"/>
            <a:r>
              <a:rPr lang="en-US" sz="2800" dirty="0"/>
              <a:t>The API Works with a variety of </a:t>
            </a:r>
            <a:r>
              <a:rPr lang="en-US" sz="2800" b="1" dirty="0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3000" dirty="0"/>
              <a:t> consists of 3 main components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</a:t>
            </a:r>
            <a:r>
              <a:rPr lang="en-US" sz="2800" noProof="1"/>
              <a:t> – Used by the app to create log messages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ILoggerFactory</a:t>
            </a:r>
            <a:r>
              <a:rPr lang="en-US" sz="2800" noProof="1"/>
              <a:t> – Creates instances of </a:t>
            </a:r>
            <a:r>
              <a:rPr lang="en-US" sz="2800" b="1" noProof="1">
                <a:solidFill>
                  <a:schemeClr val="bg1"/>
                </a:solidFill>
              </a:rPr>
              <a:t>ILogger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ILoggerProvider</a:t>
            </a:r>
            <a:r>
              <a:rPr lang="en-US" sz="2800" noProof="1"/>
              <a:t> – Controls where log messages are output</a:t>
            </a:r>
          </a:p>
          <a:p>
            <a:r>
              <a:rPr lang="en-US" sz="3000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1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165" y="1522721"/>
            <a:ext cx="3732245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165" y="2290059"/>
            <a:ext cx="3732245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1151" y="4781692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1152" y="6035104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816" y="4424512"/>
            <a:ext cx="2677887" cy="2179759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668" y="4715566"/>
            <a:ext cx="2432182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667" y="5828029"/>
            <a:ext cx="2432183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147461" y="1343609"/>
            <a:ext cx="2847772" cy="1689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96767" y="1343608"/>
            <a:ext cx="2462457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 </a:t>
            </a:r>
            <a:r>
              <a:rPr lang="en-US" sz="2200" noProof="1"/>
              <a:t>are registered with the 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7606" y="1802641"/>
            <a:ext cx="2273559" cy="46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77274" y="1802641"/>
            <a:ext cx="0" cy="2979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7275" y="2554141"/>
            <a:ext cx="2263890" cy="2050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7274" y="5350859"/>
            <a:ext cx="1" cy="68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397" y="5514392"/>
            <a:ext cx="853419" cy="8052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77589" y="2994338"/>
            <a:ext cx="4059396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85654" y="1175789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5654" y="1916847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669306" y="5423113"/>
            <a:ext cx="19899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CreateLogger()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2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</TotalTime>
  <Words>3137</Words>
  <Application>Microsoft Office PowerPoint</Application>
  <PresentationFormat>Widescreen</PresentationFormat>
  <Paragraphs>555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Advanced Topics</vt:lpstr>
      <vt:lpstr>Table of Contents</vt:lpstr>
      <vt:lpstr>Have a Question?</vt:lpstr>
      <vt:lpstr>WebHost</vt:lpstr>
      <vt:lpstr>WebHost</vt:lpstr>
      <vt:lpstr>WebHost</vt:lpstr>
      <vt:lpstr>Logging</vt:lpstr>
      <vt:lpstr>Logging</vt:lpstr>
      <vt:lpstr>Logging</vt:lpstr>
      <vt:lpstr>Logging</vt:lpstr>
      <vt:lpstr>Logging</vt:lpstr>
      <vt:lpstr>Cache</vt:lpstr>
      <vt:lpstr>Cache</vt:lpstr>
      <vt:lpstr>Cache</vt:lpstr>
      <vt:lpstr>Cache</vt:lpstr>
      <vt:lpstr>Cache</vt:lpstr>
      <vt:lpstr>Distributed Cache</vt:lpstr>
      <vt:lpstr>Cache</vt:lpstr>
      <vt:lpstr>HTTP Response Cache</vt:lpstr>
      <vt:lpstr>HTTP Response Cache</vt:lpstr>
      <vt:lpstr>Sessions</vt:lpstr>
      <vt:lpstr>Sessions</vt:lpstr>
      <vt:lpstr>Sessions</vt:lpstr>
      <vt:lpstr>Sessions</vt:lpstr>
      <vt:lpstr>Sessions</vt:lpstr>
      <vt:lpstr>Temp Data</vt:lpstr>
      <vt:lpstr>TempData</vt:lpstr>
      <vt:lpstr>TempData</vt:lpstr>
      <vt:lpstr>TempData</vt:lpstr>
      <vt:lpstr>TempData</vt:lpstr>
      <vt:lpstr>Post-redirect-Get</vt:lpstr>
      <vt:lpstr>Post-redirect-Get</vt:lpstr>
      <vt:lpstr>Areas</vt:lpstr>
      <vt:lpstr>Areas</vt:lpstr>
      <vt:lpstr>Performance</vt:lpstr>
      <vt:lpstr>Performance</vt:lpstr>
      <vt:lpstr>Performance Tips</vt:lpstr>
      <vt:lpstr>Performance Tips</vt:lpstr>
      <vt:lpstr>Performance Tips</vt:lpstr>
      <vt:lpstr>Performance Tips</vt:lpstr>
      <vt:lpstr>Performance Tips</vt:lpstr>
      <vt:lpstr>SEO</vt:lpstr>
      <vt:lpstr>Search Engine Optimization (SEO)</vt:lpstr>
      <vt:lpstr>GDPR</vt:lpstr>
      <vt:lpstr>GDPR</vt:lpstr>
      <vt:lpstr>GDPR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23</cp:revision>
  <dcterms:created xsi:type="dcterms:W3CDTF">2018-05-23T13:08:44Z</dcterms:created>
  <dcterms:modified xsi:type="dcterms:W3CDTF">2020-03-27T12:54:58Z</dcterms:modified>
  <cp:category>computer programming;programming;software development;software engineering</cp:category>
</cp:coreProperties>
</file>