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6"/>
  </p:notesMasterIdLst>
  <p:handoutMasterIdLst>
    <p:handoutMasterId r:id="rId37"/>
  </p:handoutMasterIdLst>
  <p:sldIdLst>
    <p:sldId id="256" r:id="rId2"/>
    <p:sldId id="289" r:id="rId3"/>
    <p:sldId id="258" r:id="rId4"/>
    <p:sldId id="290" r:id="rId5"/>
    <p:sldId id="292" r:id="rId6"/>
    <p:sldId id="296" r:id="rId7"/>
    <p:sldId id="297" r:id="rId8"/>
    <p:sldId id="260" r:id="rId9"/>
    <p:sldId id="261" r:id="rId10"/>
    <p:sldId id="263" r:id="rId11"/>
    <p:sldId id="262" r:id="rId12"/>
    <p:sldId id="298" r:id="rId13"/>
    <p:sldId id="299" r:id="rId14"/>
    <p:sldId id="295" r:id="rId15"/>
    <p:sldId id="266" r:id="rId16"/>
    <p:sldId id="267" r:id="rId17"/>
    <p:sldId id="300" r:id="rId18"/>
    <p:sldId id="301" r:id="rId19"/>
    <p:sldId id="302" r:id="rId20"/>
    <p:sldId id="540" r:id="rId21"/>
    <p:sldId id="541" r:id="rId22"/>
    <p:sldId id="515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349" r:id="rId32"/>
    <p:sldId id="286" r:id="rId33"/>
    <p:sldId id="288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CD8B0E-4E23-4A24-B36A-638324FABF2B}">
          <p14:sldIdLst>
            <p14:sldId id="256"/>
            <p14:sldId id="289"/>
            <p14:sldId id="258"/>
          </p14:sldIdLst>
        </p14:section>
        <p14:section name="UI Rendering" id="{C6C67C19-0EC9-4029-AA81-D16BF0AC4DB4}">
          <p14:sldIdLst>
            <p14:sldId id="290"/>
            <p14:sldId id="292"/>
            <p14:sldId id="296"/>
            <p14:sldId id="297"/>
            <p14:sldId id="260"/>
            <p14:sldId id="261"/>
            <p14:sldId id="263"/>
            <p14:sldId id="262"/>
          </p14:sldIdLst>
        </p14:section>
        <p14:section name="Custom Templating Engine" id="{32B94519-30BA-4C35-8F43-E97B29675C64}">
          <p14:sldIdLst>
            <p14:sldId id="298"/>
            <p14:sldId id="299"/>
            <p14:sldId id="295"/>
          </p14:sldIdLst>
        </p14:section>
        <p14:section name="Templating Engines" id="{72A1961F-13EB-4EBE-8AAC-8E59A6964100}">
          <p14:sldIdLst>
            <p14:sldId id="266"/>
            <p14:sldId id="267"/>
          </p14:sldIdLst>
        </p14:section>
        <p14:section name="External Library" id="{062EEB9B-B39F-4F9E-B168-9CADE861B187}">
          <p14:sldIdLst>
            <p14:sldId id="300"/>
            <p14:sldId id="301"/>
            <p14:sldId id="302"/>
            <p14:sldId id="540"/>
            <p14:sldId id="541"/>
            <p14:sldId id="515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</p14:sldIdLst>
        </p14:section>
        <p14:section name="Conclusion" id="{D9FF5A33-CBA1-4ED7-BD72-9C8BFC2133CE}">
          <p14:sldIdLst>
            <p14:sldId id="349"/>
            <p14:sldId id="286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984E4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486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5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3.2.2021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740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4563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9826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906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7156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2885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83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43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76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0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3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5489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83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s://lit-html.polymer-project.org/" TargetMode="External"/><Relationship Id="rId3" Type="http://schemas.openxmlformats.org/officeDocument/2006/relationships/hyperlink" Target="https://vuejs.or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0.png"/><Relationship Id="rId5" Type="http://schemas.openxmlformats.org/officeDocument/2006/relationships/hyperlink" Target="https://angular.io/" TargetMode="External"/><Relationship Id="rId10" Type="http://schemas.openxmlformats.org/officeDocument/2006/relationships/hyperlink" Target="https://developer.mozilla.org/en-US/docs/Web/Web_Components" TargetMode="External"/><Relationship Id="rId4" Type="http://schemas.openxmlformats.org/officeDocument/2006/relationships/hyperlink" Target="https://reactjs.org/" TargetMode="External"/><Relationship Id="rId9" Type="http://schemas.openxmlformats.org/officeDocument/2006/relationships/hyperlink" Target="http://handlebarsjs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nahocaq/1/edit?html,output" TargetMode="External"/><Relationship Id="rId2" Type="http://schemas.openxmlformats.org/officeDocument/2006/relationships/hyperlink" Target="https://codesandbox.io/s/wq2wm73o28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tackblitz.com/edit/js-pku9ae?file=index.j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3505" y="5029201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29902" y="5971296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89" y="1303143"/>
            <a:ext cx="12188825" cy="836973"/>
          </a:xfrm>
        </p:spPr>
        <p:txBody>
          <a:bodyPr>
            <a:noAutofit/>
          </a:bodyPr>
          <a:lstStyle/>
          <a:p>
            <a:r>
              <a:rPr lang="en-US" sz="3600" dirty="0"/>
              <a:t>Templating UI Elements</a:t>
            </a:r>
            <a:endParaRPr lang="en-US" sz="3600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89" y="254857"/>
            <a:ext cx="12188825" cy="882654"/>
          </a:xfrm>
        </p:spPr>
        <p:txBody>
          <a:bodyPr>
            <a:normAutofit/>
          </a:bodyPr>
          <a:lstStyle/>
          <a:p>
            <a:r>
              <a:rPr lang="en-US" dirty="0"/>
              <a:t>Client-Side Rendering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2735" y="5361112"/>
            <a:ext cx="2951518" cy="46005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648259" y="6254633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E736F-EB77-473D-A5BD-90927017C1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81" y="2214459"/>
            <a:ext cx="2514295" cy="2514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18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Productivity</a:t>
            </a:r>
            <a:r>
              <a:rPr lang="en-US" sz="3600" dirty="0"/>
              <a:t> – avoid repeating markup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Save bandwidth </a:t>
            </a:r>
            <a:r>
              <a:rPr lang="en-US" sz="3600" dirty="0"/>
              <a:t>– fetch just the dynamic content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Composability</a:t>
            </a:r>
            <a:r>
              <a:rPr lang="en-US" sz="3600" dirty="0"/>
              <a:t> – reuse elements on multiple pages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Separation of concerns </a:t>
            </a:r>
            <a:r>
              <a:rPr lang="en-US" sz="3600" dirty="0"/>
              <a:t>– separate views from logic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Interactivity</a:t>
            </a:r>
            <a:r>
              <a:rPr lang="en-US" sz="3600" dirty="0"/>
              <a:t> – instant feedback to the user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Templating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9649" y="1295400"/>
            <a:ext cx="9707698" cy="4720792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dirty="0"/>
              <a:t>Templates should be as </a:t>
            </a:r>
            <a:r>
              <a:rPr lang="en-US" sz="3400" b="1" dirty="0">
                <a:solidFill>
                  <a:schemeClr val="bg1"/>
                </a:solidFill>
              </a:rPr>
              <a:t>simple</a:t>
            </a:r>
            <a:r>
              <a:rPr lang="en-US" sz="3400" dirty="0"/>
              <a:t> as possible 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 not </a:t>
            </a:r>
            <a:r>
              <a:rPr lang="en-US" sz="3200" dirty="0"/>
              <a:t>write business logic in the templates</a:t>
            </a:r>
            <a:endParaRPr lang="en-US" sz="3200" b="1" dirty="0">
              <a:solidFill>
                <a:schemeClr val="bg1"/>
              </a:solidFill>
            </a:endParaRPr>
          </a:p>
          <a:p>
            <a:pPr latinLnBrk="0">
              <a:spcBef>
                <a:spcPts val="2400"/>
              </a:spcBef>
              <a:buClr>
                <a:schemeClr val="tx1"/>
              </a:buClr>
            </a:pPr>
            <a:r>
              <a:rPr lang="en-US" dirty="0"/>
              <a:t>Follow the principles of </a:t>
            </a:r>
            <a:r>
              <a:rPr lang="en-US" b="1" dirty="0">
                <a:solidFill>
                  <a:schemeClr val="bg1"/>
                </a:solidFill>
              </a:rPr>
              <a:t>functional programming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Templates are basically </a:t>
            </a:r>
            <a:r>
              <a:rPr lang="en-US" sz="3200" b="1" dirty="0">
                <a:solidFill>
                  <a:schemeClr val="bg1"/>
                </a:solidFill>
              </a:rPr>
              <a:t>pure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7272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A94AE6F-A3AE-4B07-8CDB-2ECDA716644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Simple Templating Engine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C43488-F94A-48CE-99B2-EB9FBBE8D5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Templates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DE164E-56C0-4295-A4D5-6D8B34E12D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4E8507-C149-48A2-8C9E-64923C2D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833" y="1852628"/>
            <a:ext cx="2926334" cy="198137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6631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07079-46F7-42D4-9AB9-46CF08FF9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B9A4-B474-4E01-A4A2-B3DD85A45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templating engine </a:t>
            </a:r>
            <a:r>
              <a:rPr lang="en-US" b="1" dirty="0">
                <a:solidFill>
                  <a:schemeClr val="bg1"/>
                </a:solidFill>
              </a:rPr>
              <a:t>generally</a:t>
            </a:r>
            <a:r>
              <a:rPr lang="en-US" dirty="0"/>
              <a:t> allows:</a:t>
            </a:r>
          </a:p>
          <a:p>
            <a:pPr lvl="1"/>
            <a:r>
              <a:rPr lang="en-US" dirty="0"/>
              <a:t>Templates to be </a:t>
            </a:r>
            <a:r>
              <a:rPr lang="en-US" b="1" dirty="0">
                <a:solidFill>
                  <a:schemeClr val="bg1"/>
                </a:solidFill>
              </a:rPr>
              <a:t>defined</a:t>
            </a:r>
            <a:r>
              <a:rPr lang="en-US" dirty="0"/>
              <a:t> in files,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from business logic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markup syntax </a:t>
            </a:r>
            <a:r>
              <a:rPr lang="en-US" dirty="0"/>
              <a:t>close to HTML to be used</a:t>
            </a:r>
          </a:p>
          <a:p>
            <a:pPr lvl="1"/>
            <a:r>
              <a:rPr lang="en-US" dirty="0"/>
              <a:t>Values to be inserted via </a:t>
            </a:r>
            <a:r>
              <a:rPr lang="en-US" b="1" dirty="0">
                <a:solidFill>
                  <a:schemeClr val="bg1"/>
                </a:solidFill>
              </a:rPr>
              <a:t>rendering context</a:t>
            </a:r>
          </a:p>
          <a:p>
            <a:pPr lvl="1"/>
            <a:r>
              <a:rPr lang="en-US" dirty="0"/>
              <a:t>Templates to be </a:t>
            </a:r>
            <a:r>
              <a:rPr lang="en-US" b="1" dirty="0">
                <a:solidFill>
                  <a:schemeClr val="bg1"/>
                </a:solidFill>
              </a:rPr>
              <a:t>composed</a:t>
            </a:r>
            <a:r>
              <a:rPr lang="en-US" dirty="0"/>
              <a:t> to create </a:t>
            </a:r>
            <a:r>
              <a:rPr lang="en-US" b="1" dirty="0">
                <a:solidFill>
                  <a:schemeClr val="bg1"/>
                </a:solidFill>
              </a:rPr>
              <a:t>layouts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Additional features </a:t>
            </a:r>
            <a:r>
              <a:rPr lang="en-US" dirty="0"/>
              <a:t>of some libraries: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Caching</a:t>
            </a:r>
            <a:r>
              <a:rPr lang="en-US" dirty="0"/>
              <a:t> of template results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Automating</a:t>
            </a:r>
            <a:r>
              <a:rPr lang="en-US" dirty="0"/>
              <a:t> diff-checking and </a:t>
            </a:r>
            <a:r>
              <a:rPr lang="en-US" b="1" dirty="0">
                <a:solidFill>
                  <a:schemeClr val="bg1"/>
                </a:solidFill>
              </a:rPr>
              <a:t>partial updates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88BAAC-E55E-4B9B-95CA-85FA4155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F2DDD0-E8EE-4173-9367-489D4F6E62EF}"/>
              </a:ext>
            </a:extLst>
          </p:cNvPr>
          <p:cNvGrpSpPr/>
          <p:nvPr/>
        </p:nvGrpSpPr>
        <p:grpSpPr>
          <a:xfrm>
            <a:off x="10056000" y="3744000"/>
            <a:ext cx="1441046" cy="1116004"/>
            <a:chOff x="6906000" y="3191689"/>
            <a:chExt cx="2025000" cy="15682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62543F-F548-4A89-B124-9AECAC1FF6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A2EEE5-7728-401C-82CF-F1510E10DE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6F4DE9-24CB-4F41-8D6C-C61A7B59BF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937030-7B88-45BA-8B95-453F88EF8C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6E733F-7E20-4950-B5DE-82990516025A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C83C9B-0911-4149-99DB-FA57A5DE7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998" y="3410002"/>
              <a:ext cx="791003" cy="791003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AB16714-A9EE-4BFD-AEFF-0EBC77B62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116" y="3894272"/>
            <a:ext cx="1386715" cy="147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Custom Templating Engine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Overview of Popular JS Libraries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E975EE-6459-49ED-B984-479DC1A52D71}"/>
              </a:ext>
            </a:extLst>
          </p:cNvPr>
          <p:cNvGrpSpPr/>
          <p:nvPr/>
        </p:nvGrpSpPr>
        <p:grpSpPr>
          <a:xfrm>
            <a:off x="4849932" y="1569013"/>
            <a:ext cx="2492137" cy="2269185"/>
            <a:chOff x="4988239" y="1599026"/>
            <a:chExt cx="2492137" cy="226918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E7C97A-29AD-4AE6-8F16-88DCED422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035" y="1998870"/>
              <a:ext cx="1869341" cy="186934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E1E9EA-7C88-4623-A12C-A79DBCC1B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924687">
              <a:off x="4988239" y="1599026"/>
              <a:ext cx="2215521" cy="14891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365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91DFD8-3F61-4F12-9C50-EFE4BCC68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Frameworks:</a:t>
            </a:r>
          </a:p>
          <a:p>
            <a:pPr>
              <a:spcBef>
                <a:spcPts val="15600"/>
              </a:spcBef>
            </a:pPr>
            <a:r>
              <a:rPr lang="en-US" b="1" dirty="0"/>
              <a:t>Standalone Packages: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Templating Engines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A24E7C-F0A5-4EC8-B8E2-3E75C6EADF54}"/>
              </a:ext>
            </a:extLst>
          </p:cNvPr>
          <p:cNvGrpSpPr/>
          <p:nvPr/>
        </p:nvGrpSpPr>
        <p:grpSpPr>
          <a:xfrm>
            <a:off x="1436102" y="1793060"/>
            <a:ext cx="9319797" cy="1905940"/>
            <a:chOff x="916203" y="1531968"/>
            <a:chExt cx="10300281" cy="21064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266" y="1556308"/>
              <a:ext cx="1676398" cy="1676398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991101" y="3053646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3"/>
                </a:rPr>
                <a:t>Vue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71600" y="3053645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4"/>
                </a:rPr>
                <a:t>React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06684" y="3053644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5"/>
                </a:rPr>
                <a:t>Angular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2601" y="1531968"/>
              <a:ext cx="1614815" cy="170073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203" y="1531968"/>
              <a:ext cx="3033889" cy="16383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7B4C11-9433-46A5-B1E9-AED8C9B16739}"/>
              </a:ext>
            </a:extLst>
          </p:cNvPr>
          <p:cNvGrpSpPr/>
          <p:nvPr/>
        </p:nvGrpSpPr>
        <p:grpSpPr>
          <a:xfrm>
            <a:off x="1530462" y="4569636"/>
            <a:ext cx="2556372" cy="1867624"/>
            <a:chOff x="1049800" y="4263230"/>
            <a:chExt cx="2895598" cy="211545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035" t="-6176" r="-27503" b="-4686"/>
            <a:stretch/>
          </p:blipFill>
          <p:spPr>
            <a:xfrm>
              <a:off x="1147599" y="4263230"/>
              <a:ext cx="2700000" cy="1451770"/>
            </a:xfrm>
            <a:prstGeom prst="roundRect">
              <a:avLst>
                <a:gd name="adj" fmla="val 6979"/>
              </a:avLst>
            </a:prstGeom>
            <a:solidFill>
              <a:schemeClr val="accent1">
                <a:lumMod val="75000"/>
              </a:schemeClr>
            </a:solidFill>
          </p:spPr>
        </p:pic>
        <p:sp>
          <p:nvSpPr>
            <p:cNvPr id="25" name="TextBox 24"/>
            <p:cNvSpPr txBox="1"/>
            <p:nvPr/>
          </p:nvSpPr>
          <p:spPr>
            <a:xfrm>
              <a:off x="1049800" y="5793912"/>
              <a:ext cx="2895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9"/>
                </a:rPr>
                <a:t>Handlebars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74CB89-E734-40BB-B847-0B7A07A5D888}"/>
              </a:ext>
            </a:extLst>
          </p:cNvPr>
          <p:cNvGrpSpPr/>
          <p:nvPr/>
        </p:nvGrpSpPr>
        <p:grpSpPr>
          <a:xfrm>
            <a:off x="8001606" y="4169504"/>
            <a:ext cx="3509136" cy="2340836"/>
            <a:chOff x="7612541" y="3810001"/>
            <a:chExt cx="3974791" cy="2651464"/>
          </a:xfrm>
        </p:grpSpPr>
        <p:sp>
          <p:nvSpPr>
            <p:cNvPr id="19" name="TextBox 18"/>
            <p:cNvSpPr txBox="1"/>
            <p:nvPr/>
          </p:nvSpPr>
          <p:spPr>
            <a:xfrm>
              <a:off x="7612541" y="5799091"/>
              <a:ext cx="3974791" cy="66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10"/>
                </a:rPr>
                <a:t>Web Components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324" y="3810001"/>
              <a:ext cx="2139341" cy="213934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B4E2C7-7764-458A-9ECD-E2B470035C88}"/>
              </a:ext>
            </a:extLst>
          </p:cNvPr>
          <p:cNvGrpSpPr/>
          <p:nvPr/>
        </p:nvGrpSpPr>
        <p:grpSpPr>
          <a:xfrm>
            <a:off x="4469652" y="4424401"/>
            <a:ext cx="3149135" cy="2085939"/>
            <a:chOff x="4339324" y="4098723"/>
            <a:chExt cx="3567019" cy="236274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4D01D25-BF8F-404A-A26F-864BA150A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458" y="4098723"/>
              <a:ext cx="2190750" cy="1524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BCDA6A-26C2-4556-8C76-4A5087883C1F}"/>
                </a:ext>
              </a:extLst>
            </p:cNvPr>
            <p:cNvSpPr txBox="1"/>
            <p:nvPr/>
          </p:nvSpPr>
          <p:spPr>
            <a:xfrm>
              <a:off x="4339324" y="5799091"/>
              <a:ext cx="3567019" cy="66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13"/>
                </a:rPr>
                <a:t>lit-html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12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211D77C-A4F1-4058-B152-9A5FB8DA81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lit-html</a:t>
            </a:r>
            <a:r>
              <a:rPr lang="en-US" dirty="0"/>
              <a:t> to Generate Content from Templates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76A783-C0E9-4335-9626-6CAF614601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Templating Library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E8DCC28-C3F1-4FA7-AE08-F8071D5B5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25" y="1611017"/>
            <a:ext cx="2910750" cy="202487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412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07079-46F7-42D4-9AB9-46CF08FF9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B9A4-B474-4E01-A4A2-B3DD85A45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lit-html</a:t>
            </a:r>
            <a:r>
              <a:rPr lang="en-US" dirty="0"/>
              <a:t> is and efficient, expressive </a:t>
            </a:r>
            <a:r>
              <a:rPr lang="en-US" b="1" dirty="0">
                <a:solidFill>
                  <a:schemeClr val="bg1"/>
                </a:solidFill>
              </a:rPr>
              <a:t>templating library</a:t>
            </a:r>
          </a:p>
          <a:p>
            <a:pPr lvl="1">
              <a:spcBef>
                <a:spcPts val="10800"/>
              </a:spcBef>
            </a:pPr>
            <a:r>
              <a:rPr lang="en-US" dirty="0"/>
              <a:t>Part of the Polymer Project</a:t>
            </a:r>
          </a:p>
          <a:p>
            <a:pPr lvl="1"/>
            <a:r>
              <a:rPr lang="en-US" dirty="0"/>
              <a:t>Allows </a:t>
            </a:r>
            <a:r>
              <a:rPr lang="en-US" b="1" dirty="0">
                <a:solidFill>
                  <a:schemeClr val="bg1"/>
                </a:solidFill>
              </a:rPr>
              <a:t>rendering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partial updating </a:t>
            </a:r>
            <a:r>
              <a:rPr lang="en-US" dirty="0"/>
              <a:t>of templates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JavaScript and HTML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customized</a:t>
            </a:r>
            <a:r>
              <a:rPr lang="en-US" dirty="0"/>
              <a:t> and extended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Compatible</a:t>
            </a:r>
            <a:r>
              <a:rPr lang="en-US" dirty="0"/>
              <a:t> with all major browsers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88BAAC-E55E-4B9B-95CA-85FA4155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lit-html?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E8BC19FB-BF57-426F-9408-CCE9A360CC18}"/>
              </a:ext>
            </a:extLst>
          </p:cNvPr>
          <p:cNvSpPr txBox="1"/>
          <p:nvPr/>
        </p:nvSpPr>
        <p:spPr>
          <a:xfrm>
            <a:off x="1013659" y="1989000"/>
            <a:ext cx="10164681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sayHello</a:t>
            </a:r>
            <a:r>
              <a:rPr lang="en-US" sz="2400" b="1" dirty="0">
                <a:latin typeface="Consolas" panose="020B0609020204030204" pitchFamily="49" charset="0"/>
              </a:rPr>
              <a:t> = (name) =&gt;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 dirty="0">
                <a:latin typeface="Consolas" panose="020B0609020204030204" pitchFamily="49" charset="0"/>
              </a:rPr>
              <a:t>`&lt;h1&gt;Hello ${name}&lt;/h1&gt;`;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sayHello</a:t>
            </a:r>
            <a:r>
              <a:rPr lang="en-US" sz="2400" b="1" dirty="0">
                <a:latin typeface="Consolas" panose="020B0609020204030204" pitchFamily="49" charset="0"/>
              </a:rPr>
              <a:t>('World'), </a:t>
            </a:r>
            <a:r>
              <a:rPr lang="en-US" sz="2400" b="1" dirty="0" err="1">
                <a:latin typeface="Consolas" panose="020B0609020204030204" pitchFamily="49" charset="0"/>
              </a:rPr>
              <a:t>document.body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022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0DAF1E-EAE1-4F22-816E-29310CEF2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044F2-FEE7-465B-A2FC-AAD0DF084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Installation</a:t>
            </a:r>
            <a:r>
              <a:rPr lang="en-US" dirty="0"/>
              <a:t>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/>
              <a:t> package:</a:t>
            </a:r>
          </a:p>
          <a:p>
            <a:pPr>
              <a:spcBef>
                <a:spcPts val="5400"/>
              </a:spcBef>
            </a:pPr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from online </a:t>
            </a:r>
            <a:r>
              <a:rPr lang="en-US" b="1" dirty="0">
                <a:solidFill>
                  <a:schemeClr val="bg1"/>
                </a:solidFill>
              </a:rPr>
              <a:t>CDN</a:t>
            </a:r>
            <a:r>
              <a:rPr lang="en-US" dirty="0"/>
              <a:t> (no installation):</a:t>
            </a:r>
          </a:p>
          <a:p>
            <a:pPr>
              <a:spcBef>
                <a:spcPts val="5400"/>
              </a:spcBef>
            </a:pPr>
            <a:r>
              <a:rPr lang="en-US" dirty="0"/>
              <a:t>Online </a:t>
            </a:r>
            <a:r>
              <a:rPr lang="en-US" b="1" dirty="0">
                <a:solidFill>
                  <a:schemeClr val="bg1"/>
                </a:solidFill>
              </a:rPr>
              <a:t>live editors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hlinkClick r:id="rId2"/>
              </a:rPr>
              <a:t>CodeSandbox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JSBin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StackBlitz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203132-53B2-430A-97C6-4B7D2CC2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4D9B37C5-0BB0-4560-97C5-1465FE80D184}"/>
              </a:ext>
            </a:extLst>
          </p:cNvPr>
          <p:cNvSpPr txBox="1"/>
          <p:nvPr/>
        </p:nvSpPr>
        <p:spPr>
          <a:xfrm>
            <a:off x="438970" y="1872092"/>
            <a:ext cx="1131406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npm</a:t>
            </a:r>
            <a:r>
              <a:rPr lang="en-US" sz="2400" b="1" dirty="0">
                <a:latin typeface="Consolas" panose="020B0609020204030204" pitchFamily="49" charset="0"/>
              </a:rPr>
              <a:t> install lit-html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3C9BD3D0-907A-41E4-BCC4-D93A5F156C30}"/>
              </a:ext>
            </a:extLst>
          </p:cNvPr>
          <p:cNvSpPr txBox="1"/>
          <p:nvPr/>
        </p:nvSpPr>
        <p:spPr>
          <a:xfrm>
            <a:off x="438970" y="3159000"/>
            <a:ext cx="1131406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import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} from 'https://unpkg.com/</a:t>
            </a:r>
            <a:r>
              <a:rPr lang="en-US" sz="2400" b="1" dirty="0" err="1">
                <a:latin typeface="Consolas" panose="020B0609020204030204" pitchFamily="49" charset="0"/>
              </a:rPr>
              <a:t>lit-html?module</a:t>
            </a:r>
            <a:r>
              <a:rPr lang="en-US" sz="2400" b="1" dirty="0">
                <a:latin typeface="Consolas" panose="020B0609020204030204" pitchFamily="49" charset="0"/>
              </a:rPr>
              <a:t>';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EB86B88-8676-4C17-BC68-8AE5FBEE7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00" y="4284000"/>
            <a:ext cx="2823359" cy="19640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384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UI Rendering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Custom Templating Engine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Popular Libraries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Overview of </a:t>
            </a:r>
            <a:r>
              <a:rPr lang="en-US" b="1" dirty="0"/>
              <a:t>lit-html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04D3A-297E-49DF-82DB-60C127453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B685E1-B7E9-41A0-BBB1-C5730E7114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8000"/>
              </a:spcBef>
            </a:pPr>
            <a:r>
              <a:rPr lang="en-US" dirty="0"/>
              <a:t>To use lit-html,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it as a module: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D43501-BFA6-436C-85E3-F298871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endParaRPr lang="bg-BG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7966B93-B2EB-49A5-8141-D585D8C53D55}"/>
              </a:ext>
            </a:extLst>
          </p:cNvPr>
          <p:cNvSpPr txBox="1">
            <a:spLocks/>
          </p:cNvSpPr>
          <p:nvPr/>
        </p:nvSpPr>
        <p:spPr>
          <a:xfrm>
            <a:off x="651000" y="2045403"/>
            <a:ext cx="10755000" cy="18997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&lt;script type="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module</a:t>
            </a:r>
            <a:r>
              <a:rPr lang="en-US" sz="2400" noProof="1">
                <a:solidFill>
                  <a:schemeClr val="tx1"/>
                </a:solidFill>
                <a:effectLst/>
              </a:rPr>
              <a:t>"&gt;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import {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400" noProof="1">
                <a:solidFill>
                  <a:schemeClr val="tx1"/>
                </a:solidFill>
                <a:effectLst/>
              </a:rPr>
              <a:t>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 } 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	from </a:t>
            </a:r>
            <a:r>
              <a:rPr lang="en-US" sz="2400" noProof="1">
                <a:solidFill>
                  <a:schemeClr val="bg1"/>
                </a:solidFill>
                <a:effectLst/>
              </a:rPr>
              <a:t>'./node_modules/lit-html/lit-html.js'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…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4B2FEF17-EB8B-4E33-BD4C-E298F5188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3538346"/>
            <a:ext cx="3575270" cy="938298"/>
          </a:xfrm>
          <a:prstGeom prst="wedgeRoundRectCallout">
            <a:avLst>
              <a:gd name="adj1" fmla="val -35505"/>
              <a:gd name="adj2" fmla="val -883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main file (use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live-server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start)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AE2B80E-54F8-4261-B97E-B42170D31A98}"/>
              </a:ext>
            </a:extLst>
          </p:cNvPr>
          <p:cNvSpPr txBox="1">
            <a:spLocks/>
          </p:cNvSpPr>
          <p:nvPr/>
        </p:nvSpPr>
        <p:spPr>
          <a:xfrm>
            <a:off x="651000" y="4814738"/>
            <a:ext cx="10755000" cy="8471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let sayHello = (name) =&gt;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400" noProof="1">
                <a:solidFill>
                  <a:schemeClr val="tx1"/>
                </a:solidFill>
                <a:effectLst/>
              </a:rPr>
              <a:t>`&lt;h1&gt;Hello ${name}&lt;/h1&gt;`;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(sayHello('World'), document.body);</a:t>
            </a:r>
          </a:p>
        </p:txBody>
      </p:sp>
    </p:spTree>
    <p:extLst>
      <p:ext uri="{BB962C8B-B14F-4D97-AF65-F5344CB8AC3E}">
        <p14:creationId xmlns:p14="http://schemas.microsoft.com/office/powerpoint/2010/main" val="3327755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61229C-1745-4BC5-A578-6DF58C60A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3F3F-1689-4544-B6CE-A9720D4B8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two main APIs: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tag </a:t>
            </a:r>
            <a:r>
              <a:rPr lang="en-US" dirty="0"/>
              <a:t>used to write templates.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render() </a:t>
            </a:r>
            <a:r>
              <a:rPr lang="en-US" dirty="0"/>
              <a:t>function used to render a template to a DOM container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D44F90-E46C-4AD3-9F54-900E9EE0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82B78EC-E8CB-4987-B65C-8F6E1AABC3E8}"/>
              </a:ext>
            </a:extLst>
          </p:cNvPr>
          <p:cNvSpPr txBox="1">
            <a:spLocks/>
          </p:cNvSpPr>
          <p:nvPr/>
        </p:nvSpPr>
        <p:spPr>
          <a:xfrm>
            <a:off x="966000" y="3960508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template =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Template definition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8CDA685-1FE6-4DE7-9960-2025C55AF4E3}"/>
              </a:ext>
            </a:extLst>
          </p:cNvPr>
          <p:cNvSpPr txBox="1">
            <a:spLocks/>
          </p:cNvSpPr>
          <p:nvPr/>
        </p:nvSpPr>
        <p:spPr>
          <a:xfrm>
            <a:off x="966000" y="4770486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render(template(state), document.body);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04DE81B4-E2B6-4F88-9634-05710A969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645" y="5627299"/>
            <a:ext cx="3253355" cy="578882"/>
          </a:xfrm>
          <a:prstGeom prst="wedgeRoundRectCallout">
            <a:avLst>
              <a:gd name="adj1" fmla="val 32473"/>
              <a:gd name="adj2" fmla="val -110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Populate with data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046F3179-0C73-422A-8018-B30C7832B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5627299"/>
            <a:ext cx="2987173" cy="578882"/>
          </a:xfrm>
          <a:prstGeom prst="wedgeRoundRectCallout">
            <a:avLst>
              <a:gd name="adj1" fmla="val -34871"/>
              <a:gd name="adj2" fmla="val -1147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node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3726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F81062-1623-473D-B47B-443303196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0607" y="1044000"/>
            <a:ext cx="10129234" cy="5546589"/>
          </a:xfrm>
        </p:spPr>
        <p:txBody>
          <a:bodyPr/>
          <a:lstStyle/>
          <a:p>
            <a:r>
              <a:rPr lang="en-US" dirty="0"/>
              <a:t>A tagged template is a </a:t>
            </a:r>
            <a:r>
              <a:rPr lang="en-US" b="1" dirty="0">
                <a:solidFill>
                  <a:schemeClr val="bg1"/>
                </a:solidFill>
              </a:rPr>
              <a:t>function call </a:t>
            </a:r>
            <a:r>
              <a:rPr lang="en-US" dirty="0"/>
              <a:t>that uses a </a:t>
            </a:r>
            <a:r>
              <a:rPr lang="en-US" b="1" dirty="0">
                <a:solidFill>
                  <a:schemeClr val="bg1"/>
                </a:solidFill>
              </a:rPr>
              <a:t>template literal </a:t>
            </a:r>
            <a:r>
              <a:rPr lang="en-US" dirty="0"/>
              <a:t>from which to get its arguments</a:t>
            </a:r>
          </a:p>
          <a:p>
            <a:pPr>
              <a:spcBef>
                <a:spcPts val="10500"/>
              </a:spcBef>
            </a:pPr>
            <a:r>
              <a:rPr lang="en-US" dirty="0"/>
              <a:t>Create a greet function and just log the arguments:</a:t>
            </a:r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7F36AD1-38CD-47E8-8E65-F034E8EE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Functions</a:t>
            </a:r>
            <a:r>
              <a:rPr lang="bg-BG" dirty="0"/>
              <a:t> / </a:t>
            </a:r>
            <a:r>
              <a:rPr lang="en-US" dirty="0"/>
              <a:t>Tagged Templates</a:t>
            </a:r>
            <a:endParaRPr lang="bg-BG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000252C-1E97-4B7A-9EEA-3621A34FB45E}"/>
              </a:ext>
            </a:extLst>
          </p:cNvPr>
          <p:cNvSpPr txBox="1">
            <a:spLocks/>
          </p:cNvSpPr>
          <p:nvPr/>
        </p:nvSpPr>
        <p:spPr>
          <a:xfrm>
            <a:off x="2584959" y="2349000"/>
            <a:ext cx="900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i="1" noProof="1">
                <a:solidFill>
                  <a:schemeClr val="accent2"/>
                </a:solidFill>
                <a:effectLst/>
              </a:rPr>
              <a:t>// Tag Function Call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greet`I'm ${name}. I'm ${age} years old.`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C16C728-0C2A-4DC7-904E-6560875D4CFB}"/>
              </a:ext>
            </a:extLst>
          </p:cNvPr>
          <p:cNvSpPr txBox="1">
            <a:spLocks/>
          </p:cNvSpPr>
          <p:nvPr/>
        </p:nvSpPr>
        <p:spPr>
          <a:xfrm>
            <a:off x="2584959" y="4329000"/>
            <a:ext cx="900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function greet()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console.log(arguments[0]);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array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console.log(arguments[1]);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name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console.log(arguments[2]);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age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7048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7B5A0-97BC-43A1-A4C4-A200CE1CA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39026-4196-40C6-B8C4-026C7B127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addition to using expressions in the text content of a node, you can bind them to a node's attribute and property values, too:</a:t>
            </a:r>
          </a:p>
          <a:p>
            <a:pPr>
              <a:spcBef>
                <a:spcPts val="10000"/>
              </a:spcBef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r>
              <a:rPr lang="en-US" dirty="0"/>
              <a:t> prefix for a </a:t>
            </a:r>
            <a:r>
              <a:rPr lang="en-US" b="1" dirty="0" err="1">
                <a:solidFill>
                  <a:schemeClr val="bg1"/>
                </a:solidFill>
              </a:rPr>
              <a:t>boolean</a:t>
            </a:r>
            <a:r>
              <a:rPr lang="en-US" dirty="0"/>
              <a:t> attribute binding: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B936C8-A17B-49ED-A67C-8F53E5BB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39DE826-A1DD-4FA1-BEB4-53A1D1237746}"/>
              </a:ext>
            </a:extLst>
          </p:cNvPr>
          <p:cNvSpPr txBox="1">
            <a:spLocks/>
          </p:cNvSpPr>
          <p:nvPr/>
        </p:nvSpPr>
        <p:spPr>
          <a:xfrm>
            <a:off x="651000" y="306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class=${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data.cssClass</a:t>
            </a:r>
            <a:r>
              <a:rPr lang="en-US" sz="2800" noProof="1">
                <a:solidFill>
                  <a:schemeClr val="tx1"/>
                </a:solidFill>
                <a:effectLst/>
              </a:rPr>
              <a:t>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7D5BC18-A23D-4429-89F9-E4BF3B4E0FC7}"/>
              </a:ext>
            </a:extLst>
          </p:cNvPr>
          <p:cNvSpPr txBox="1">
            <a:spLocks/>
          </p:cNvSpPr>
          <p:nvPr/>
        </p:nvSpPr>
        <p:spPr>
          <a:xfrm>
            <a:off x="651000" y="5094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?disabled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=${!data.active}&gt;Stylish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3159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E4470E-70E2-49D0-B38E-A47FE5292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85B2-4AA3-41E7-A4FC-0B41E4EF2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also bind to a </a:t>
            </a:r>
            <a:r>
              <a:rPr lang="en-US" b="1" dirty="0">
                <a:solidFill>
                  <a:schemeClr val="bg1"/>
                </a:solidFill>
              </a:rPr>
              <a:t>node's JavaScript properties </a:t>
            </a: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prefix</a:t>
            </a:r>
            <a:r>
              <a:rPr lang="en-US" dirty="0"/>
              <a:t> and the property name:</a:t>
            </a:r>
          </a:p>
          <a:p>
            <a:pPr>
              <a:spcBef>
                <a:spcPts val="10500"/>
              </a:spcBef>
            </a:pPr>
            <a:r>
              <a:rPr lang="en-US" dirty="0"/>
              <a:t>You can use property bindings to </a:t>
            </a:r>
            <a:r>
              <a:rPr lang="en-US" b="1" dirty="0">
                <a:solidFill>
                  <a:schemeClr val="bg1"/>
                </a:solidFill>
              </a:rPr>
              <a:t>pass</a:t>
            </a:r>
            <a:r>
              <a:rPr lang="en-US" dirty="0"/>
              <a:t> complex data </a:t>
            </a:r>
            <a:r>
              <a:rPr lang="en-US" b="1" dirty="0">
                <a:solidFill>
                  <a:schemeClr val="bg1"/>
                </a:solidFill>
              </a:rPr>
              <a:t>down</a:t>
            </a:r>
            <a:r>
              <a:rPr lang="en-US" dirty="0"/>
              <a:t> the tree to subcomponents: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22B58-8BCA-4D0E-8564-623C6EAD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5C02C5-B091-4DB6-B61F-6FB418ED4C06}"/>
              </a:ext>
            </a:extLst>
          </p:cNvPr>
          <p:cNvSpPr txBox="1">
            <a:spLocks/>
          </p:cNvSpPr>
          <p:nvPr/>
        </p:nvSpPr>
        <p:spPr>
          <a:xfrm>
            <a:off x="741000" y="252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html`&lt;input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.value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=${data.value}&gt;&lt;/input&gt;`;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E070663-A153-4BC2-8870-440A742DDF00}"/>
              </a:ext>
            </a:extLst>
          </p:cNvPr>
          <p:cNvSpPr txBox="1">
            <a:spLocks/>
          </p:cNvSpPr>
          <p:nvPr/>
        </p:nvSpPr>
        <p:spPr>
          <a:xfrm>
            <a:off x="738637" y="504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	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listItems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=${data.items}&gt;&lt;/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7026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CBE2E-4564-4AF5-B56B-490B4ECAF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95127-3983-4C5B-AE0A-6A05C8E93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Templates can also include declarative event listeners</a:t>
            </a:r>
          </a:p>
          <a:p>
            <a:r>
              <a:rPr lang="en-US" dirty="0"/>
              <a:t>An event listener looks like an attribute binding, but with the </a:t>
            </a:r>
            <a:r>
              <a:rPr lang="en-US" b="1" dirty="0">
                <a:solidFill>
                  <a:schemeClr val="bg1"/>
                </a:solidFill>
              </a:rPr>
              <a:t>prefix @ </a:t>
            </a: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event name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E04E92-5989-436B-9FF0-345784D7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F4A9D02-A801-444A-BD63-9656E529D0B9}"/>
              </a:ext>
            </a:extLst>
          </p:cNvPr>
          <p:cNvSpPr txBox="1">
            <a:spLocks/>
          </p:cNvSpPr>
          <p:nvPr/>
        </p:nvSpPr>
        <p:spPr>
          <a:xfrm>
            <a:off x="593030" y="3412286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(ctx)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&lt;h1 </a:t>
            </a:r>
            <a:r>
              <a:rPr lang="en-US" sz="2800" noProof="1">
                <a:solidFill>
                  <a:schemeClr val="bg1"/>
                </a:solidFill>
                <a:effectLst/>
              </a:rPr>
              <a:t>@click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=${ctx.handleClick}&gt;${ctx.title}&lt;/h1&gt;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2469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B61CE-BB1E-41BC-B5D2-D9E166726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10F7A-F864-4560-BFB8-6A8B76EC1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</a:t>
            </a:r>
            <a:r>
              <a:rPr lang="en-US" b="1" dirty="0">
                <a:solidFill>
                  <a:schemeClr val="bg1"/>
                </a:solidFill>
              </a:rPr>
              <a:t>no built-in control-flow </a:t>
            </a:r>
            <a:r>
              <a:rPr lang="en-US" dirty="0"/>
              <a:t>constructs. Instead you use normal JavaScript expressions and statements: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860390-CFBC-4E26-B0A8-CBBB0911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CDCF8B-597A-40F8-A845-7D4DBF59F7FB}"/>
              </a:ext>
            </a:extLst>
          </p:cNvPr>
          <p:cNvSpPr txBox="1">
            <a:spLocks/>
          </p:cNvSpPr>
          <p:nvPr/>
        </p:nvSpPr>
        <p:spPr>
          <a:xfrm>
            <a:off x="696000" y="2574000"/>
            <a:ext cx="11160000" cy="26014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${user.</a:t>
            </a:r>
            <a:r>
              <a:rPr lang="en-US" sz="2800" noProof="1">
                <a:solidFill>
                  <a:schemeClr val="bg1"/>
                </a:solidFill>
                <a:effectLst/>
              </a:rPr>
              <a:t>isloggedIn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?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html`Welcome ${user.name}`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: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html`Please log in`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044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D0986-FA37-4495-9554-ADA5F7C76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CA22-D9E8-435D-B2D4-E7F8605F45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render lists, you can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Array.map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to transform a list of data into a list of templates: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96830E-DFBD-4829-9113-9A70DE2E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Rendering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911F5D5-25E4-4EF0-B418-A623F2839EF9}"/>
              </a:ext>
            </a:extLst>
          </p:cNvPr>
          <p:cNvSpPr txBox="1">
            <a:spLocks/>
          </p:cNvSpPr>
          <p:nvPr/>
        </p:nvSpPr>
        <p:spPr>
          <a:xfrm>
            <a:off x="696000" y="2550831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${items.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((item) =&gt;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`&lt;li&gt;${item}&lt;/li&gt;`)}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546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E6F97-098A-4634-87FD-06FC88602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61C70-966A-4762-8382-D7A9DC2DA3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classMap directive </a:t>
            </a:r>
            <a:r>
              <a:rPr lang="en-US" dirty="0"/>
              <a:t>lets you set a </a:t>
            </a:r>
            <a:r>
              <a:rPr lang="en-US" b="1" dirty="0">
                <a:solidFill>
                  <a:schemeClr val="bg1"/>
                </a:solidFill>
              </a:rPr>
              <a:t>group of classes </a:t>
            </a:r>
            <a:r>
              <a:rPr lang="en-US" dirty="0"/>
              <a:t>based on an object: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1C8F21-595F-466C-8918-928CAF62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classes and classMap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BA25300-F84C-4D8B-B473-2FF32BBCED4E}"/>
              </a:ext>
            </a:extLst>
          </p:cNvPr>
          <p:cNvSpPr txBox="1">
            <a:spLocks/>
          </p:cNvSpPr>
          <p:nvPr/>
        </p:nvSpPr>
        <p:spPr>
          <a:xfrm>
            <a:off x="696000" y="2487865"/>
            <a:ext cx="11160000" cy="3420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classMap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./node_modules/lit-html/directives/class-map.js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itemTemplate = (item) =&gt;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 selected: item.selected };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return html`&lt;div class="menu-item 	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classMap(classes)</a:t>
            </a:r>
            <a:r>
              <a:rPr lang="en-US" sz="2800" noProof="1">
                <a:solidFill>
                  <a:schemeClr val="tx1"/>
                </a:solidFill>
                <a:effectLst/>
              </a:rPr>
              <a:t>}"&gt;Classy text&lt;/div&gt;`;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514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6B839-E8D1-4F10-9BD9-CA1CC630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BD19-4A63-40A5-BC05-51240E035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 err="1">
                <a:solidFill>
                  <a:schemeClr val="bg1"/>
                </a:solidFill>
              </a:rPr>
              <a:t>styleMap</a:t>
            </a:r>
            <a:r>
              <a:rPr lang="en-US" b="1" dirty="0">
                <a:solidFill>
                  <a:schemeClr val="bg1"/>
                </a:solidFill>
              </a:rPr>
              <a:t> directive </a:t>
            </a:r>
            <a:r>
              <a:rPr lang="en-US" dirty="0"/>
              <a:t>to set </a:t>
            </a:r>
            <a:r>
              <a:rPr lang="en-US" b="1" dirty="0">
                <a:solidFill>
                  <a:schemeClr val="bg1"/>
                </a:solidFill>
              </a:rPr>
              <a:t>inline styles </a:t>
            </a:r>
            <a:r>
              <a:rPr lang="en-US" dirty="0"/>
              <a:t>on an element in the template: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3FCE2-E51E-4EBC-B03F-7A58FB30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styles and </a:t>
            </a:r>
            <a:r>
              <a:rPr lang="en-US" dirty="0" err="1"/>
              <a:t>styleMap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091206-E581-4AB5-BC0B-23DE203D966E}"/>
              </a:ext>
            </a:extLst>
          </p:cNvPr>
          <p:cNvSpPr txBox="1">
            <a:spLocks/>
          </p:cNvSpPr>
          <p:nvPr/>
        </p:nvSpPr>
        <p:spPr>
          <a:xfrm>
            <a:off x="609806" y="2416665"/>
            <a:ext cx="11160000" cy="42388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2"/>
                </a:solidFill>
                <a:effectLst/>
              </a:rPr>
              <a:t>import { styleMap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 	html/directives/style-map.js</a:t>
            </a:r>
            <a:r>
              <a:rPr lang="en-US" sz="2800" noProof="1">
                <a:solidFill>
                  <a:schemeClr val="tx2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bg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</a:t>
            </a:r>
            <a:r>
              <a:rPr lang="en-US" sz="2800" noProof="1">
                <a:solidFill>
                  <a:schemeClr val="bg1"/>
                </a:solidFill>
                <a:effectLst/>
              </a:rPr>
              <a:t> styles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color: myTextColor,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backgroundColor: highlight ? myHighlightColor :  	myBackgroundColor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html`&lt;div style=${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styleMap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(styles)}&gt;Hi there!&lt;/div&gt;`;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6355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39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2B783C-F435-4DFD-A9F8-D53267FA5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33A7-5A14-47EC-8197-3747CC8756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Repeats a </a:t>
            </a:r>
            <a:r>
              <a:rPr lang="en-US" b="1" dirty="0">
                <a:solidFill>
                  <a:schemeClr val="bg1"/>
                </a:solidFill>
              </a:rPr>
              <a:t>series of values </a:t>
            </a:r>
            <a:r>
              <a:rPr lang="en-US" dirty="0"/>
              <a:t>generated from an iterable, and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those items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when the iterable changes: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34DF63-CE6F-4C00-8918-9146ED22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repeat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AA8F9F3-B4A7-4293-B0E6-A0CC45FBCA5B}"/>
              </a:ext>
            </a:extLst>
          </p:cNvPr>
          <p:cNvSpPr txBox="1">
            <a:spLocks/>
          </p:cNvSpPr>
          <p:nvPr/>
        </p:nvSpPr>
        <p:spPr>
          <a:xfrm>
            <a:off x="613810" y="2571148"/>
            <a:ext cx="11160000" cy="3829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repeat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	html/directives/repeat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(items, (i) =&gt; i.id, (i, index)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&lt;li&gt;${index}: ${i.name}&lt;/li&gt;`)}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9814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Client-side rendering is used in most modern applications</a:t>
            </a:r>
          </a:p>
          <a:p>
            <a:pPr lvl="0"/>
            <a:r>
              <a:rPr lang="en-US" dirty="0"/>
              <a:t>Templates speed up and simplify the development process</a:t>
            </a:r>
          </a:p>
          <a:p>
            <a:pPr lvl="0"/>
            <a:r>
              <a:rPr lang="en-US" dirty="0"/>
              <a:t>For easier and more efficient rendering use lit-html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398BFE8-0860-425F-A142-5CF175EBAD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Building Web Content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791852-C1EA-4BF3-9423-2FECE96BA9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UI Rendering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3D9BC-AA17-4894-950F-022FF62001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3" y="1385092"/>
            <a:ext cx="2514295" cy="25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5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130F4-A992-4041-AB43-98A9C18BF0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44F91-B5C3-4F78-B35C-E881FE4E86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Rendering</a:t>
            </a:r>
            <a:r>
              <a:rPr lang="en-US" dirty="0"/>
              <a:t> means to </a:t>
            </a:r>
            <a:r>
              <a:rPr lang="en-US" b="1" dirty="0">
                <a:solidFill>
                  <a:schemeClr val="bg1"/>
                </a:solidFill>
              </a:rPr>
              <a:t>dynamically generate </a:t>
            </a:r>
            <a:r>
              <a:rPr lang="en-US" dirty="0"/>
              <a:t>content</a:t>
            </a:r>
          </a:p>
          <a:p>
            <a:pPr lvl="1"/>
            <a:r>
              <a:rPr lang="en-US" dirty="0"/>
              <a:t>As opposed to having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HTML files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r>
              <a:rPr lang="en-US" dirty="0"/>
              <a:t> of a web page, or an </a:t>
            </a:r>
            <a:r>
              <a:rPr lang="en-US" b="1" dirty="0">
                <a:solidFill>
                  <a:schemeClr val="bg1"/>
                </a:solidFill>
              </a:rPr>
              <a:t>entire web application</a:t>
            </a:r>
          </a:p>
          <a:p>
            <a:pPr lvl="1"/>
            <a:r>
              <a:rPr lang="en-US" dirty="0"/>
              <a:t>Virtually </a:t>
            </a:r>
            <a:r>
              <a:rPr lang="en-US" b="1" dirty="0">
                <a:solidFill>
                  <a:schemeClr val="bg1"/>
                </a:solidFill>
              </a:rPr>
              <a:t>all contemporary sites </a:t>
            </a:r>
            <a:r>
              <a:rPr lang="en-US" dirty="0"/>
              <a:t>use dynamic generation</a:t>
            </a:r>
          </a:p>
          <a:p>
            <a:r>
              <a:rPr lang="en-US" dirty="0"/>
              <a:t>Can be performed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(browser)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25F607-D008-4175-9CFA-34F30400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Concepts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F932E9D-BDEB-4308-8D12-40610733AA85}"/>
              </a:ext>
            </a:extLst>
          </p:cNvPr>
          <p:cNvGrpSpPr/>
          <p:nvPr/>
        </p:nvGrpSpPr>
        <p:grpSpPr>
          <a:xfrm>
            <a:off x="3858315" y="4644000"/>
            <a:ext cx="4475370" cy="1885996"/>
            <a:chOff x="4206000" y="4689000"/>
            <a:chExt cx="4475370" cy="188599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D453065-7197-4769-B153-2B5F781AF8E5}"/>
                </a:ext>
              </a:extLst>
            </p:cNvPr>
            <p:cNvGrpSpPr/>
            <p:nvPr/>
          </p:nvGrpSpPr>
          <p:grpSpPr>
            <a:xfrm>
              <a:off x="4206000" y="4689000"/>
              <a:ext cx="4475370" cy="1885996"/>
              <a:chOff x="4206000" y="4718877"/>
              <a:chExt cx="4475370" cy="1885996"/>
            </a:xfrm>
          </p:grpSpPr>
          <p:sp>
            <p:nvSpPr>
              <p:cNvPr id="44" name="Right Triangle 43">
                <a:extLst>
                  <a:ext uri="{FF2B5EF4-FFF2-40B4-BE49-F238E27FC236}">
                    <a16:creationId xmlns:a16="http://schemas.microsoft.com/office/drawing/2014/main" id="{4CE9F80F-EB24-4F93-9440-7FDD0E524ECF}"/>
                  </a:ext>
                </a:extLst>
              </p:cNvPr>
              <p:cNvSpPr/>
              <p:nvPr/>
            </p:nvSpPr>
            <p:spPr bwMode="auto">
              <a:xfrm>
                <a:off x="4206000" y="4718877"/>
                <a:ext cx="4475370" cy="1885996"/>
              </a:xfrm>
              <a:prstGeom prst="rtTriangle">
                <a:avLst/>
              </a:prstGeom>
              <a:solidFill>
                <a:schemeClr val="tx2">
                  <a:alpha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Right Triangle 44">
                <a:extLst>
                  <a:ext uri="{FF2B5EF4-FFF2-40B4-BE49-F238E27FC236}">
                    <a16:creationId xmlns:a16="http://schemas.microsoft.com/office/drawing/2014/main" id="{BD7F7CDE-6A6F-4835-84B3-6989B62DE19F}"/>
                  </a:ext>
                </a:extLst>
              </p:cNvPr>
              <p:cNvSpPr/>
              <p:nvPr/>
            </p:nvSpPr>
            <p:spPr bwMode="auto">
              <a:xfrm rot="10800000">
                <a:off x="4206000" y="4718877"/>
                <a:ext cx="4475370" cy="1885996"/>
              </a:xfrm>
              <a:prstGeom prst="rtTriangle">
                <a:avLst/>
              </a:prstGeom>
              <a:solidFill>
                <a:schemeClr val="accent3">
                  <a:alpha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11B9F59-6745-4A42-9954-86DAB0D82EDF}"/>
                </a:ext>
              </a:extLst>
            </p:cNvPr>
            <p:cNvGrpSpPr/>
            <p:nvPr/>
          </p:nvGrpSpPr>
          <p:grpSpPr>
            <a:xfrm>
              <a:off x="4587721" y="4797119"/>
              <a:ext cx="1072994" cy="1678247"/>
              <a:chOff x="2271000" y="2484000"/>
              <a:chExt cx="1710000" cy="267457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F42DCCC-0D21-4E94-ABEB-70A59C62FA94}"/>
                  </a:ext>
                </a:extLst>
              </p:cNvPr>
              <p:cNvGrpSpPr/>
              <p:nvPr/>
            </p:nvGrpSpPr>
            <p:grpSpPr>
              <a:xfrm>
                <a:off x="2271000" y="2484000"/>
                <a:ext cx="1710000" cy="668644"/>
                <a:chOff x="2271000" y="2484000"/>
                <a:chExt cx="1710000" cy="668644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1315B3C-534E-402E-AC1A-B8B7C12055AB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2D56D3E-7B41-4027-92B7-07C9EC5BB49C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C6216BB-46BD-4939-BA6B-28EB9356D969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C54E817-EA56-49C1-A67C-D78DE6B42F59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6CAE348-0CA0-41A5-905B-2B6FD5CA8428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4F00CEC-75B7-49D0-B21F-9BDFB965C325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9CC53FE-08FC-4843-8BCD-4621C302F2AB}"/>
                  </a:ext>
                </a:extLst>
              </p:cNvPr>
              <p:cNvGrpSpPr/>
              <p:nvPr/>
            </p:nvGrpSpPr>
            <p:grpSpPr>
              <a:xfrm>
                <a:off x="2271000" y="3152644"/>
                <a:ext cx="1710000" cy="668644"/>
                <a:chOff x="2271000" y="2484000"/>
                <a:chExt cx="1710000" cy="668644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83824DD-6DB9-4445-8189-9F969D1E0979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720A72F-9EE3-4E73-A6F0-7435D35ABDED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CDBEDB7-F8DA-413A-936B-B9D62B9D0F22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594CB8C-ABE3-4873-96DF-F227497E9763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C9D61C0-482A-411B-8FC2-675CF28B8BA5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406AAAC-BFBB-4918-A4E3-CB6FD66F1B9B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8994D19-006C-4B80-892B-CC240F8333DA}"/>
                  </a:ext>
                </a:extLst>
              </p:cNvPr>
              <p:cNvGrpSpPr/>
              <p:nvPr/>
            </p:nvGrpSpPr>
            <p:grpSpPr>
              <a:xfrm>
                <a:off x="2271000" y="3821288"/>
                <a:ext cx="1710000" cy="668644"/>
                <a:chOff x="2271000" y="2484000"/>
                <a:chExt cx="1710000" cy="668644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7D4A4F2-8F58-435D-AC2D-55C9B6B89D54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1D05D83-33BE-4863-A5BF-57ED3AC824D6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37BB4B1-C38F-4670-BA41-20B90E480286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8DBC26C-CCAC-44C8-80A4-593E51D89AA9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8E2E54A-4F16-416E-B77F-14AFEEC30AE7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BC867A5-A745-4E17-A43A-74D5D10433B4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1C966AF-B82A-431C-A52A-23EBDC3566FD}"/>
                  </a:ext>
                </a:extLst>
              </p:cNvPr>
              <p:cNvGrpSpPr/>
              <p:nvPr/>
            </p:nvGrpSpPr>
            <p:grpSpPr>
              <a:xfrm>
                <a:off x="2271000" y="4489932"/>
                <a:ext cx="1710000" cy="668644"/>
                <a:chOff x="2271000" y="2484000"/>
                <a:chExt cx="1710000" cy="668644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ED6D52C-9D0F-4ACB-A0A3-3B6787183542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23B5A62-10E2-4D51-8C6F-2DFF893F87D8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D3C2634-28E3-40D6-A76F-56030C0026B5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2F28AE7-A1EF-4555-9F99-9E21335E3D9B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AF1B2-34D3-47D7-A91B-38174C615523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826CFB8-3B80-4950-AAD2-D519F3CEFBA3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B6015E3-0E7E-4F26-9295-F903FA001AAB}"/>
                </a:ext>
              </a:extLst>
            </p:cNvPr>
            <p:cNvGrpSpPr/>
            <p:nvPr/>
          </p:nvGrpSpPr>
          <p:grpSpPr>
            <a:xfrm>
              <a:off x="6742726" y="5032532"/>
              <a:ext cx="1625283" cy="1258685"/>
              <a:chOff x="6906000" y="3191689"/>
              <a:chExt cx="2025000" cy="1568243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87BF8FF-B312-4CD0-BC1E-F18BB4B357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06000" y="3191689"/>
                <a:ext cx="2025000" cy="1189687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5CDF1D-D68C-4B6F-A482-892E365FBF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62888" y="3249000"/>
                <a:ext cx="1911224" cy="107506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C734029-8810-45B4-A08A-47889F6ECD4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11000" y="4689001"/>
                <a:ext cx="1215000" cy="70931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43083AB-6139-415E-91FA-28300D09C4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716000" y="4381375"/>
                <a:ext cx="405000" cy="318635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A9DC6A8-FE1C-401D-8233-6E8A3AF7F119}"/>
                  </a:ext>
                </a:extLst>
              </p:cNvPr>
              <p:cNvSpPr/>
              <p:nvPr/>
            </p:nvSpPr>
            <p:spPr bwMode="auto">
              <a:xfrm flipV="1">
                <a:off x="8706000" y="4335656"/>
                <a:ext cx="58234" cy="45719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0987CB34-ACF3-4BB9-A96B-5760372CCD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2998" y="3410002"/>
                <a:ext cx="791003" cy="791003"/>
              </a:xfrm>
              <a:prstGeom prst="rect">
                <a:avLst/>
              </a:prstGeom>
            </p:spPr>
          </p:pic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D333FBF-EF9C-465C-BC33-335ED99E92EB}"/>
              </a:ext>
            </a:extLst>
          </p:cNvPr>
          <p:cNvSpPr txBox="1"/>
          <p:nvPr/>
        </p:nvSpPr>
        <p:spPr>
          <a:xfrm>
            <a:off x="1496157" y="4987532"/>
            <a:ext cx="217116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Server-Side Rendering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434385-5C34-41D3-BD0C-5F6BDEB98095}"/>
              </a:ext>
            </a:extLst>
          </p:cNvPr>
          <p:cNvSpPr txBox="1"/>
          <p:nvPr/>
        </p:nvSpPr>
        <p:spPr>
          <a:xfrm>
            <a:off x="8524677" y="4987532"/>
            <a:ext cx="217116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Client-Side Rendering</a:t>
            </a:r>
          </a:p>
        </p:txBody>
      </p:sp>
    </p:spTree>
    <p:extLst>
      <p:ext uri="{BB962C8B-B14F-4D97-AF65-F5344CB8AC3E}">
        <p14:creationId xmlns:p14="http://schemas.microsoft.com/office/powerpoint/2010/main" val="81645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9E026A-77E0-4D1A-9D84-203F06AB7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FDEF69-B890-48F3-9090-7812F969BB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Client-Side</a:t>
            </a:r>
          </a:p>
          <a:p>
            <a:r>
              <a:rPr lang="en-US" dirty="0"/>
              <a:t>User sends request</a:t>
            </a:r>
          </a:p>
          <a:p>
            <a:r>
              <a:rPr lang="en-US" dirty="0"/>
              <a:t>CDN serves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</a:p>
          <a:p>
            <a:r>
              <a:rPr lang="en-US" dirty="0"/>
              <a:t>JS </a:t>
            </a:r>
            <a:r>
              <a:rPr lang="en-US" b="1" dirty="0">
                <a:solidFill>
                  <a:schemeClr val="bg1"/>
                </a:solidFill>
              </a:rPr>
              <a:t>fetches</a:t>
            </a:r>
            <a:r>
              <a:rPr lang="en-US" dirty="0"/>
              <a:t> data</a:t>
            </a:r>
          </a:p>
          <a:p>
            <a:r>
              <a:rPr lang="en-US" dirty="0"/>
              <a:t>JS </a:t>
            </a:r>
            <a:r>
              <a:rPr lang="en-US" b="1" dirty="0">
                <a:solidFill>
                  <a:schemeClr val="bg1"/>
                </a:solidFill>
              </a:rPr>
              <a:t>generates</a:t>
            </a:r>
            <a:r>
              <a:rPr lang="en-US" dirty="0"/>
              <a:t> DOM elements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2F50B4-71F9-47AB-AE00-650D3849B5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Server-Side</a:t>
            </a:r>
          </a:p>
          <a:p>
            <a:r>
              <a:rPr lang="en-US" dirty="0"/>
              <a:t>User sends request</a:t>
            </a:r>
          </a:p>
          <a:p>
            <a:r>
              <a:rPr lang="en-US" dirty="0"/>
              <a:t>Server </a:t>
            </a:r>
            <a:r>
              <a:rPr lang="en-US" b="1" dirty="0">
                <a:solidFill>
                  <a:schemeClr val="bg1"/>
                </a:solidFill>
              </a:rPr>
              <a:t>generates HTML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HTML is sent </a:t>
            </a:r>
            <a:r>
              <a:rPr lang="en-US" dirty="0"/>
              <a:t>to the client</a:t>
            </a:r>
          </a:p>
          <a:p>
            <a:r>
              <a:rPr lang="en-US" dirty="0"/>
              <a:t>Browser </a:t>
            </a:r>
            <a:r>
              <a:rPr lang="en-US" b="1" dirty="0">
                <a:solidFill>
                  <a:schemeClr val="bg1"/>
                </a:solidFill>
              </a:rPr>
              <a:t>interprets</a:t>
            </a:r>
            <a:r>
              <a:rPr lang="en-US" dirty="0"/>
              <a:t> HTML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AE6D83-DC52-4BAD-AD08-B2ED5F21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vs Client-Side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C2D184-3757-4634-BC87-1DB902A85BFD}"/>
              </a:ext>
            </a:extLst>
          </p:cNvPr>
          <p:cNvGrpSpPr/>
          <p:nvPr/>
        </p:nvGrpSpPr>
        <p:grpSpPr>
          <a:xfrm>
            <a:off x="3971448" y="4700935"/>
            <a:ext cx="849745" cy="1329069"/>
            <a:chOff x="2271000" y="2484000"/>
            <a:chExt cx="1710000" cy="26745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1AC1C6-E785-4450-9E02-65D199D776BB}"/>
                </a:ext>
              </a:extLst>
            </p:cNvPr>
            <p:cNvGrpSpPr/>
            <p:nvPr/>
          </p:nvGrpSpPr>
          <p:grpSpPr>
            <a:xfrm>
              <a:off x="2271000" y="2484000"/>
              <a:ext cx="1710000" cy="668644"/>
              <a:chOff x="2271000" y="2484000"/>
              <a:chExt cx="1710000" cy="66864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563E1DE-F7FF-4727-B17E-E60E6044AC88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C993C98-92C0-4BBE-81B9-15F4766124E4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45B64F8-A417-4A1F-87D8-F2C9A1486956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97878F5-15C5-40F6-8AEC-DD72E4D0A929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88C8B4-D6CF-4C53-B7C9-27A4F4E9511D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C1B4D19-FF7D-4593-8A74-0721B8B207E6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0CDC2B-DCD4-4667-A07B-14C096167819}"/>
                </a:ext>
              </a:extLst>
            </p:cNvPr>
            <p:cNvGrpSpPr/>
            <p:nvPr/>
          </p:nvGrpSpPr>
          <p:grpSpPr>
            <a:xfrm>
              <a:off x="2271000" y="3152644"/>
              <a:ext cx="1710000" cy="668644"/>
              <a:chOff x="2271000" y="2484000"/>
              <a:chExt cx="1710000" cy="66864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293CA9F-30F2-4981-B250-EB1F6EFE6D43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857EC45-556B-42E3-A09A-533340066B6F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95542F0-C84B-4A81-AB6B-975ACCD8F4F0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06C2CF-FCE7-4B7A-8A6F-050DF520EC00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C85BB8B-B2E2-40BC-AD62-47C79910204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EE562AC-E03A-436B-8119-B66A82E19FC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8CB1D92-F83A-4740-9AE0-B52BC04620F7}"/>
                </a:ext>
              </a:extLst>
            </p:cNvPr>
            <p:cNvGrpSpPr/>
            <p:nvPr/>
          </p:nvGrpSpPr>
          <p:grpSpPr>
            <a:xfrm>
              <a:off x="2271000" y="3821288"/>
              <a:ext cx="1710000" cy="668644"/>
              <a:chOff x="2271000" y="2484000"/>
              <a:chExt cx="1710000" cy="66864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D2FD8A-70CB-4CF8-BED7-495878E2C61A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9069B3B-56FE-4860-A05C-77663F857B51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6D9F1A8-A210-45C8-9A47-573CFF0B9ED4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37E59B-BA6E-489D-9653-A4867DE64EA3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BCB41AA-038A-45BD-9076-6B7DFA46BBC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86423B-EDAD-4CEE-ABDE-162DA6D48EA0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915A1C-BD65-4E4E-977A-6F67E23DE795}"/>
                </a:ext>
              </a:extLst>
            </p:cNvPr>
            <p:cNvGrpSpPr/>
            <p:nvPr/>
          </p:nvGrpSpPr>
          <p:grpSpPr>
            <a:xfrm>
              <a:off x="2271000" y="4489932"/>
              <a:ext cx="1710000" cy="668644"/>
              <a:chOff x="2271000" y="2484000"/>
              <a:chExt cx="1710000" cy="66864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F38875-79E4-4EEA-8D93-F4BCEF890E46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867BFFA-3727-478D-9E19-730459BCE46C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9C735C-C292-4FD3-B3A2-5F90504C2A35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62A9A12-72C0-4C6F-BBEA-49FB2AB119C1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5E656C-C618-4779-9325-59A3D34D17B4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616F0C-9E04-4334-9F4E-77BC0AD13D21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85EF1F-F275-48E5-A218-D93A9CBB61DF}"/>
              </a:ext>
            </a:extLst>
          </p:cNvPr>
          <p:cNvGrpSpPr/>
          <p:nvPr/>
        </p:nvGrpSpPr>
        <p:grpSpPr>
          <a:xfrm>
            <a:off x="7266000" y="4710176"/>
            <a:ext cx="1441046" cy="1116004"/>
            <a:chOff x="6906000" y="3191689"/>
            <a:chExt cx="2025000" cy="156824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8C8878-C76E-4E46-901E-C44208F91D0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74BEDA6-B9E3-486D-BF15-1C03F64671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057FF5E-9C73-49CC-ABC9-CADBB7CA9F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FBB0E4-F0D7-4EF8-8474-013B0FA689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F5471A6-407A-4DC1-87FC-562CFA135625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6580A62-18BD-4692-AB51-D4F9EB164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998" y="3410002"/>
              <a:ext cx="791003" cy="791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01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92F4B6-E244-4744-B2EE-441E7B377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E29806-F308-43F9-B6F6-B4ACAD3879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page is </a:t>
            </a:r>
            <a:r>
              <a:rPr lang="en-US" b="1" dirty="0">
                <a:solidFill>
                  <a:schemeClr val="bg1"/>
                </a:solidFill>
              </a:rPr>
              <a:t>never reloaded</a:t>
            </a:r>
            <a:r>
              <a:rPr lang="en-US" dirty="0"/>
              <a:t>, and interaction is </a:t>
            </a:r>
            <a:r>
              <a:rPr lang="en-US" b="1" dirty="0">
                <a:solidFill>
                  <a:schemeClr val="bg1"/>
                </a:solidFill>
              </a:rPr>
              <a:t>instant</a:t>
            </a:r>
          </a:p>
          <a:p>
            <a:pPr lvl="1"/>
            <a:r>
              <a:rPr lang="en-US" dirty="0"/>
              <a:t>State and data can be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across views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dynamic content needs to be </a:t>
            </a:r>
            <a:r>
              <a:rPr lang="en-US" b="1" dirty="0">
                <a:solidFill>
                  <a:schemeClr val="bg1"/>
                </a:solidFill>
              </a:rPr>
              <a:t>fetched</a:t>
            </a:r>
            <a:r>
              <a:rPr lang="en-US" dirty="0"/>
              <a:t> after start</a:t>
            </a:r>
          </a:p>
          <a:p>
            <a:r>
              <a:rPr lang="en-US" b="1" dirty="0"/>
              <a:t>Drawbacks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Longer </a:t>
            </a:r>
            <a:r>
              <a:rPr lang="en-US" b="1" dirty="0">
                <a:solidFill>
                  <a:schemeClr val="bg1"/>
                </a:solidFill>
              </a:rPr>
              <a:t>initial load </a:t>
            </a:r>
            <a:r>
              <a:rPr lang="en-US" dirty="0"/>
              <a:t>times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SEO-friendly</a:t>
            </a:r>
          </a:p>
          <a:p>
            <a:pPr lvl="1"/>
            <a:r>
              <a:rPr lang="en-US" dirty="0"/>
              <a:t>Poor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slow client </a:t>
            </a:r>
            <a:r>
              <a:rPr lang="en-US" dirty="0"/>
              <a:t>machines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60B0DA0-9B54-4AB1-81BE-FC3386C3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Client-Side Rendering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AF26E0-86EF-4B36-9720-CE306D0D369D}"/>
              </a:ext>
            </a:extLst>
          </p:cNvPr>
          <p:cNvGrpSpPr/>
          <p:nvPr/>
        </p:nvGrpSpPr>
        <p:grpSpPr>
          <a:xfrm>
            <a:off x="9246000" y="4329000"/>
            <a:ext cx="1922209" cy="1488636"/>
            <a:chOff x="6906000" y="3191689"/>
            <a:chExt cx="2025000" cy="15682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F760FE-066F-4485-8BB1-634A3375BBE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709EC4-60F3-4969-B8AE-1C24657068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0A7265-7E03-4B7C-90E3-52B4746C06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2676B6-80E8-4468-A95B-B695F3DE44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74F12D-DCB3-42E5-BA62-641D0F63017B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C14048-047E-4786-8F9C-B038CA8470FC}"/>
              </a:ext>
            </a:extLst>
          </p:cNvPr>
          <p:cNvGrpSpPr/>
          <p:nvPr/>
        </p:nvGrpSpPr>
        <p:grpSpPr>
          <a:xfrm flipH="1">
            <a:off x="8893602" y="4073969"/>
            <a:ext cx="1841808" cy="1244876"/>
            <a:chOff x="6639563" y="4323322"/>
            <a:chExt cx="2272052" cy="1535678"/>
          </a:xfr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12E42BE-EA1D-43BD-9786-74E14FC989DE}"/>
                </a:ext>
              </a:extLst>
            </p:cNvPr>
            <p:cNvGrpSpPr/>
            <p:nvPr/>
          </p:nvGrpSpPr>
          <p:grpSpPr>
            <a:xfrm>
              <a:off x="7279190" y="4341853"/>
              <a:ext cx="991046" cy="1517147"/>
              <a:chOff x="7087046" y="4341853"/>
              <a:chExt cx="991046" cy="1517147"/>
            </a:xfrm>
            <a:grpFill/>
          </p:grpSpPr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ACE25F8B-C87D-41ED-9D36-6BED1B536F0B}"/>
                  </a:ext>
                </a:extLst>
              </p:cNvPr>
              <p:cNvSpPr/>
              <p:nvPr/>
            </p:nvSpPr>
            <p:spPr bwMode="auto">
              <a:xfrm>
                <a:off x="7087046" y="5736365"/>
                <a:ext cx="991046" cy="122635"/>
              </a:xfrm>
              <a:prstGeom prst="trapezoid">
                <a:avLst>
                  <a:gd name="adj" fmla="val 328610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B8A0DD87-D1F0-4AB6-A12D-F5EA1408C3F5}"/>
                  </a:ext>
                </a:extLst>
              </p:cNvPr>
              <p:cNvSpPr/>
              <p:nvPr/>
            </p:nvSpPr>
            <p:spPr bwMode="auto">
              <a:xfrm>
                <a:off x="7528737" y="4341853"/>
                <a:ext cx="107664" cy="1394512"/>
              </a:xfrm>
              <a:prstGeom prst="trapezoid">
                <a:avLst>
                  <a:gd name="adj" fmla="val 22594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7C9673A-808F-444D-B15A-1B3E60ACBE10}"/>
                </a:ext>
              </a:extLst>
            </p:cNvPr>
            <p:cNvGrpSpPr/>
            <p:nvPr/>
          </p:nvGrpSpPr>
          <p:grpSpPr>
            <a:xfrm>
              <a:off x="6639563" y="4777256"/>
              <a:ext cx="991046" cy="840180"/>
              <a:chOff x="6231000" y="4574915"/>
              <a:chExt cx="991046" cy="840180"/>
            </a:xfrm>
            <a:grpFill/>
          </p:grpSpPr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B3470381-484F-4737-A46C-56935018757F}"/>
                  </a:ext>
                </a:extLst>
              </p:cNvPr>
              <p:cNvSpPr/>
              <p:nvPr/>
            </p:nvSpPr>
            <p:spPr bwMode="auto">
              <a:xfrm rot="10800000">
                <a:off x="6231000" y="5292461"/>
                <a:ext cx="991046" cy="122634"/>
              </a:xfrm>
              <a:prstGeom prst="trapezoid">
                <a:avLst>
                  <a:gd name="adj" fmla="val 115146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76F3BF45-CD33-4F40-BA78-C79078166668}"/>
                  </a:ext>
                </a:extLst>
              </p:cNvPr>
              <p:cNvSpPr/>
              <p:nvPr/>
            </p:nvSpPr>
            <p:spPr bwMode="auto">
              <a:xfrm>
                <a:off x="6380380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B816DF78-B03A-40FA-A2B7-C822B5A89CB2}"/>
                  </a:ext>
                </a:extLst>
              </p:cNvPr>
              <p:cNvSpPr/>
              <p:nvPr/>
            </p:nvSpPr>
            <p:spPr bwMode="auto">
              <a:xfrm flipH="1">
                <a:off x="6692764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E0BA21C-73E0-417B-B923-1C940B78D54A}"/>
                </a:ext>
              </a:extLst>
            </p:cNvPr>
            <p:cNvSpPr/>
            <p:nvPr/>
          </p:nvSpPr>
          <p:spPr bwMode="auto">
            <a:xfrm rot="20424588">
              <a:off x="7068714" y="4526627"/>
              <a:ext cx="1411998" cy="45719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3DB0C9D-374E-4124-9A4F-CE3300CA621A}"/>
                </a:ext>
              </a:extLst>
            </p:cNvPr>
            <p:cNvGrpSpPr/>
            <p:nvPr/>
          </p:nvGrpSpPr>
          <p:grpSpPr>
            <a:xfrm>
              <a:off x="7920569" y="4323322"/>
              <a:ext cx="991046" cy="836474"/>
              <a:chOff x="6231000" y="4574915"/>
              <a:chExt cx="991046" cy="836474"/>
            </a:xfrm>
            <a:grpFill/>
          </p:grpSpPr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30C4FED8-E3BA-4918-826E-2557A4FB739D}"/>
                  </a:ext>
                </a:extLst>
              </p:cNvPr>
              <p:cNvSpPr/>
              <p:nvPr/>
            </p:nvSpPr>
            <p:spPr bwMode="auto">
              <a:xfrm rot="10800000">
                <a:off x="6231000" y="5292461"/>
                <a:ext cx="991046" cy="118928"/>
              </a:xfrm>
              <a:prstGeom prst="trapezoid">
                <a:avLst>
                  <a:gd name="adj" fmla="val 115146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327EB50E-A057-4409-A30F-A8A3993EC2AD}"/>
                  </a:ext>
                </a:extLst>
              </p:cNvPr>
              <p:cNvSpPr/>
              <p:nvPr/>
            </p:nvSpPr>
            <p:spPr bwMode="auto">
              <a:xfrm>
                <a:off x="6380380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308C1013-3FB6-42C4-84DD-2088A1B38BED}"/>
                  </a:ext>
                </a:extLst>
              </p:cNvPr>
              <p:cNvSpPr/>
              <p:nvPr/>
            </p:nvSpPr>
            <p:spPr bwMode="auto">
              <a:xfrm flipH="1">
                <a:off x="6692764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25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Templates allow similar content to be </a:t>
            </a:r>
            <a:r>
              <a:rPr lang="en-US" sz="3200" b="1" dirty="0">
                <a:solidFill>
                  <a:schemeClr val="bg1"/>
                </a:solidFill>
              </a:rPr>
              <a:t>replicated</a:t>
            </a:r>
            <a:r>
              <a:rPr lang="en-US" sz="3200" dirty="0"/>
              <a:t> in a web page,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without repeating </a:t>
            </a:r>
            <a:r>
              <a:rPr lang="en-US" sz="3200" dirty="0"/>
              <a:t>the corresponding markup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Templating?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50734" y="4027759"/>
            <a:ext cx="2724150" cy="1831026"/>
            <a:chOff x="4549146" y="3835733"/>
            <a:chExt cx="2724150" cy="18597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19979">
              <a:off x="4549146" y="3835733"/>
              <a:ext cx="2724150" cy="185975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673721" y="4016066"/>
              <a:ext cx="2475000" cy="109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TEMPLATING ENGINE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9F94D5-CA24-489B-84BD-B5B9E0DC0FF3}"/>
              </a:ext>
            </a:extLst>
          </p:cNvPr>
          <p:cNvGrpSpPr/>
          <p:nvPr/>
        </p:nvGrpSpPr>
        <p:grpSpPr>
          <a:xfrm>
            <a:off x="826687" y="2254603"/>
            <a:ext cx="3404339" cy="4450884"/>
            <a:chOff x="825098" y="2254603"/>
            <a:chExt cx="3404339" cy="445088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C174F1A-7068-4E52-B4E7-673008507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41" y="5046156"/>
              <a:ext cx="1659331" cy="165933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506D8E-9B1C-41E6-8A15-3C004D50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6" y="2727474"/>
              <a:ext cx="1659331" cy="16593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318634" y="3108312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&lt;div&gt;</a:t>
              </a:r>
            </a:p>
            <a:p>
              <a:r>
                <a:rPr lang="en-US" sz="2000" b="1" dirty="0"/>
                <a:t>&lt;span&gt;</a:t>
              </a:r>
            </a:p>
            <a:p>
              <a:r>
                <a:rPr lang="en-US" sz="2000" b="1" dirty="0"/>
                <a:t>&lt;button&gt;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5091" y="2254603"/>
              <a:ext cx="1600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HTML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8633" y="5519776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John,</a:t>
              </a:r>
            </a:p>
            <a:p>
              <a:r>
                <a:rPr lang="en-US" sz="2000" b="1" dirty="0"/>
                <a:t>Merrie,</a:t>
              </a:r>
            </a:p>
            <a:p>
              <a:r>
                <a:rPr lang="en-US" sz="2000" b="1" noProof="1"/>
                <a:t>David, …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5098" y="4569331"/>
              <a:ext cx="32531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Dynamic Content</a:t>
              </a:r>
            </a:p>
          </p:txBody>
        </p:sp>
        <p:cxnSp>
          <p:nvCxnSpPr>
            <p:cNvPr id="15" name="Connector: Elbow 14"/>
            <p:cNvCxnSpPr>
              <a:cxnSpLocks/>
            </p:cNvCxnSpPr>
            <p:nvPr/>
          </p:nvCxnSpPr>
          <p:spPr>
            <a:xfrm>
              <a:off x="2789437" y="3519397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</p:cNvCxnSpPr>
            <p:nvPr/>
          </p:nvCxnSpPr>
          <p:spPr>
            <a:xfrm flipV="1">
              <a:off x="2789437" y="5282524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7391400" y="4796199"/>
            <a:ext cx="609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6442B4-DF62-4200-9AC6-06405A987EFD}"/>
              </a:ext>
            </a:extLst>
          </p:cNvPr>
          <p:cNvGrpSpPr/>
          <p:nvPr/>
        </p:nvGrpSpPr>
        <p:grpSpPr>
          <a:xfrm>
            <a:off x="8096845" y="2427905"/>
            <a:ext cx="2962858" cy="4258544"/>
            <a:chOff x="8095257" y="2427905"/>
            <a:chExt cx="2962858" cy="425854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17B48E2-6586-4755-9F21-5F1BB7F9653F}"/>
                </a:ext>
              </a:extLst>
            </p:cNvPr>
            <p:cNvGrpSpPr/>
            <p:nvPr/>
          </p:nvGrpSpPr>
          <p:grpSpPr>
            <a:xfrm>
              <a:off x="9630045" y="2427905"/>
              <a:ext cx="1428070" cy="2049151"/>
              <a:chOff x="8265857" y="2634045"/>
              <a:chExt cx="1428070" cy="204915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BC6F8C-47C4-4B7A-8AB5-441070BC8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7761FB9-14F0-467D-B76B-29378A18EBB4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9AA9F0F-4C93-4E70-9AC5-587E561FEAD9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8E6C2E7-BB4C-4025-8F8A-E192430F2A8E}"/>
                    </a:ext>
                  </a:extLst>
                </p:cNvPr>
                <p:cNvSpPr txBox="1"/>
                <p:nvPr/>
              </p:nvSpPr>
              <p:spPr>
                <a:xfrm>
                  <a:off x="8303673" y="4097235"/>
                  <a:ext cx="1325335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Merrie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8590B6D-FFC6-4FB7-8D2B-08B60A50CB10}"/>
                </a:ext>
              </a:extLst>
            </p:cNvPr>
            <p:cNvGrpSpPr/>
            <p:nvPr/>
          </p:nvGrpSpPr>
          <p:grpSpPr>
            <a:xfrm>
              <a:off x="8101090" y="2427905"/>
              <a:ext cx="1428070" cy="2049151"/>
              <a:chOff x="8265857" y="2634045"/>
              <a:chExt cx="1428070" cy="2049151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4D063E3F-E937-4897-8244-37DF8455F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1E18B22-1770-454E-8BCD-9B7993362F17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76CC351-2C5A-48A1-B35A-E310C4063932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FDF9418-6D56-44CA-8AE3-450F366F7C62}"/>
                    </a:ext>
                  </a:extLst>
                </p:cNvPr>
                <p:cNvSpPr txBox="1"/>
                <p:nvPr/>
              </p:nvSpPr>
              <p:spPr>
                <a:xfrm>
                  <a:off x="8328528" y="4092435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John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DB4BCE5-000A-4833-825D-5BA03F29C024}"/>
                </a:ext>
              </a:extLst>
            </p:cNvPr>
            <p:cNvGrpSpPr/>
            <p:nvPr/>
          </p:nvGrpSpPr>
          <p:grpSpPr>
            <a:xfrm>
              <a:off x="9630045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708C58E6-D0C6-4778-BD2F-5B6CE4824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EE83837-E355-4F22-AA3A-0E23FF1B1389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802342F-5BC6-42C3-B569-67367DC46F2E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5B069E6-2323-491C-BBFC-B7588903A173}"/>
                    </a:ext>
                  </a:extLst>
                </p:cNvPr>
                <p:cNvSpPr txBox="1"/>
                <p:nvPr/>
              </p:nvSpPr>
              <p:spPr>
                <a:xfrm>
                  <a:off x="8332192" y="4082633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Adam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BE48EFE-784E-41E6-BF9D-21BF0E183C77}"/>
                </a:ext>
              </a:extLst>
            </p:cNvPr>
            <p:cNvGrpSpPr/>
            <p:nvPr/>
          </p:nvGrpSpPr>
          <p:grpSpPr>
            <a:xfrm>
              <a:off x="8095257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AA249A26-C658-44CD-AAEE-CE0AE55CB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E366423-6B22-4ABC-9710-D3AC1511687F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7F44B07-ADF3-45EA-8152-06591845B243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896F69E-77CC-48D7-A91D-D029C071526D}"/>
                    </a:ext>
                  </a:extLst>
                </p:cNvPr>
                <p:cNvSpPr txBox="1"/>
                <p:nvPr/>
              </p:nvSpPr>
              <p:spPr>
                <a:xfrm>
                  <a:off x="8326359" y="4078546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David</a:t>
                  </a:r>
                  <a:endParaRPr lang="bg-BG" sz="1600" b="1" i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287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, templates are used to </a:t>
            </a:r>
            <a:r>
              <a:rPr lang="en-US" b="1" dirty="0">
                <a:solidFill>
                  <a:schemeClr val="bg1"/>
                </a:solidFill>
              </a:rPr>
              <a:t>generate HTML</a:t>
            </a:r>
          </a:p>
          <a:p>
            <a:pPr lvl="1"/>
            <a:r>
              <a:rPr lang="en-US" dirty="0"/>
              <a:t>E.g., content from 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is inserted into </a:t>
            </a:r>
            <a:r>
              <a:rPr lang="en-US" b="1" dirty="0">
                <a:solidFill>
                  <a:schemeClr val="bg1"/>
                </a:solidFill>
              </a:rPr>
              <a:t>placeholders</a:t>
            </a:r>
          </a:p>
          <a:p>
            <a:pPr>
              <a:spcBef>
                <a:spcPts val="4800"/>
              </a:spcBef>
            </a:pPr>
            <a:r>
              <a:rPr lang="en-US" dirty="0"/>
              <a:t>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, templates are used to </a:t>
            </a:r>
            <a:r>
              <a:rPr lang="en-US" b="1" dirty="0">
                <a:solidFill>
                  <a:schemeClr val="bg1"/>
                </a:solidFill>
              </a:rPr>
              <a:t>create DOM elements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defines the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a view</a:t>
            </a:r>
          </a:p>
          <a:p>
            <a:pPr lvl="1"/>
            <a:r>
              <a:rPr lang="en-US" dirty="0"/>
              <a:t>Content is </a:t>
            </a:r>
            <a:r>
              <a:rPr lang="en-US" b="1" dirty="0">
                <a:solidFill>
                  <a:schemeClr val="bg1"/>
                </a:solidFill>
              </a:rPr>
              <a:t>fetched</a:t>
            </a:r>
            <a:r>
              <a:rPr lang="en-US" dirty="0"/>
              <a:t> from a </a:t>
            </a:r>
            <a:r>
              <a:rPr lang="en-US" b="1" dirty="0">
                <a:solidFill>
                  <a:schemeClr val="bg1"/>
                </a:solidFill>
              </a:rPr>
              <a:t>REST service</a:t>
            </a:r>
          </a:p>
          <a:p>
            <a:pPr lvl="1"/>
            <a:r>
              <a:rPr lang="en-US" dirty="0"/>
              <a:t>The structure is </a:t>
            </a:r>
            <a:r>
              <a:rPr lang="en-US" b="1" dirty="0">
                <a:solidFill>
                  <a:schemeClr val="bg1"/>
                </a:solidFill>
              </a:rPr>
              <a:t>recreated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populated</a:t>
            </a:r>
            <a:r>
              <a:rPr lang="en-US" dirty="0"/>
              <a:t> with the data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templating engine </a:t>
            </a:r>
            <a:r>
              <a:rPr lang="en-US" dirty="0"/>
              <a:t>is used to streamline the process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</p:spTree>
    <p:extLst>
      <p:ext uri="{BB962C8B-B14F-4D97-AF65-F5344CB8AC3E}">
        <p14:creationId xmlns:p14="http://schemas.microsoft.com/office/powerpoint/2010/main" val="32337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4000</TotalTime>
  <Words>1636</Words>
  <Application>Microsoft Office PowerPoint</Application>
  <PresentationFormat>Widescreen</PresentationFormat>
  <Paragraphs>271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1_SoftUni</vt:lpstr>
      <vt:lpstr>Client-Side Rendering</vt:lpstr>
      <vt:lpstr>Table of Contents</vt:lpstr>
      <vt:lpstr>Have a Question?</vt:lpstr>
      <vt:lpstr>UI Rendering</vt:lpstr>
      <vt:lpstr>Rendering Concepts</vt:lpstr>
      <vt:lpstr>Server-Side vs Client-Side</vt:lpstr>
      <vt:lpstr>Pros and Cons of Client-Side Rendering</vt:lpstr>
      <vt:lpstr>What is Templating?</vt:lpstr>
      <vt:lpstr>Templating Concepts</vt:lpstr>
      <vt:lpstr>Templating Benefits</vt:lpstr>
      <vt:lpstr>Templating Best Practices</vt:lpstr>
      <vt:lpstr>Custom Templates</vt:lpstr>
      <vt:lpstr>Project Requirements</vt:lpstr>
      <vt:lpstr>Live Demonstration</vt:lpstr>
      <vt:lpstr>Templating Engines</vt:lpstr>
      <vt:lpstr>Popular Templating Engines</vt:lpstr>
      <vt:lpstr>External Templating Library</vt:lpstr>
      <vt:lpstr>What is lit-html?</vt:lpstr>
      <vt:lpstr>Getting Started</vt:lpstr>
      <vt:lpstr>Usage</vt:lpstr>
      <vt:lpstr>Rendering a Template</vt:lpstr>
      <vt:lpstr>Tag Functions / Tagged Templates</vt:lpstr>
      <vt:lpstr>Attribute Binding</vt:lpstr>
      <vt:lpstr>Property Binding</vt:lpstr>
      <vt:lpstr>Handling Events</vt:lpstr>
      <vt:lpstr>Conditional Statements</vt:lpstr>
      <vt:lpstr>List Rendering</vt:lpstr>
      <vt:lpstr>Directives: classes and classMap</vt:lpstr>
      <vt:lpstr>Directives: styles and styleMap</vt:lpstr>
      <vt:lpstr>Directives: repeat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Client-Side Rendering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37</cp:revision>
  <dcterms:created xsi:type="dcterms:W3CDTF">2018-05-23T13:08:44Z</dcterms:created>
  <dcterms:modified xsi:type="dcterms:W3CDTF">2021-02-03T16:41:33Z</dcterms:modified>
  <cp:category>JS; JavaScript; front-end; AJAX; REST; ES6; Web development; computer programming; programming</cp:category>
</cp:coreProperties>
</file>