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73" r:id="rId5"/>
    <p:sldId id="550" r:id="rId6"/>
    <p:sldId id="551" r:id="rId7"/>
    <p:sldId id="552" r:id="rId8"/>
    <p:sldId id="580" r:id="rId9"/>
    <p:sldId id="553" r:id="rId10"/>
    <p:sldId id="554" r:id="rId11"/>
    <p:sldId id="555" r:id="rId12"/>
    <p:sldId id="556" r:id="rId13"/>
    <p:sldId id="480" r:id="rId14"/>
    <p:sldId id="557" r:id="rId15"/>
    <p:sldId id="558" r:id="rId16"/>
    <p:sldId id="560" r:id="rId17"/>
    <p:sldId id="559" r:id="rId18"/>
    <p:sldId id="561" r:id="rId19"/>
    <p:sldId id="562" r:id="rId20"/>
    <p:sldId id="563" r:id="rId21"/>
    <p:sldId id="564" r:id="rId22"/>
    <p:sldId id="565" r:id="rId23"/>
    <p:sldId id="539" r:id="rId24"/>
    <p:sldId id="566" r:id="rId25"/>
    <p:sldId id="567" r:id="rId26"/>
    <p:sldId id="568" r:id="rId27"/>
    <p:sldId id="569" r:id="rId28"/>
    <p:sldId id="570" r:id="rId29"/>
    <p:sldId id="571" r:id="rId30"/>
    <p:sldId id="349" r:id="rId31"/>
    <p:sldId id="401" r:id="rId32"/>
    <p:sldId id="578" r:id="rId33"/>
    <p:sldId id="576" r:id="rId34"/>
    <p:sldId id="405" r:id="rId35"/>
    <p:sldId id="5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7F491F-5882-457B-8410-40135995DF6C}">
          <p14:sldIdLst>
            <p14:sldId id="402"/>
            <p14:sldId id="493"/>
            <p14:sldId id="508"/>
          </p14:sldIdLst>
        </p14:section>
        <p14:section name="ADO.NET Architecture" id="{30F33BA1-7E4E-4246-B52B-05EAC6EA3782}">
          <p14:sldIdLst>
            <p14:sldId id="473"/>
            <p14:sldId id="550"/>
            <p14:sldId id="551"/>
            <p14:sldId id="552"/>
            <p14:sldId id="580"/>
            <p14:sldId id="553"/>
            <p14:sldId id="554"/>
            <p14:sldId id="555"/>
            <p14:sldId id="556"/>
          </p14:sldIdLst>
        </p14:section>
        <p14:section name="ADO.NET Connection" id="{7011A330-3BFD-4B1F-9823-AACA75526DCC}">
          <p14:sldIdLst>
            <p14:sldId id="480"/>
            <p14:sldId id="557"/>
            <p14:sldId id="558"/>
            <p14:sldId id="560"/>
            <p14:sldId id="559"/>
            <p14:sldId id="561"/>
            <p14:sldId id="562"/>
            <p14:sldId id="563"/>
            <p14:sldId id="564"/>
            <p14:sldId id="565"/>
          </p14:sldIdLst>
        </p14:section>
        <p14:section name="SQL Injection" id="{FB9E6B79-2B36-4548-8FF4-8B21A8ABCC72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Conclusion" id="{8B49B01B-FAFC-440E-A6C4-46C59D49C2EC}">
          <p14:sldIdLst>
            <p14:sldId id="349"/>
            <p14:sldId id="401"/>
            <p14:sldId id="578"/>
            <p14:sldId id="576"/>
            <p14:sldId id="405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04B48A-483B-454F-B414-6B126BF70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502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F5DA9C-1047-460F-B6FD-8A407C0E32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83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A06664-9C0A-40DF-950E-777650B7B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11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492D4-B8BB-4670-96F6-AA28468FC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77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87CB4F-19D0-4392-929F-33701C9D7F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510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D69F17-EB1A-476C-B809-46654DE6A4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879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62BF895-3A66-41F3-B9BD-CE736A4C8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5182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BA489-CB82-4B42-9AF5-0A4B2122BE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63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9BEADF-05B2-4376-93F6-9826E7F23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33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9D379E-916D-46E8-951B-36ABE0568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50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C87A-2057-4E8F-B09F-247005666D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156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10B338-2596-4EF8-BB75-3B2520A6F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88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2DC07B-7D12-4FF9-BFA7-47EAAA979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6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BFFBB2-2683-4EAD-BFE9-3E39C26E6A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C8AECB-597F-4B78-8D32-2FBBE989A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24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7EECB2-82E3-47F5-99E8-C27B938D2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49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BEAA3-BA1B-46BF-8018-65D535A292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81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qlCli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ADO.NET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0" y="2889466"/>
            <a:ext cx="4607250" cy="10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(Object-relational Mapping)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DDE833-3B63-4CF7-95EB-521A32118FAD}"/>
              </a:ext>
            </a:extLst>
          </p:cNvPr>
          <p:cNvGrpSpPr/>
          <p:nvPr/>
        </p:nvGrpSpPr>
        <p:grpSpPr>
          <a:xfrm>
            <a:off x="3086971" y="3918218"/>
            <a:ext cx="5985000" cy="1440000"/>
            <a:chOff x="2278724" y="4800600"/>
            <a:chExt cx="7855876" cy="1669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345114" y="4800600"/>
              <a:ext cx="2351086" cy="1295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rIns="36000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Framework</a:t>
              </a: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2278724" y="4808538"/>
              <a:ext cx="2159000" cy="1287462"/>
            </a:xfrm>
            <a:prstGeom prst="roundRect">
              <a:avLst>
                <a:gd name="adj" fmla="val 385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OO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Programming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Language</a:t>
              </a:r>
            </a:p>
          </p:txBody>
        </p:sp>
        <p:pic>
          <p:nvPicPr>
            <p:cNvPr id="15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4800600"/>
              <a:ext cx="1676400" cy="1295400"/>
            </a:xfrm>
            <a:prstGeom prst="rect">
              <a:avLst/>
            </a:prstGeom>
            <a:noFill/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8763625" y="6128468"/>
              <a:ext cx="1077987" cy="3416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b="1" dirty="0"/>
                <a:t>Database</a:t>
              </a:r>
              <a:endParaRPr lang="bg-BG" b="1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flipV="1">
              <a:off x="4796523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 flipV="1">
              <a:off x="4614184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flipV="1">
              <a:off x="8070165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 flipV="1">
              <a:off x="7887826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A2C68BB-269D-4FEA-B772-36B8A13D8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161869-C37F-43FB-802C-EF1938A91867}"/>
              </a:ext>
            </a:extLst>
          </p:cNvPr>
          <p:cNvGrpSpPr/>
          <p:nvPr/>
        </p:nvGrpSpPr>
        <p:grpSpPr>
          <a:xfrm>
            <a:off x="3576000" y="5358218"/>
            <a:ext cx="4642245" cy="1366673"/>
            <a:chOff x="2811176" y="3444774"/>
            <a:chExt cx="9184058" cy="278816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BB2A18-9007-4971-B08F-BD114221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386" y="3444774"/>
              <a:ext cx="5770848" cy="2788162"/>
            </a:xfrm>
            <a:prstGeom prst="roundRect">
              <a:avLst>
                <a:gd name="adj" fmla="val 8070"/>
              </a:avLst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36CD8-69A2-4E72-8D2D-2BB2CEDF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1176" y="3543293"/>
              <a:ext cx="2420391" cy="2591124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00D28F6-6916-4D1D-945F-77E532D00902}"/>
                </a:ext>
              </a:extLst>
            </p:cNvPr>
            <p:cNvSpPr/>
            <p:nvPr/>
          </p:nvSpPr>
          <p:spPr>
            <a:xfrm>
              <a:off x="5669685" y="4555452"/>
              <a:ext cx="595859" cy="5668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2810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– Benefits and Problems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F99226-D64B-4691-986A-060187009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A6A4B3-CD4B-4515-B146-08B00129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3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FEA-18F6-43FD-9840-AE294CA6DE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SQL Client Data Provider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D89B2-A883-42FB-B03A-A42A19ECC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8863" y="3200401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 Source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8624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67F9CA-9633-4784-9AE9-9672AE357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8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80270C-A54C-4EB8-9865-3B0E271D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4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7710EE-0778-4FA5-91FE-E289D6751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Open()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Close()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C5B03EB-78EC-44D2-AD4F-B2CF13E6A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 err="1">
                <a:solidFill>
                  <a:schemeClr val="bg1"/>
                </a:solidFill>
              </a:rPr>
              <a:t>int</a:t>
            </a:r>
            <a:r>
              <a:rPr lang="bg-BG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0F4375-A9A1-40F2-B367-6C2F64559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3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ADO.NET</a:t>
            </a:r>
          </a:p>
          <a:p>
            <a:r>
              <a:rPr lang="en-US" sz="3600" dirty="0"/>
              <a:t>Accessing SQL Server from 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6A3E22-063D-406C-B612-0E2D817AA7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382352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274906-3454-468D-A7C8-620D0188E0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SqlDataReader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06F2C-1605-42CD-ACB2-E6B2670EC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7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84772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3352800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F561CF-AF87-417A-8CF3-5C8C127A0A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E12B3-2385-4013-AA52-26C4940F83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CBFF34B-E6AB-4199-B9C9-2EF47A1F47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SQL Injection? 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39794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5BB34A-10BF-48A3-9A16-586120A394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(2)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6069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A1320F-E407-44FA-B471-0BE3C5303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INSERT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SQL Injection Work?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‘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6800" y="5288821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FDA057F-5FBE-44E8-9B3E-19382FA03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7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SQL Injection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800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469301-0979-4DF0-8E81-5A2225675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8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SqlParameter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E4BDE3-5B12-4C22-ABE3-3B6908D8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2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US"/>
              <a:t>Commands – Example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668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4C614F-B089-4F3B-8063-65197F0D0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6FF76F-32B2-4C19-9E22-69BB213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7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ADO.NET 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commands must be parametrized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EE2FB2-D5A6-47A1-A2A4-FD8CFF1E0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6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68ABA90-3B2C-4E52-B76E-48CF4338D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46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607509-7CBB-4E01-AE68-6EBFD04F1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5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38735D-A106-4E8C-9168-0467D874AC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9501F2-DF30-45EC-BC3C-9D8EF360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619D-3D3C-4366-BA89-86CFBAF210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69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pPr lvl="1"/>
            <a:r>
              <a:rPr lang="en-US"/>
              <a:t>NuGet package for SQL Server: </a:t>
            </a:r>
            <a:r>
              <a:rPr lang="en-US" b="1" dirty="0" err="1">
                <a:solidFill>
                  <a:schemeClr val="bg1"/>
                </a:solidFill>
              </a:rPr>
              <a:t>Microsoft.Data.SqlClient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https://github.com/dotnet/SqlClient</a:t>
            </a:r>
            <a:endParaRPr lang="en-US" dirty="0"/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ADO.NET?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04AFF9A-521D-4B10-8593-2BDA26E28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 ADO.NET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25A07A-4854-4C6E-A25E-758740B7C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8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D579D2-815D-4F89-9096-B4C01A8EA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D96F7-AEC2-47E7-A66C-0FB4BF2F5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B8C4E-4774-4C3D-A29C-75C21C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.NET, EF, ADO.NET and Data Providers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3913A-A961-4C91-9541-FF3BB30E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0" y="1288114"/>
            <a:ext cx="8505000" cy="53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8800" y="377762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3600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8800" y="1643065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124592" y="6204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31112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7600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5877" y="2944946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4701" y="3204819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4409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7563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41553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41552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7563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7303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7564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39654AA1-8BCB-4A4F-96E9-8C77D2BC4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2155</Words>
  <Application>Microsoft Office PowerPoint</Application>
  <PresentationFormat>Widescreen</PresentationFormat>
  <Paragraphs>339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ADO.NET</vt:lpstr>
      <vt:lpstr>Table of Contents</vt:lpstr>
      <vt:lpstr>Have a Question?</vt:lpstr>
      <vt:lpstr>ADO.NET</vt:lpstr>
      <vt:lpstr>What is ADO.NET?</vt:lpstr>
      <vt:lpstr>Data Providers in ADO.NET</vt:lpstr>
      <vt:lpstr>Data Providers in ADO.NET (2)</vt:lpstr>
      <vt:lpstr>.NET, EF, ADO.NET and Data Providers</vt:lpstr>
      <vt:lpstr>SqlClient and ADO.NET Connected Model</vt:lpstr>
      <vt:lpstr>ORM (Object-relational Mapping)</vt:lpstr>
      <vt:lpstr>ORM – Benefits and Problems</vt:lpstr>
      <vt:lpstr>ADO.NET: Entity Framework Core</vt:lpstr>
      <vt:lpstr>SQL Client Data Provider</vt:lpstr>
      <vt:lpstr>SqlClient Data Provider</vt:lpstr>
      <vt:lpstr>The SqlConnection Class</vt:lpstr>
      <vt:lpstr>DB Connection String</vt:lpstr>
      <vt:lpstr>SqlConnection – Example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SQL Injection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</dc:creator>
  <cp:keywords>CSharp; Advanced; DB; Apps; Introduction;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</cp:lastModifiedBy>
  <cp:revision>28</cp:revision>
  <dcterms:created xsi:type="dcterms:W3CDTF">2018-05-23T13:08:44Z</dcterms:created>
  <dcterms:modified xsi:type="dcterms:W3CDTF">2020-06-22T14:18:26Z</dcterms:modified>
  <cp:category>programming;computer programming;software development;web development</cp:category>
</cp:coreProperties>
</file>