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498" r:id="rId14"/>
    <p:sldId id="1499" r:id="rId15"/>
    <p:sldId id="1501" r:id="rId16"/>
    <p:sldId id="1506" r:id="rId17"/>
    <p:sldId id="1507" r:id="rId18"/>
    <p:sldId id="1502" r:id="rId19"/>
    <p:sldId id="1503" r:id="rId20"/>
    <p:sldId id="1481" r:id="rId21"/>
    <p:sldId id="401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0B75AE-A0EC-461D-A940-11E20058EE24}">
          <p14:sldIdLst>
            <p14:sldId id="1486"/>
            <p14:sldId id="1487"/>
            <p14:sldId id="1512"/>
          </p14:sldIdLst>
        </p14:section>
        <p14:section name="Data Transfer Objects" id="{3FB1620C-C774-427D-B82D-69807AEAED3B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0C16D86D-BF17-48E6-B8BE-39C955AAF591}">
          <p14:sldIdLst>
            <p14:sldId id="1494"/>
            <p14:sldId id="1495"/>
            <p14:sldId id="1496"/>
            <p14:sldId id="1497"/>
            <p14:sldId id="1498"/>
            <p14:sldId id="1499"/>
            <p14:sldId id="1501"/>
            <p14:sldId id="1506"/>
            <p14:sldId id="1507"/>
            <p14:sldId id="1502"/>
            <p14:sldId id="1503"/>
          </p14:sldIdLst>
        </p14:section>
        <p14:section name="Conclusion" id="{78E038D3-80E0-42E8-8D02-5381240E63CC}">
          <p14:sldIdLst>
            <p14:sldId id="148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8F6B9-C413-4B06-9D86-E28D707DB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2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9B543A-0CC8-4AF1-A0A8-7ACC496A0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588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E42D86-2804-4122-B967-32CC11BC1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01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A8E3A0-345C-4CEE-9CC4-16CD71CE6E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94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651A10-01B3-456A-BFC7-1D5504E1C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A9A44E-46B4-45A0-B054-0313760A3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4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B6ABFBC-FDD1-43E1-9692-DBAB91BB5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5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1000" y="2290139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1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62766" y="960411"/>
            <a:ext cx="10129234" cy="5546589"/>
          </a:xfrm>
        </p:spPr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Website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hlinkClick r:id="rId3"/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2CF7AE-E93E-4702-8FD5-7F849C0CCC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FDE12-E045-405B-BA48-D199D314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838" y="3132595"/>
            <a:ext cx="6471162" cy="2270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457" y="5319000"/>
            <a:ext cx="9993086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</a:rPr>
              <a:t>ProductDTO</a:t>
            </a:r>
            <a:r>
              <a:rPr lang="en-US" sz="2800" b="1" noProof="1">
                <a:latin typeface="Consolas" pitchFamily="49" charset="0"/>
              </a:rPr>
              <a:t>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1000" y="3852644"/>
            <a:ext cx="1466054" cy="510778"/>
          </a:xfrm>
          <a:prstGeom prst="wedgeRoundRectCallout">
            <a:avLst>
              <a:gd name="adj1" fmla="val 74859"/>
              <a:gd name="adj2" fmla="val -161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86000" y="4075044"/>
            <a:ext cx="1601788" cy="510778"/>
          </a:xfrm>
          <a:prstGeom prst="wedgeRoundRectCallout">
            <a:avLst>
              <a:gd name="adj1" fmla="val -94665"/>
              <a:gd name="adj2" fmla="val -194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4D42AE-E266-42E5-8D68-60ADB8EF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3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12EF5C-7BAD-4CD1-B8B6-903EDC15E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214000"/>
            <a:ext cx="109350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src.ProductStocks.Sum(p =&gt; p.Quantity))));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155553" y="2636038"/>
            <a:ext cx="3098356" cy="510778"/>
          </a:xfrm>
          <a:prstGeom prst="wedgeRoundRectCallout">
            <a:avLst>
              <a:gd name="adj1" fmla="val -62890"/>
              <a:gd name="adj2" fmla="val 107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796000" y="3398959"/>
            <a:ext cx="1817462" cy="510778"/>
          </a:xfrm>
          <a:prstGeom prst="wedgeRoundRectCallout">
            <a:avLst>
              <a:gd name="adj1" fmla="val -116917"/>
              <a:gd name="adj2" fmla="val 33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3433168-3CCF-4444-B1A5-4360503D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BD3-638B-4B49-9C00-3FB64EF74A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can also be used to flatten complex properties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C7A4-9B6E-4B4F-8D5B-19699B9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Properties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D924A-D477-4E05-BBAE-ECFCBC29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82" y="2439000"/>
            <a:ext cx="10776836" cy="2461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CalendarEventViewModel</a:t>
            </a:r>
            <a:r>
              <a:rPr lang="en-US" sz="24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dest.Date,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src.Date.Date))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dest.Hour,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src.Date.Hour))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400" b="1" noProof="1">
                <a:latin typeface="Consolas" pitchFamily="49" charset="0"/>
              </a:rPr>
              <a:t>(dest =&gt; dest.Minute,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             opt =&gt; opt.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400" b="1" noProof="1">
                <a:latin typeface="Consolas" pitchFamily="49" charset="0"/>
              </a:rPr>
              <a:t>(src =&gt; src.Date.Minute)));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AD8AF4-09E0-4D89-AF6A-65D11F645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4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7474D-CB69-4ECD-AD35-E279BE6EE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3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</a:rPr>
              <a:t>ReverseMap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4737" y="5227483"/>
            <a:ext cx="9321599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ReverseMap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 order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&gt;(dto);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473C1-7F3C-4743-9E0B-C8CE5C5C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890C5-55F0-4B74-9F53-6A63D108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4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/>
            <a:r>
              <a:rPr lang="en-US" dirty="0" err="1"/>
              <a:t>AutoMapper</a:t>
            </a:r>
            <a:r>
              <a:rPr lang="en-US" dirty="0"/>
              <a:t> helps EF to generate </a:t>
            </a:r>
            <a:r>
              <a:rPr lang="en-US" b="1" dirty="0">
                <a:solidFill>
                  <a:schemeClr val="bg1"/>
                </a:solidFill>
              </a:rPr>
              <a:t>optimized SELECT SQL query </a:t>
            </a:r>
            <a:r>
              <a:rPr lang="en-US" dirty="0"/>
              <a:t>(like projection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Collections</a:t>
            </a:r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"Nikolay.IT")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.ToList();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3F0BEA-A702-4084-A95B-EF379E6D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Inheritance chains are defined via </a:t>
            </a:r>
            <a:r>
              <a:rPr lang="en-US" b="1" dirty="0">
                <a:solidFill>
                  <a:schemeClr val="bg1"/>
                </a:solidFill>
              </a:rPr>
              <a:t>Include()</a:t>
            </a:r>
          </a:p>
          <a:p>
            <a:r>
              <a:rPr lang="en-US" noProof="1"/>
              <a:t>AutoMapper</a:t>
            </a:r>
            <a:r>
              <a:rPr lang="en-US" dirty="0"/>
              <a:t> chooses the most appropriate 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Mapping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6578" y="3124200"/>
            <a:ext cx="8220244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Mapper.Initialize(cfg =&gt;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cfg.CreateMap&lt;Order, 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.Include&lt;OnlineOrder, OnlineOrderDto&gt;()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.Include&lt;MailOrder,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cfg.CreateMap&lt;OnlineOrder, OnlineOrderDto&gt;();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cfg.CreateMap&lt;MailOrder, MailOrderDto&gt;();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379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9502" y="4166933"/>
            <a:ext cx="493800" cy="717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051000" y="3743943"/>
            <a:ext cx="4564858" cy="282627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6051000" y="4033036"/>
            <a:ext cx="3891534" cy="27522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526142" y="4297431"/>
            <a:ext cx="4564858" cy="286729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546000" y="4625702"/>
            <a:ext cx="3891534" cy="31452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546000" y="3424187"/>
            <a:ext cx="2552700" cy="3016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7553366" y="2598730"/>
            <a:ext cx="3545692" cy="510778"/>
          </a:xfrm>
          <a:prstGeom prst="wedgeRoundRectCallout">
            <a:avLst>
              <a:gd name="adj1" fmla="val 1421"/>
              <a:gd name="adj2" fmla="val 880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61677" y="5216729"/>
            <a:ext cx="2878158" cy="510778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8162D639-91D6-4036-82B3-82423C27F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Profiles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48574"/>
            <a:ext cx="2833914" cy="510778"/>
          </a:xfrm>
          <a:prstGeom prst="wedgeRoundRectCallout">
            <a:avLst>
              <a:gd name="adj1" fmla="val -38231"/>
              <a:gd name="adj2" fmla="val -86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8" y="5467976"/>
            <a:ext cx="10353844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&lt;ForumProfile&gt;());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A11EB8-E884-4AE6-9845-14FC31593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Data Transfer Objects</a:t>
            </a:r>
            <a:endParaRPr lang="bg-BG" sz="3200" dirty="0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 Library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3AD597-1F15-43CC-8501-D1772848EA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23EBE3B-7413-4331-9507-5A08AA2ED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0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9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B354B3-8082-4EF8-AEB2-9DC8B40AB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6ABA7-0BA0-496A-AE70-CABDCBEA2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3C75-5071-473F-9C68-BEC7F1E07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C142070-9EC6-41A9-A571-AC9EB026FD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1462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2166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string Name { get; set; }</a:t>
            </a:r>
            <a:endParaRPr lang="bg-BG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9BE8FB-5A72-4102-8DFF-D0DD2D70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7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DTO Usage Scenarios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424884-0A55-49C2-BE06-0F1D4B8B4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4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  <a:r>
              <a:rPr lang="bg-BG" dirty="0"/>
              <a:t> (1)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D1A7039-BF90-42C8-AEBA-3A2C5293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6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1F5807-F624-440E-933B-C0D6FBDD9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931DB-4485-49C1-AB7B-295731C670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Library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B7208B-5448-48BE-8462-D63453B9F2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</a:p>
        </p:txBody>
      </p:sp>
    </p:spTree>
    <p:extLst>
      <p:ext uri="{BB962C8B-B14F-4D97-AF65-F5344CB8AC3E}">
        <p14:creationId xmlns:p14="http://schemas.microsoft.com/office/powerpoint/2010/main" val="4340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1256</Words>
  <Application>Microsoft Office PowerPoint</Application>
  <PresentationFormat>Widescreen</PresentationFormat>
  <Paragraphs>235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C# Auto Mapping Objects</vt:lpstr>
      <vt:lpstr>Table of Contents</vt:lpstr>
      <vt:lpstr>Have a Question?</vt:lpstr>
      <vt:lpstr>Data Transfer Objects</vt:lpstr>
      <vt:lpstr>What is a Data Transfer Object?</vt:lpstr>
      <vt:lpstr>DTO Usage Scenarios</vt:lpstr>
      <vt:lpstr>Manual Mapping (1)</vt:lpstr>
      <vt:lpstr>Manual Mapping (2)</vt:lpstr>
      <vt:lpstr>AutoMapper Library</vt:lpstr>
      <vt:lpstr>What is AutoMapper?</vt:lpstr>
      <vt:lpstr>Initialization and Configuration</vt:lpstr>
      <vt:lpstr>Multiple Mappings</vt:lpstr>
      <vt:lpstr>Custom Member Mapping</vt:lpstr>
      <vt:lpstr>Flattening Complex Properties</vt:lpstr>
      <vt:lpstr>Flattening Complex Objects</vt:lpstr>
      <vt:lpstr>Unflattening Complex Objects</vt:lpstr>
      <vt:lpstr>Mapping Collections</vt:lpstr>
      <vt:lpstr>Inheritance Mapping</vt:lpstr>
      <vt:lpstr>Mapping Profiles</vt:lpstr>
      <vt:lpstr>Summary</vt:lpstr>
      <vt:lpstr>Questions?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Nikolay</cp:lastModifiedBy>
  <cp:revision>45</cp:revision>
  <dcterms:created xsi:type="dcterms:W3CDTF">2018-05-23T13:08:44Z</dcterms:created>
  <dcterms:modified xsi:type="dcterms:W3CDTF">2020-07-13T11:59:20Z</dcterms:modified>
  <cp:category>db;databases;sql;programming;computer programming;software development</cp:category>
</cp:coreProperties>
</file>