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1"/>
  </p:notesMasterIdLst>
  <p:handoutMasterIdLst>
    <p:handoutMasterId r:id="rId22"/>
  </p:handoutMasterIdLst>
  <p:sldIdLst>
    <p:sldId id="300" r:id="rId2"/>
    <p:sldId id="301" r:id="rId3"/>
    <p:sldId id="302" r:id="rId4"/>
    <p:sldId id="259" r:id="rId5"/>
    <p:sldId id="283" r:id="rId6"/>
    <p:sldId id="303" r:id="rId7"/>
    <p:sldId id="304" r:id="rId8"/>
    <p:sldId id="305" r:id="rId9"/>
    <p:sldId id="306" r:id="rId10"/>
    <p:sldId id="288" r:id="rId11"/>
    <p:sldId id="307" r:id="rId12"/>
    <p:sldId id="308" r:id="rId13"/>
    <p:sldId id="291" r:id="rId14"/>
    <p:sldId id="309" r:id="rId15"/>
    <p:sldId id="310" r:id="rId16"/>
    <p:sldId id="311" r:id="rId17"/>
    <p:sldId id="401" r:id="rId18"/>
    <p:sldId id="405" r:id="rId19"/>
    <p:sldId id="49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E25F527-681E-4DE3-BD02-3DD2855EC301}">
          <p14:sldIdLst>
            <p14:sldId id="300"/>
            <p14:sldId id="301"/>
            <p14:sldId id="302"/>
          </p14:sldIdLst>
        </p14:section>
        <p14:section name="Partners" id="{2F026595-AC82-46B4-A08D-F3A0A245EF8E}">
          <p14:sldIdLst>
            <p14:sldId id="259"/>
          </p14:sldIdLst>
        </p14:section>
        <p14:section name="Course Objective" id="{D7688371-9FCD-47D1-97FF-1A664CF31577}">
          <p14:sldIdLst>
            <p14:sldId id="283"/>
            <p14:sldId id="303"/>
            <p14:sldId id="304"/>
            <p14:sldId id="305"/>
            <p14:sldId id="306"/>
          </p14:sldIdLst>
        </p14:section>
        <p14:section name="Team" id="{620A6522-1D44-4247-902C-B04B40EA651A}">
          <p14:sldIdLst>
            <p14:sldId id="288"/>
            <p14:sldId id="307"/>
            <p14:sldId id="308"/>
          </p14:sldIdLst>
        </p14:section>
        <p14:section name="Course Organization" id="{95295BC3-7F40-432C-B666-4B0EC1D31425}">
          <p14:sldIdLst>
            <p14:sldId id="291"/>
            <p14:sldId id="309"/>
            <p14:sldId id="310"/>
            <p14:sldId id="311"/>
            <p14:sldId id="401"/>
            <p14:sldId id="405"/>
          </p14:sldIdLst>
        </p14:section>
        <p14:section name="Conclusion" id="{C4521200-EC4A-47D6-8060-FBD82AE833B3}">
          <p14:sldIdLst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7" d="100"/>
          <a:sy n="87" d="100"/>
        </p:scale>
        <p:origin x="571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15.5.2020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B62DA340-A25F-4FBB-9BF2-6552AAA61E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3768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0804D19-5EE1-4559-8093-2C70A436DA8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4865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3F80214-3DC6-4308-84E6-885DBE6D82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1371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93B015A-BE5B-4240-83C9-058D0A431A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5326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E5462BD-E6A3-485A-8FC3-AA927C5EF4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16232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F92C8AD-1731-4B3A-8C2F-DDC56DB439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285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521B049-7AF1-4FB9-A838-CD3F575F6A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62665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ikolay.it/" TargetMode="External"/><Relationship Id="rId2" Type="http://schemas.openxmlformats.org/officeDocument/2006/relationships/hyperlink" Target="https://judge.softuni.bg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28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31.png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25.png"/><Relationship Id="rId17" Type="http://schemas.openxmlformats.org/officeDocument/2006/relationships/hyperlink" Target="https://motion-software.com/" TargetMode="External"/><Relationship Id="rId25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7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hyperlink" Target="https://www.sbtech.com/" TargetMode="External"/><Relationship Id="rId24" Type="http://schemas.openxmlformats.org/officeDocument/2006/relationships/image" Target="../media/image33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superhosting.bg/?gclid=CjwKCAjw5fzrBRASEiwAD2OSV2HM9vD3KXFwexq_hE27VNo1Gx0yBWBbYg7Ef677GKVaQu7Vn2bX7hoCIkoQAvD_BwE" TargetMode="External"/><Relationship Id="rId10" Type="http://schemas.openxmlformats.org/officeDocument/2006/relationships/image" Target="../media/image24.png"/><Relationship Id="rId19" Type="http://schemas.openxmlformats.org/officeDocument/2006/relationships/image" Target="../media/image29.png"/><Relationship Id="rId4" Type="http://schemas.openxmlformats.org/officeDocument/2006/relationships/image" Target="../media/image21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26.png"/><Relationship Id="rId22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judge.softuni.bg/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71304" y="1447800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8274" y="336545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MS SQL Server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670" y="5384800"/>
            <a:ext cx="2980696" cy="363552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9" name="Picture Placeholder 2"/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417" t="-1115" r="-4533" b="1115"/>
          <a:stretch/>
        </p:blipFill>
        <p:spPr>
          <a:xfrm>
            <a:off x="3081000" y="2017912"/>
            <a:ext cx="5001000" cy="322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62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FECEA0-5FB5-4896-B6D3-BECD422652C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The Team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D8692-CA7F-467D-B3BA-6F205A487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066800"/>
            <a:ext cx="1822172" cy="31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214216" y="1151715"/>
            <a:ext cx="7710108" cy="5372482"/>
          </a:xfrm>
        </p:spPr>
        <p:txBody>
          <a:bodyPr>
            <a:normAutofit/>
          </a:bodyPr>
          <a:lstStyle/>
          <a:p>
            <a:r>
              <a:rPr lang="en-US" sz="3199" dirty="0"/>
              <a:t>Solutions Architect @ </a:t>
            </a:r>
            <a:r>
              <a:rPr lang="en-US" sz="3199" noProof="1"/>
              <a:t>ZenCodeo</a:t>
            </a:r>
          </a:p>
          <a:p>
            <a:r>
              <a:rPr lang="en-US" sz="3199" dirty="0"/>
              <a:t>15+ years in the IT</a:t>
            </a:r>
          </a:p>
          <a:p>
            <a:pPr lvl="1"/>
            <a:r>
              <a:rPr lang="en-US" sz="2999" dirty="0"/>
              <a:t>Developer, Manager, Trainer, Architect </a:t>
            </a:r>
          </a:p>
          <a:p>
            <a:r>
              <a:rPr lang="bg-BG" sz="3199" dirty="0"/>
              <a:t>А</a:t>
            </a:r>
            <a:r>
              <a:rPr lang="en-US" sz="3199" noProof="1"/>
              <a:t>ctive role </a:t>
            </a:r>
            <a:r>
              <a:rPr lang="en-US" sz="3199" dirty="0"/>
              <a:t>in the development of the </a:t>
            </a:r>
            <a:br>
              <a:rPr lang="en-US" sz="3199" dirty="0"/>
            </a:br>
            <a:r>
              <a:rPr lang="en-US" sz="3199" dirty="0"/>
              <a:t>Judge platform - </a:t>
            </a:r>
            <a:r>
              <a:rPr lang="en-US" sz="3199" dirty="0">
                <a:hlinkClick r:id="rId2"/>
              </a:rPr>
              <a:t>https://judge.softuni.bg/</a:t>
            </a:r>
            <a:endParaRPr lang="en-US" sz="3199" dirty="0"/>
          </a:p>
          <a:p>
            <a:r>
              <a:rPr lang="en-US" sz="3199" dirty="0"/>
              <a:t>Microsoft Certified Trainer</a:t>
            </a:r>
          </a:p>
          <a:p>
            <a:r>
              <a:rPr lang="en-US" sz="3199" dirty="0"/>
              <a:t>Personal blog: </a:t>
            </a:r>
            <a:r>
              <a:rPr lang="en-US" sz="3199" dirty="0">
                <a:hlinkClick r:id="rId3"/>
              </a:rPr>
              <a:t>nikolay.it</a:t>
            </a:r>
            <a:endParaRPr lang="en-US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noProof="1"/>
              <a:t>Nikolay Kostov</a:t>
            </a:r>
          </a:p>
        </p:txBody>
      </p:sp>
      <p:pic>
        <p:nvPicPr>
          <p:cNvPr id="8" name="Picture 7" descr="http://i3.ytimg.com/vi/Dd40-_kYiVE/maxresdefault.jpg">
            <a:extLst>
              <a:ext uri="{FF2B5EF4-FFF2-40B4-BE49-F238E27FC236}">
                <a16:creationId xmlns:a16="http://schemas.microsoft.com/office/drawing/2014/main" id="{0545398E-344C-4ABE-8A44-B3830A684E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000505" y="1600677"/>
            <a:ext cx="3803765" cy="3803765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F051E696-8E29-4A5F-9AB7-91E4523775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034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Top Student @ </a:t>
            </a:r>
            <a:r>
              <a:rPr lang="en-US" noProof="1"/>
              <a:t>SoftUni</a:t>
            </a:r>
          </a:p>
          <a:p>
            <a:r>
              <a:rPr lang="en-US" dirty="0"/>
              <a:t>Technical Trainer @ </a:t>
            </a:r>
            <a:r>
              <a:rPr lang="en-US" noProof="1"/>
              <a:t>SoftUni</a:t>
            </a:r>
          </a:p>
          <a:p>
            <a:r>
              <a:rPr lang="en-US" noProof="1"/>
              <a:t>Student @ NBU</a:t>
            </a:r>
          </a:p>
          <a:p>
            <a:r>
              <a:rPr lang="en-US" noProof="1"/>
              <a:t>Interests include mechanics and electronics</a:t>
            </a:r>
          </a:p>
          <a:p>
            <a:r>
              <a:rPr lang="en-US" noProof="1"/>
              <a:t>Love playing with Arduino</a:t>
            </a:r>
          </a:p>
          <a:p>
            <a:r>
              <a:rPr lang="en-US" noProof="1"/>
              <a:t>Mountain lover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Kristiyan</a:t>
            </a:r>
            <a:r>
              <a:rPr lang="en-US" dirty="0"/>
              <a:t> Ivanov</a:t>
            </a:r>
          </a:p>
        </p:txBody>
      </p:sp>
      <p:pic>
        <p:nvPicPr>
          <p:cNvPr id="1027" name="Picture 3" descr="Kristiyan Ivanov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5608"/>
          <a:stretch/>
        </p:blipFill>
        <p:spPr bwMode="auto">
          <a:xfrm>
            <a:off x="8671044" y="1644008"/>
            <a:ext cx="3352800" cy="4305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130D570F-EA27-4474-8FED-85EB964034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067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06863"/>
            <a:ext cx="2833726" cy="22344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C246CB4-51E0-4AEF-8E59-B621C3F4E3E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Organization</a:t>
            </a:r>
          </a:p>
        </p:txBody>
      </p:sp>
    </p:spTree>
    <p:extLst>
      <p:ext uri="{BB962C8B-B14F-4D97-AF65-F5344CB8AC3E}">
        <p14:creationId xmlns:p14="http://schemas.microsoft.com/office/powerpoint/2010/main" val="129292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C# Database Fundamentals Module – Timeline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4257" y="1504890"/>
            <a:ext cx="1589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18-May-2020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79326" y="1498891"/>
            <a:ext cx="1861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/>
              <a:t>0</a:t>
            </a:r>
            <a:r>
              <a:rPr lang="en-US" sz="2000" b="1" dirty="0"/>
              <a:t>8-August-2020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457939-1894-404F-8183-80FA38B6E6DF}"/>
              </a:ext>
            </a:extLst>
          </p:cNvPr>
          <p:cNvSpPr/>
          <p:nvPr/>
        </p:nvSpPr>
        <p:spPr bwMode="auto">
          <a:xfrm>
            <a:off x="324256" y="2876044"/>
            <a:ext cx="5077294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MSSQL</a:t>
            </a:r>
          </a:p>
          <a:p>
            <a:pPr algn="ctr"/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5 weeks * 4 times / week</a:t>
            </a:r>
          </a:p>
          <a:p>
            <a:pPr algn="ctr"/>
            <a:r>
              <a:rPr lang="bg-BG" sz="2000" b="1" dirty="0">
                <a:solidFill>
                  <a:srgbClr val="FFFFFF"/>
                </a:solidFill>
              </a:rPr>
              <a:t>9</a:t>
            </a:r>
            <a:r>
              <a:rPr lang="en-GB" sz="2000" b="1" dirty="0">
                <a:solidFill>
                  <a:srgbClr val="FFFFFF"/>
                </a:solidFill>
              </a:rPr>
              <a:t> credits</a:t>
            </a:r>
          </a:p>
          <a:p>
            <a:pPr algn="ctr"/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Start: 1</a:t>
            </a:r>
            <a:r>
              <a:rPr lang="en-US" sz="2000" b="1" dirty="0">
                <a:solidFill>
                  <a:srgbClr val="FFFFFF"/>
                </a:solidFill>
              </a:rPr>
              <a:t>8</a:t>
            </a:r>
            <a:r>
              <a:rPr lang="en-GB" sz="2000" b="1" dirty="0">
                <a:solidFill>
                  <a:srgbClr val="FFFFFF"/>
                </a:solidFill>
              </a:rPr>
              <a:t>-May-2020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Exam: </a:t>
            </a:r>
            <a:r>
              <a:rPr lang="en-US" sz="2000" b="1" dirty="0">
                <a:solidFill>
                  <a:srgbClr val="FFFFFF"/>
                </a:solidFill>
              </a:rPr>
              <a:t>21-June</a:t>
            </a:r>
            <a:r>
              <a:rPr lang="en-GB" sz="2000" b="1" dirty="0">
                <a:solidFill>
                  <a:srgbClr val="FFFFFF"/>
                </a:solidFill>
              </a:rPr>
              <a:t>-2020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Retake exam: 1</a:t>
            </a:r>
            <a:r>
              <a:rPr lang="en-US" sz="2000" b="1" dirty="0">
                <a:solidFill>
                  <a:srgbClr val="FFFFFF"/>
                </a:solidFill>
              </a:rPr>
              <a:t>1</a:t>
            </a:r>
            <a:r>
              <a:rPr lang="en-GB" sz="2000" b="1" dirty="0">
                <a:solidFill>
                  <a:srgbClr val="FFFFFF"/>
                </a:solidFill>
              </a:rPr>
              <a:t>-August-2020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E271F82-2EC8-45A6-9C23-CA5E5EC57823}"/>
              </a:ext>
            </a:extLst>
          </p:cNvPr>
          <p:cNvSpPr/>
          <p:nvPr/>
        </p:nvSpPr>
        <p:spPr bwMode="auto">
          <a:xfrm>
            <a:off x="5401550" y="2876044"/>
            <a:ext cx="6028450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 Framework Core</a:t>
            </a:r>
          </a:p>
          <a:p>
            <a:pPr algn="ctr"/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7 weeks * 4 times / week</a:t>
            </a:r>
          </a:p>
          <a:p>
            <a:pPr algn="ctr"/>
            <a:r>
              <a:rPr lang="bg-BG" sz="2000" b="1" dirty="0">
                <a:solidFill>
                  <a:srgbClr val="FFFFFF"/>
                </a:solidFill>
              </a:rPr>
              <a:t>15</a:t>
            </a:r>
            <a:r>
              <a:rPr lang="en-GB" sz="2000" b="1" dirty="0">
                <a:solidFill>
                  <a:srgbClr val="FFFFFF"/>
                </a:solidFill>
              </a:rPr>
              <a:t> credits</a:t>
            </a:r>
          </a:p>
          <a:p>
            <a:pPr algn="ctr"/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Start: </a:t>
            </a:r>
            <a:r>
              <a:rPr lang="en-US" sz="2000" b="1" dirty="0">
                <a:solidFill>
                  <a:srgbClr val="FFFFFF"/>
                </a:solidFill>
              </a:rPr>
              <a:t>22-June-2020</a:t>
            </a:r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Final exam: </a:t>
            </a:r>
            <a:r>
              <a:rPr lang="en-US" sz="2000" b="1" dirty="0">
                <a:solidFill>
                  <a:srgbClr val="FFFFFF"/>
                </a:solidFill>
              </a:rPr>
              <a:t>08-August-2020</a:t>
            </a:r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Retake exam: </a:t>
            </a:r>
            <a:r>
              <a:rPr lang="bg-BG" sz="2000" b="1" dirty="0">
                <a:solidFill>
                  <a:srgbClr val="FFFFFF"/>
                </a:solidFill>
              </a:rPr>
              <a:t>1</a:t>
            </a:r>
            <a:r>
              <a:rPr lang="en-US" sz="2000" b="1" dirty="0">
                <a:solidFill>
                  <a:srgbClr val="FFFFFF"/>
                </a:solidFill>
              </a:rPr>
              <a:t>4</a:t>
            </a:r>
            <a:r>
              <a:rPr lang="en-GB" sz="2000" b="1" dirty="0">
                <a:solidFill>
                  <a:srgbClr val="FFFFFF"/>
                </a:solidFill>
              </a:rPr>
              <a:t>-August-2020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396902" y="2249541"/>
            <a:ext cx="11033098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67520" y="1990564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401550" y="2005207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2954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1430000" y="1990563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C8FD054-D5B6-4C0C-9C0A-CBB3BFB04818}"/>
              </a:ext>
            </a:extLst>
          </p:cNvPr>
          <p:cNvCxnSpPr>
            <a:cxnSpLocks/>
          </p:cNvCxnSpPr>
          <p:nvPr/>
        </p:nvCxnSpPr>
        <p:spPr>
          <a:xfrm>
            <a:off x="6110689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6A35A81-16D6-4029-9237-EF333323BB4C}"/>
              </a:ext>
            </a:extLst>
          </p:cNvPr>
          <p:cNvCxnSpPr/>
          <p:nvPr/>
        </p:nvCxnSpPr>
        <p:spPr>
          <a:xfrm>
            <a:off x="19812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91B54DC-6C89-437D-B00D-6D9DBA41F4BB}"/>
              </a:ext>
            </a:extLst>
          </p:cNvPr>
          <p:cNvCxnSpPr/>
          <p:nvPr/>
        </p:nvCxnSpPr>
        <p:spPr>
          <a:xfrm>
            <a:off x="26670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C9F26F6-7277-4D9A-A64D-183DB8A500B6}"/>
              </a:ext>
            </a:extLst>
          </p:cNvPr>
          <p:cNvCxnSpPr/>
          <p:nvPr/>
        </p:nvCxnSpPr>
        <p:spPr>
          <a:xfrm>
            <a:off x="33528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8117A6E-6CF8-4F56-B022-9B89F2DAC099}"/>
              </a:ext>
            </a:extLst>
          </p:cNvPr>
          <p:cNvCxnSpPr/>
          <p:nvPr/>
        </p:nvCxnSpPr>
        <p:spPr>
          <a:xfrm>
            <a:off x="40386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E60C678-AFB3-4700-A8BA-0EB7E03D18C6}"/>
              </a:ext>
            </a:extLst>
          </p:cNvPr>
          <p:cNvCxnSpPr/>
          <p:nvPr/>
        </p:nvCxnSpPr>
        <p:spPr>
          <a:xfrm>
            <a:off x="47244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8B6A181-E111-46C1-979C-A8EF6A3B9B8F}"/>
              </a:ext>
            </a:extLst>
          </p:cNvPr>
          <p:cNvSpPr txBox="1"/>
          <p:nvPr/>
        </p:nvSpPr>
        <p:spPr>
          <a:xfrm>
            <a:off x="3486560" y="1509772"/>
            <a:ext cx="1611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21-June-2020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411A1DC-B584-4F8D-BBE8-FBDC0F9B4B35}"/>
              </a:ext>
            </a:extLst>
          </p:cNvPr>
          <p:cNvSpPr txBox="1"/>
          <p:nvPr/>
        </p:nvSpPr>
        <p:spPr>
          <a:xfrm>
            <a:off x="5407460" y="1504890"/>
            <a:ext cx="1611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22-June-2020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716A8CE-48D4-4B20-8926-F03518EFFAA9}"/>
              </a:ext>
            </a:extLst>
          </p:cNvPr>
          <p:cNvCxnSpPr>
            <a:cxnSpLocks/>
          </p:cNvCxnSpPr>
          <p:nvPr/>
        </p:nvCxnSpPr>
        <p:spPr>
          <a:xfrm>
            <a:off x="67818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623F3E7-A785-4D74-8C0E-B1ADA8D14FBD}"/>
              </a:ext>
            </a:extLst>
          </p:cNvPr>
          <p:cNvCxnSpPr>
            <a:cxnSpLocks/>
          </p:cNvCxnSpPr>
          <p:nvPr/>
        </p:nvCxnSpPr>
        <p:spPr>
          <a:xfrm>
            <a:off x="7452911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CD6D175-8E30-496C-986E-ECEB94C89344}"/>
              </a:ext>
            </a:extLst>
          </p:cNvPr>
          <p:cNvCxnSpPr>
            <a:cxnSpLocks/>
          </p:cNvCxnSpPr>
          <p:nvPr/>
        </p:nvCxnSpPr>
        <p:spPr>
          <a:xfrm>
            <a:off x="8124022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E3DA3F-5F09-45F2-9DD1-3ACCD11A32A0}"/>
              </a:ext>
            </a:extLst>
          </p:cNvPr>
          <p:cNvCxnSpPr>
            <a:cxnSpLocks/>
          </p:cNvCxnSpPr>
          <p:nvPr/>
        </p:nvCxnSpPr>
        <p:spPr>
          <a:xfrm>
            <a:off x="8795133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532A9F6-4275-4A2C-846E-E2821ED4EF1C}"/>
              </a:ext>
            </a:extLst>
          </p:cNvPr>
          <p:cNvCxnSpPr>
            <a:cxnSpLocks/>
          </p:cNvCxnSpPr>
          <p:nvPr/>
        </p:nvCxnSpPr>
        <p:spPr>
          <a:xfrm>
            <a:off x="9466244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AA9F349-D325-432A-902A-9AB267731906}"/>
              </a:ext>
            </a:extLst>
          </p:cNvPr>
          <p:cNvCxnSpPr>
            <a:cxnSpLocks/>
          </p:cNvCxnSpPr>
          <p:nvPr/>
        </p:nvCxnSpPr>
        <p:spPr>
          <a:xfrm>
            <a:off x="10137355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Slide Number">
            <a:extLst>
              <a:ext uri="{FF2B5EF4-FFF2-40B4-BE49-F238E27FC236}">
                <a16:creationId xmlns:a16="http://schemas.microsoft.com/office/drawing/2014/main" id="{C5208EB2-AF7E-4ADF-A5BB-FE7E15314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276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homework is mainly work in class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</a:t>
            </a:r>
          </a:p>
          <a:p>
            <a:pPr lvl="1"/>
            <a:r>
              <a:rPr lang="en-US" dirty="0"/>
              <a:t>Exercise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only exercises</a:t>
            </a:r>
          </a:p>
          <a:p>
            <a:r>
              <a:rPr lang="en-US" dirty="0"/>
              <a:t>How to submit your homework?</a:t>
            </a:r>
          </a:p>
          <a:p>
            <a:pPr lvl="1"/>
            <a:r>
              <a:rPr lang="en-US" dirty="0"/>
              <a:t>Submitted in the judge system</a:t>
            </a:r>
          </a:p>
          <a:p>
            <a:r>
              <a:rPr lang="en-US" dirty="0"/>
              <a:t>Do your homework when it's due</a:t>
            </a:r>
          </a:p>
          <a:p>
            <a:pPr lvl="1"/>
            <a:r>
              <a:rPr lang="en-US" dirty="0"/>
              <a:t>Assignments pile up quickly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665" y="2792421"/>
            <a:ext cx="3925676" cy="37338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1453BC8C-1720-4DF0-A536-2DF6258E42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085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Scoring System for the Course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817" y="2814645"/>
            <a:ext cx="4301319" cy="43013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602701">
            <a:off x="4024367" y="1251284"/>
            <a:ext cx="2402280" cy="3553752"/>
          </a:xfrm>
          <a:prstGeom prst="rect">
            <a:avLst/>
          </a:prstGeom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6548186" y="4695492"/>
            <a:ext cx="1814579" cy="584790"/>
          </a:xfrm>
          <a:prstGeom prst="rect">
            <a:avLst/>
          </a:prstGeom>
        </p:spPr>
        <p:txBody>
          <a:bodyPr vert="horz" lIns="107944" tIns="35982" rIns="107944" bIns="35982" rtlCol="0">
            <a:normAutofit fontScale="85000" lnSpcReduction="10000"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198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610976">
            <a:off x="7040122" y="611628"/>
            <a:ext cx="2400297" cy="3585897"/>
          </a:xfrm>
          <a:prstGeom prst="rect">
            <a:avLst/>
          </a:prstGeom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4049065" y="2030654"/>
            <a:ext cx="1578599" cy="1284824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PracticalExam</a:t>
            </a:r>
            <a:r>
              <a:rPr lang="bg-BG" sz="2799" b="1" dirty="0"/>
              <a:t> </a:t>
            </a:r>
            <a:br>
              <a:rPr lang="bg-BG" sz="2799" b="1" dirty="0"/>
            </a:br>
            <a:r>
              <a:rPr lang="en-US" sz="2799" b="1" dirty="0"/>
              <a:t>90</a:t>
            </a:r>
            <a:r>
              <a:rPr lang="bg-BG" sz="2799" b="1" dirty="0"/>
              <a:t>%</a:t>
            </a:r>
            <a:endParaRPr lang="en-US" sz="2799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7687126" y="1701606"/>
            <a:ext cx="1914074" cy="1106591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Theoretical Exam 5</a:t>
            </a:r>
            <a:r>
              <a:rPr lang="bg-BG" sz="2799" b="1" dirty="0"/>
              <a:t>%</a:t>
            </a:r>
            <a:endParaRPr lang="en-US" sz="2799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5855145">
            <a:off x="3279878" y="3514088"/>
            <a:ext cx="2400297" cy="3532388"/>
          </a:xfrm>
          <a:prstGeom prst="rect">
            <a:avLst/>
          </a:prstGeom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2992096" y="4868665"/>
            <a:ext cx="1884705" cy="1002425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Homework</a:t>
            </a:r>
            <a:br>
              <a:rPr lang="en-US" sz="2799" b="1" dirty="0"/>
            </a:br>
            <a:r>
              <a:rPr lang="en-US" sz="2799" b="1" dirty="0"/>
              <a:t>5 %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6913F0F6-161E-4460-A2F7-7D63F88C057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72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8645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0758311-5F3F-477A-852C-DEA0B76B4A0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1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381B7F2-C49D-44CC-84FC-F41716C139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809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6BFEFE0-648E-465F-95D4-BE5125B1617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GB" sz="11500" b="1" dirty="0"/>
              <a:t>csharp-</a:t>
            </a:r>
            <a:r>
              <a:rPr lang="en-GB" sz="11500" b="1"/>
              <a:t>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7AAF428-EA96-4A4B-97B9-2CFCD982EC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640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590975" y="4551725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3781707" y="3479757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3038489" y="1476383"/>
            <a:ext cx="557742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1068697" y="4551119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8743466" y="1467222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6728337" y="2481884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1068697" y="1468374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68697" y="3479757"/>
            <a:ext cx="2466975" cy="8763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253202" y="2459978"/>
            <a:ext cx="1148005" cy="87842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931902" y="4551119"/>
            <a:ext cx="150291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966524" y="3487385"/>
            <a:ext cx="3291810" cy="86867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Picture 20">
            <a:hlinkClick r:id="rId23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68697" y="5565962"/>
            <a:ext cx="6837809" cy="8681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306534" y="5562521"/>
            <a:ext cx="2962275" cy="87156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9" name="Slide Number">
            <a:extLst>
              <a:ext uri="{FF2B5EF4-FFF2-40B4-BE49-F238E27FC236}">
                <a16:creationId xmlns:a16="http://schemas.microsoft.com/office/drawing/2014/main" id="{2C4350F7-8E9A-475E-96A6-BF583D00F4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207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1"/>
            <a:ext cx="5318632" cy="307298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E1533D-9061-4C21-99A0-18C379D2504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Objectives</a:t>
            </a:r>
          </a:p>
        </p:txBody>
      </p:sp>
    </p:spTree>
    <p:extLst>
      <p:ext uri="{BB962C8B-B14F-4D97-AF65-F5344CB8AC3E}">
        <p14:creationId xmlns:p14="http://schemas.microsoft.com/office/powerpoint/2010/main" val="34437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54023" y="1134000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dirty="0"/>
              <a:t>Basic </a:t>
            </a:r>
            <a:r>
              <a:rPr lang="en-GB" b="1" dirty="0">
                <a:solidFill>
                  <a:schemeClr val="bg1"/>
                </a:solidFill>
              </a:rPr>
              <a:t>Database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</a:rPr>
              <a:t>Query</a:t>
            </a:r>
            <a:r>
              <a:rPr lang="en-GB" dirty="0"/>
              <a:t> Concepts</a:t>
            </a:r>
          </a:p>
          <a:p>
            <a:pPr>
              <a:buClr>
                <a:schemeClr val="tx1"/>
              </a:buClr>
            </a:pPr>
            <a:r>
              <a:rPr lang="en-US" dirty="0"/>
              <a:t>Content: </a:t>
            </a:r>
            <a:r>
              <a:rPr lang="en-US" b="1" dirty="0">
                <a:solidFill>
                  <a:schemeClr val="bg1"/>
                </a:solidFill>
              </a:rPr>
              <a:t>SQL</a:t>
            </a:r>
            <a:r>
              <a:rPr lang="en-US" dirty="0"/>
              <a:t> syntax,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types, </a:t>
            </a:r>
            <a:r>
              <a:rPr lang="en-US" b="1" dirty="0">
                <a:solidFill>
                  <a:schemeClr val="bg1"/>
                </a:solidFill>
              </a:rPr>
              <a:t>Programmability</a:t>
            </a: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ADO.NET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Library</a:t>
            </a:r>
            <a:endParaRPr lang="en-GB" dirty="0"/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ORM </a:t>
            </a:r>
            <a:r>
              <a:rPr lang="en-GB" dirty="0"/>
              <a:t>Fundamentals</a:t>
            </a:r>
          </a:p>
          <a:p>
            <a:pPr>
              <a:buClr>
                <a:schemeClr val="tx1"/>
              </a:buClr>
            </a:pPr>
            <a:r>
              <a:rPr lang="en-GB" noProof="1"/>
              <a:t>Entity</a:t>
            </a:r>
            <a:r>
              <a:rPr lang="en-GB" b="1" noProof="1">
                <a:solidFill>
                  <a:schemeClr val="bg1"/>
                </a:solidFill>
              </a:rPr>
              <a:t> </a:t>
            </a:r>
            <a:r>
              <a:rPr lang="en-GB" noProof="1"/>
              <a:t>Framework</a:t>
            </a:r>
            <a:r>
              <a:rPr lang="en-GB" b="1" noProof="1">
                <a:solidFill>
                  <a:schemeClr val="bg1"/>
                </a:solidFill>
              </a:rPr>
              <a:t> Core</a:t>
            </a:r>
          </a:p>
          <a:p>
            <a:pPr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</a:rPr>
              <a:t>Automapper </a:t>
            </a:r>
            <a:r>
              <a:rPr lang="en-US" dirty="0"/>
              <a:t>Library and 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Best</a:t>
            </a:r>
            <a:r>
              <a:rPr lang="en-GB" dirty="0"/>
              <a:t> Practices and </a:t>
            </a:r>
            <a:r>
              <a:rPr lang="en-GB" b="1" dirty="0">
                <a:solidFill>
                  <a:schemeClr val="bg1"/>
                </a:solidFill>
              </a:rPr>
              <a:t>Architecture</a:t>
            </a:r>
            <a:endParaRPr lang="bg-BG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Workshop - ASP.NET core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C# Database Fundamentals Module Goals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90230B6-0D7C-4C72-8EAA-2F1C3BC556A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69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2452" y="1134000"/>
            <a:ext cx="10129234" cy="554658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DB Intro, Data </a:t>
            </a:r>
            <a:r>
              <a:rPr lang="en-US" b="1" dirty="0">
                <a:solidFill>
                  <a:schemeClr val="bg1"/>
                </a:solidFill>
              </a:rPr>
              <a:t>Definition</a:t>
            </a:r>
            <a:r>
              <a:rPr lang="en-US" dirty="0"/>
              <a:t> and Data </a:t>
            </a:r>
            <a:r>
              <a:rPr lang="en-US" b="1" dirty="0">
                <a:solidFill>
                  <a:schemeClr val="bg1"/>
                </a:solidFill>
              </a:rPr>
              <a:t>Types</a:t>
            </a:r>
          </a:p>
          <a:p>
            <a:pPr>
              <a:lnSpc>
                <a:spcPct val="100000"/>
              </a:lnSpc>
            </a:pPr>
            <a:r>
              <a:rPr lang="en-US" dirty="0"/>
              <a:t>Basic </a:t>
            </a:r>
            <a:r>
              <a:rPr lang="en-US" b="1" dirty="0">
                <a:solidFill>
                  <a:schemeClr val="bg1"/>
                </a:solidFill>
              </a:rPr>
              <a:t>CRUD</a:t>
            </a:r>
            <a:r>
              <a:rPr lang="en-US" dirty="0"/>
              <a:t>, Intro to </a:t>
            </a:r>
            <a:r>
              <a:rPr lang="en-US" b="1" dirty="0">
                <a:solidFill>
                  <a:schemeClr val="bg1"/>
                </a:solidFill>
              </a:rPr>
              <a:t>SQL</a:t>
            </a:r>
          </a:p>
          <a:p>
            <a:pPr>
              <a:lnSpc>
                <a:spcPct val="100000"/>
              </a:lnSpc>
            </a:pPr>
            <a:r>
              <a:rPr lang="en-US" dirty="0"/>
              <a:t>Built-in functions with </a:t>
            </a:r>
            <a:r>
              <a:rPr lang="en-US" b="1" dirty="0">
                <a:solidFill>
                  <a:schemeClr val="bg1"/>
                </a:solidFill>
              </a:rPr>
              <a:t>T-SQL</a:t>
            </a: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Aggregation</a:t>
            </a:r>
          </a:p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Table</a:t>
            </a:r>
            <a:r>
              <a:rPr lang="en-US" dirty="0"/>
              <a:t> Relationships</a:t>
            </a:r>
          </a:p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Subqueries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Joins</a:t>
            </a:r>
          </a:p>
          <a:p>
            <a:pPr>
              <a:lnSpc>
                <a:spcPct val="100000"/>
              </a:lnSpc>
            </a:pPr>
            <a:r>
              <a:rPr lang="en-US" dirty="0"/>
              <a:t>Database </a:t>
            </a:r>
            <a:r>
              <a:rPr lang="en-US" b="1" dirty="0">
                <a:solidFill>
                  <a:schemeClr val="bg1"/>
                </a:solidFill>
              </a:rPr>
              <a:t>Programmability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D45FCB3-CE55-4F95-BA5D-C614BDF9400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36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3500" dirty="0"/>
              <a:t>12 practical problems for 4 hours</a:t>
            </a:r>
          </a:p>
          <a:p>
            <a:pPr lvl="1"/>
            <a:r>
              <a:rPr lang="en-GB" dirty="0"/>
              <a:t>DDL</a:t>
            </a:r>
          </a:p>
          <a:p>
            <a:pPr lvl="1"/>
            <a:r>
              <a:rPr lang="en-GB" dirty="0"/>
              <a:t>DML</a:t>
            </a:r>
          </a:p>
          <a:p>
            <a:pPr lvl="1"/>
            <a:r>
              <a:rPr lang="en-GB" dirty="0"/>
              <a:t>Querying</a:t>
            </a:r>
          </a:p>
          <a:p>
            <a:pPr lvl="1"/>
            <a:r>
              <a:rPr lang="en-US" dirty="0"/>
              <a:t>Programmability</a:t>
            </a:r>
            <a:endParaRPr lang="en-GB" dirty="0"/>
          </a:p>
          <a:p>
            <a:r>
              <a:rPr lang="en-GB" sz="3500" dirty="0"/>
              <a:t>Automated judge system</a:t>
            </a:r>
          </a:p>
          <a:p>
            <a:pPr lvl="1"/>
            <a:r>
              <a:rPr lang="en-GB" dirty="0">
                <a:hlinkClick r:id="rId2"/>
              </a:rPr>
              <a:t>http://judge.softuni.bg</a:t>
            </a:r>
            <a:endParaRPr lang="en-GB" dirty="0"/>
          </a:p>
          <a:p>
            <a:r>
              <a:rPr lang="en-GB" sz="3500" dirty="0"/>
              <a:t>Solutions are evaluated for correctness only</a:t>
            </a:r>
          </a:p>
          <a:p>
            <a:pPr lvl="1"/>
            <a:r>
              <a:rPr lang="en-GB" dirty="0"/>
              <a:t>Code quality is still not measured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Programming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1EE5BB9-66AF-4B8F-B5F4-39AF2640C3B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86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78623" y="1134000"/>
            <a:ext cx="10129234" cy="5546589"/>
          </a:xfrm>
        </p:spPr>
        <p:txBody>
          <a:bodyPr>
            <a:normAutofit/>
          </a:bodyPr>
          <a:lstStyle/>
          <a:p>
            <a:r>
              <a:rPr lang="en-GB" dirty="0"/>
              <a:t>You will have 30 minutes once you enter</a:t>
            </a:r>
          </a:p>
          <a:p>
            <a:pPr lvl="1"/>
            <a:r>
              <a:rPr lang="en-US" dirty="0"/>
              <a:t>English</a:t>
            </a:r>
            <a:endParaRPr lang="en-GB" dirty="0"/>
          </a:p>
          <a:p>
            <a:r>
              <a:rPr lang="en-GB" dirty="0"/>
              <a:t>Automated quiz system</a:t>
            </a:r>
          </a:p>
          <a:p>
            <a:r>
              <a:rPr lang="en-GB" sz="3400" dirty="0"/>
              <a:t>Available </a:t>
            </a:r>
            <a:r>
              <a:rPr lang="en-US" sz="3400" dirty="0"/>
              <a:t>during the </a:t>
            </a:r>
            <a:r>
              <a:rPr lang="en-US" sz="3400" b="1" dirty="0">
                <a:solidFill>
                  <a:schemeClr val="bg1"/>
                </a:solidFill>
              </a:rPr>
              <a:t>practical</a:t>
            </a:r>
            <a:r>
              <a:rPr lang="en-US" sz="3400" dirty="0"/>
              <a:t> exam and </a:t>
            </a:r>
            <a:r>
              <a:rPr lang="en-US" sz="3400" b="1" dirty="0">
                <a:solidFill>
                  <a:schemeClr val="bg1"/>
                </a:solidFill>
              </a:rPr>
              <a:t>30 minutes after it</a:t>
            </a:r>
            <a:endParaRPr lang="en-GB" sz="3400" dirty="0"/>
          </a:p>
          <a:p>
            <a:pPr lvl="1"/>
            <a:r>
              <a:rPr lang="en-GB" dirty="0"/>
              <a:t>You can submit your answers just one time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8067F57-E5F5-403D-94F6-75DAA949F11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3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3699</TotalTime>
  <Words>648</Words>
  <Application>Microsoft Office PowerPoint</Application>
  <PresentationFormat>Widescreen</PresentationFormat>
  <Paragraphs>142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Consolas</vt:lpstr>
      <vt:lpstr>Wingdings</vt:lpstr>
      <vt:lpstr>Wingdings 2</vt:lpstr>
      <vt:lpstr>SoftUni</vt:lpstr>
      <vt:lpstr>MS SQL Server</vt:lpstr>
      <vt:lpstr>Table of Contents</vt:lpstr>
      <vt:lpstr>Have a Question?</vt:lpstr>
      <vt:lpstr>SoftUni Diamond Partners</vt:lpstr>
      <vt:lpstr>Course Objectives</vt:lpstr>
      <vt:lpstr>C# Database Fundamentals Module Goals</vt:lpstr>
      <vt:lpstr>Course Objectives</vt:lpstr>
      <vt:lpstr>Practical Programming Exam</vt:lpstr>
      <vt:lpstr>Theoretical Exam</vt:lpstr>
      <vt:lpstr>The Team</vt:lpstr>
      <vt:lpstr>Nikolay Kostov</vt:lpstr>
      <vt:lpstr>Kristiyan Ivanov</vt:lpstr>
      <vt:lpstr>Course Organization</vt:lpstr>
      <vt:lpstr>C# Database Fundamentals Module – Timeline</vt:lpstr>
      <vt:lpstr>Homework Assignments &amp; Exercises</vt:lpstr>
      <vt:lpstr>Scoring System for the Course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&amp; Express.js Course Introduction</dc:title>
  <dc:subject>Node.js &amp; ExpressJS Fundamentals - Practical Training Course @ SoftUni</dc:subject>
  <dc:creator>Software University</dc:creator>
  <cp:keywords>Node.js; ExpressJS;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ivet atanasova</cp:lastModifiedBy>
  <cp:revision>9</cp:revision>
  <dcterms:created xsi:type="dcterms:W3CDTF">2018-05-23T13:08:44Z</dcterms:created>
  <dcterms:modified xsi:type="dcterms:W3CDTF">2020-05-15T11:01:28Z</dcterms:modified>
  <cp:category>programming; education; software engineering; software development </cp:category>
</cp:coreProperties>
</file>