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729" r:id="rId2"/>
    <p:sldId id="730" r:id="rId3"/>
    <p:sldId id="731" r:id="rId4"/>
    <p:sldId id="732" r:id="rId5"/>
    <p:sldId id="767" r:id="rId6"/>
    <p:sldId id="769" r:id="rId7"/>
    <p:sldId id="734" r:id="rId8"/>
    <p:sldId id="735" r:id="rId9"/>
    <p:sldId id="736" r:id="rId10"/>
    <p:sldId id="737" r:id="rId11"/>
    <p:sldId id="738" r:id="rId12"/>
    <p:sldId id="739" r:id="rId13"/>
    <p:sldId id="742" r:id="rId14"/>
    <p:sldId id="740" r:id="rId15"/>
    <p:sldId id="741" r:id="rId16"/>
    <p:sldId id="743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73" r:id="rId34"/>
    <p:sldId id="760" r:id="rId35"/>
    <p:sldId id="764" r:id="rId36"/>
    <p:sldId id="761" r:id="rId37"/>
    <p:sldId id="762" r:id="rId38"/>
    <p:sldId id="763" r:id="rId39"/>
    <p:sldId id="728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EF1103D-9163-462C-9FB0-F66F0342BC24}">
          <p14:sldIdLst>
            <p14:sldId id="729"/>
            <p14:sldId id="730"/>
            <p14:sldId id="731"/>
          </p14:sldIdLst>
        </p14:section>
        <p14:section name="Functions in SQL" id="{8B0249FC-3B7C-4262-AEA2-CFCAC615704C}">
          <p14:sldIdLst>
            <p14:sldId id="732"/>
            <p14:sldId id="767"/>
            <p14:sldId id="769"/>
          </p14:sldIdLst>
        </p14:section>
        <p14:section name="String Functions" id="{29F0BAFE-0C8D-4EA3-A287-77510B0A9A84}">
          <p14:sldIdLst>
            <p14:sldId id="734"/>
            <p14:sldId id="735"/>
            <p14:sldId id="736"/>
            <p14:sldId id="737"/>
            <p14:sldId id="738"/>
            <p14:sldId id="739"/>
            <p14:sldId id="742"/>
            <p14:sldId id="740"/>
            <p14:sldId id="741"/>
            <p14:sldId id="743"/>
          </p14:sldIdLst>
        </p14:section>
        <p14:section name="Math Functions" id="{C1746B55-D89A-4F79-9D47-DAD277C060C4}">
          <p14:sldIdLst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</p14:sldIdLst>
        </p14:section>
        <p14:section name="Date Functions" id="{8DA53A3B-F3FC-43CD-8BC0-723728CBD072}">
          <p14:sldIdLst>
            <p14:sldId id="752"/>
            <p14:sldId id="753"/>
            <p14:sldId id="754"/>
            <p14:sldId id="755"/>
            <p14:sldId id="756"/>
            <p14:sldId id="757"/>
          </p14:sldIdLst>
        </p14:section>
        <p14:section name="Other Functions" id="{CFE5DA51-FEF8-4981-9F4F-CF5351CCB3CD}">
          <p14:sldIdLst>
            <p14:sldId id="758"/>
            <p14:sldId id="759"/>
            <p14:sldId id="773"/>
            <p14:sldId id="760"/>
            <p14:sldId id="764"/>
          </p14:sldIdLst>
        </p14:section>
        <p14:section name="Wildcards" id="{8D10AAF7-B902-4993-A7E7-A1B31D6E708C}">
          <p14:sldIdLst>
            <p14:sldId id="761"/>
            <p14:sldId id="762"/>
            <p14:sldId id="763"/>
          </p14:sldIdLst>
        </p14:section>
        <p14:section name="Conclusion" id="{272A041A-5F3C-4E00-9A70-A332941FC2AA}">
          <p14:sldIdLst>
            <p14:sldId id="728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0" d="100"/>
          <a:sy n="90" d="100"/>
        </p:scale>
        <p:origin x="417" y="5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1874D7-9DA3-4C8E-B0EB-EB3673B0A8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228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42F876-5164-45FD-BA24-9646A84C00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085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2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A5BBB2-56CD-4538-BBF9-879A751E2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350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27C539-9D6E-4247-BF1D-F775F2EF78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97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F4575D-FA7B-429B-B8B4-E5E601527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673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89E7C3-6276-4BE4-92D2-554AD205C2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584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datepart-transact-sql?view=sql-server-2017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230568"/>
            <a:ext cx="10965303" cy="882654"/>
          </a:xfrm>
        </p:spPr>
        <p:txBody>
          <a:bodyPr>
            <a:noAutofit/>
          </a:bodyPr>
          <a:lstStyle/>
          <a:p>
            <a:r>
              <a:rPr lang="en-US" sz="2800" dirty="0"/>
              <a:t>Functions and Wildcards in 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5" y="2264347"/>
            <a:ext cx="2717812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– replaces a specific string with another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censor</a:t>
            </a:r>
            <a:r>
              <a:rPr lang="en-US" dirty="0"/>
              <a:t> the word blood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(3)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017489"/>
            <a:ext cx="97536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Pattern, Replacement)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9200" y="4316284"/>
            <a:ext cx="9753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(Title,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blood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’)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AS Title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Album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4DBB2-2E17-4773-BC6C-8B371351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894664"/>
            <a:ext cx="689220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('SoftUni',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508B1-61EC-4C73-998F-A63A8848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2" y="2896502"/>
            <a:ext cx="16002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HardUni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4034B2-6A6F-49FF-B451-573D5E000476}"/>
              </a:ext>
            </a:extLst>
          </p:cNvPr>
          <p:cNvSpPr/>
          <p:nvPr/>
        </p:nvSpPr>
        <p:spPr>
          <a:xfrm>
            <a:off x="8511406" y="2645009"/>
            <a:ext cx="494907" cy="1039356"/>
          </a:xfrm>
          <a:prstGeom prst="rightArrow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C51DE46-5855-48D8-85D4-597CA8A56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7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LTRIM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RTRIM</a:t>
            </a:r>
            <a:r>
              <a:rPr lang="en-US" dirty="0"/>
              <a:t> – remove spaces from either side of string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</a:t>
            </a:r>
            <a:r>
              <a:rPr lang="en-US" dirty="0"/>
              <a:t> – counts the number of characters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DATALENGTH</a:t>
            </a:r>
            <a:r>
              <a:rPr lang="en-US" dirty="0"/>
              <a:t> – gets the number of used bytes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(4)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53114" y="4303141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53114" y="5609074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DATALENGTH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53116" y="1936433"/>
            <a:ext cx="3944258" cy="1342437"/>
            <a:chOff x="-410222" y="2023128"/>
            <a:chExt cx="2730641" cy="13424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410221" y="2023128"/>
              <a:ext cx="273064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-410222" y="2820800"/>
              <a:ext cx="2730641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D0F9E707-96ED-4A67-AE3D-490749206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56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– get characters from the beginning or the </a:t>
            </a:r>
            <a:br>
              <a:rPr lang="en-US" dirty="0"/>
            </a:br>
            <a:r>
              <a:rPr lang="en-US" dirty="0"/>
              <a:t>end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name </a:t>
            </a:r>
            <a:r>
              <a:rPr lang="en-US" b="1" dirty="0">
                <a:solidFill>
                  <a:schemeClr val="bg1"/>
                </a:solidFill>
              </a:rPr>
              <a:t>shortened</a:t>
            </a:r>
            <a:r>
              <a:rPr lang="en-US" dirty="0"/>
              <a:t>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(5)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43200" y="2430184"/>
            <a:ext cx="6720114" cy="1328882"/>
            <a:chOff x="2741612" y="1828800"/>
            <a:chExt cx="6032830" cy="13288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LEFT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54642" y="2612917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RIGHT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4856830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AS Shortened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Games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EB4C8D-00E4-462D-8C05-27C9AB71B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3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– reverses order of all characters in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REPLICATE</a:t>
            </a:r>
            <a:r>
              <a:rPr lang="en-US" dirty="0"/>
              <a:t> – repeats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– format a value with a valid .NET format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(6)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804162"/>
            <a:ext cx="4876800" cy="1185782"/>
            <a:chOff x="2741612" y="1732548"/>
            <a:chExt cx="6019800" cy="11857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732548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LOWER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UPPER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7600" y="3676317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7600" y="4885855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REPLICATE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Count)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FF1E293-7245-4489-99FB-E2653691A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DFC70-220F-4A30-B979-2C79845BC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350" y="6095393"/>
            <a:ext cx="83373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(SomeDate, 'yyyy-MMMM-dd', 'bg-BG')</a:t>
            </a:r>
          </a:p>
        </p:txBody>
      </p:sp>
    </p:spTree>
    <p:extLst>
      <p:ext uri="{BB962C8B-B14F-4D97-AF65-F5344CB8AC3E}">
        <p14:creationId xmlns:p14="http://schemas.microsoft.com/office/powerpoint/2010/main" val="31431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Obfuscate CC Numbers</a:t>
            </a:r>
            <a:endParaRPr lang="en-US" dirty="0"/>
          </a:p>
        </p:txBody>
      </p:sp>
      <p:graphicFrame>
        <p:nvGraphicFramePr>
          <p:cNvPr id="5" name="Group 49"/>
          <p:cNvGraphicFramePr>
            <a:graphicFrameLocks/>
          </p:cNvGraphicFramePr>
          <p:nvPr/>
        </p:nvGraphicFramePr>
        <p:xfrm>
          <a:off x="1416000" y="248934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/>
        </p:nvGraphicFramePr>
        <p:xfrm>
          <a:off x="1416000" y="477897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816600" y="4196895"/>
            <a:ext cx="558800" cy="4877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DD64B0B-9835-4A2B-BD49-6EA569DDD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67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Bonus – create a View for the use of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: Obfuscate CC Numbers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6024" y="2050144"/>
            <a:ext cx="97567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CustomerID,</a:t>
            </a:r>
          </a:p>
          <a:p>
            <a:r>
              <a:rPr lang="en-US" dirty="0"/>
              <a:t>       FirstName,</a:t>
            </a:r>
          </a:p>
          <a:p>
            <a:r>
              <a:rPr lang="en-US" dirty="0"/>
              <a:t>       LastName,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LEFT</a:t>
            </a:r>
            <a:r>
              <a:rPr lang="en-US" dirty="0"/>
              <a:t>(PaymentNumber,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/>
              <a:t>) + '</a:t>
            </a:r>
            <a:r>
              <a:rPr lang="en-US" dirty="0">
                <a:solidFill>
                  <a:schemeClr val="bg1"/>
                </a:solidFill>
              </a:rPr>
              <a:t>**********</a:t>
            </a:r>
            <a:r>
              <a:rPr lang="en-US" dirty="0"/>
              <a:t>' </a:t>
            </a:r>
          </a:p>
          <a:p>
            <a:r>
              <a:rPr lang="en-US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6024" y="5399995"/>
            <a:ext cx="9756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CREATE VIEW</a:t>
            </a:r>
            <a:r>
              <a:rPr lang="en-US" dirty="0"/>
              <a:t> v_PublicPaymentInfo </a:t>
            </a:r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/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EB8A81-B1FC-489B-AE80-4C00D2FEB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13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CHARINDEX </a:t>
            </a:r>
            <a:r>
              <a:rPr lang="en-US" dirty="0"/>
              <a:t>– locates a specific pattern (substring) in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STUFF</a:t>
            </a:r>
            <a:r>
              <a:rPr lang="en-US" dirty="0"/>
              <a:t> – inserts a substring at a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(7)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CHARINDEX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(Pattern, String, [StartIndex])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03803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Length, Substring)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5243" y="1848440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begins at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5059" y="5363852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836CF3-58D0-4BBF-A0CF-03F108CC5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53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1D44BD-B236-4529-A001-FBA353F00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Math Functions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46" y="1177612"/>
            <a:ext cx="3338265" cy="333826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1BFA559-E852-4F51-B8A4-8F2FFE3CD31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814000"/>
            <a:ext cx="10961783" cy="768084"/>
          </a:xfrm>
        </p:spPr>
        <p:txBody>
          <a:bodyPr/>
          <a:lstStyle/>
          <a:p>
            <a:r>
              <a:rPr lang="en-US" dirty="0"/>
              <a:t>Arithmetic, PI, ABS, ROUND,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4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b="1" dirty="0">
                <a:solidFill>
                  <a:schemeClr val="bg1"/>
                </a:solidFill>
              </a:rPr>
              <a:t>basic arithmetic operations</a:t>
            </a:r>
          </a:p>
          <a:p>
            <a:r>
              <a:rPr lang="en-US" dirty="0"/>
              <a:t>Example: find the area of triangles by the given side and 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598" y="4831356"/>
            <a:ext cx="502920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(A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84366" y="2660069"/>
            <a:ext cx="3881457" cy="1771650"/>
            <a:chOff x="4195249" y="2590800"/>
            <a:chExt cx="3881457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5249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78022" cy="4567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506" y="2590800"/>
              <a:ext cx="1219200" cy="177165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60" y="2577718"/>
            <a:ext cx="3921652" cy="3703266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C7BC373-DD98-40C7-9486-E8E004F3F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65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PI</a:t>
            </a:r>
            <a:r>
              <a:rPr lang="en-US" dirty="0"/>
              <a:t> – gets the value of Pi as a float (15 –digit precision)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SQRT</a:t>
            </a:r>
            <a:r>
              <a:rPr lang="en-US" dirty="0"/>
              <a:t> – square root (the result will be float)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(2)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5600" y="19050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PI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11558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438262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558437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4A61AA4-27C9-4882-A390-D6B807B62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54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57D540-B40A-47DE-B98A-819CA6D87F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the length of a line by given coordinates of the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Line Length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4191001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(X1-X2)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8400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519452" y="2647246"/>
              <a:ext cx="757237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5DB2ADD0-9E42-4FD1-B815-B125D91B6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POWER</a:t>
            </a:r>
            <a:r>
              <a:rPr lang="en-US" dirty="0"/>
              <a:t> – raises value to the desired exponent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ROUND</a:t>
            </a:r>
            <a:r>
              <a:rPr lang="en-US" dirty="0"/>
              <a:t> – obtains the desired precision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Negative precision rounds characters before the decimal point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FLOOR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(3)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747619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Precision)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84357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POWER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Exponent)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5101644"/>
            <a:ext cx="6400800" cy="1205645"/>
            <a:chOff x="2894012" y="5181600"/>
            <a:chExt cx="6400800" cy="120564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FLOOR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84248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CEILING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68B964CC-A2D5-4005-85CF-A525498E1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2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PalletCapacity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Pallets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1444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AE591EE2-55A5-44B3-B7A3-718F2BBD7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0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Pallets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3412" y="2667001"/>
            <a:ext cx="8385176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CAST</a:t>
            </a:r>
            <a:r>
              <a:rPr lang="en-US" dirty="0"/>
              <a:t>(Quantity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/>
              <a:t> float)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</a:t>
            </a:r>
          </a:p>
          <a:p>
            <a:r>
              <a:rPr lang="en-US" dirty="0"/>
              <a:t>      BoxCapacity)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PalletCapacity)</a:t>
            </a:r>
          </a:p>
          <a:p>
            <a:r>
              <a:rPr lang="en-US" dirty="0"/>
              <a:t>    AS [Number of pallets]</a:t>
            </a:r>
          </a:p>
          <a:p>
            <a:r>
              <a:rPr lang="en-US" dirty="0"/>
              <a:t>  FROM Products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722604-3E72-4F4F-B968-020059506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17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</a:t>
            </a:r>
            <a:r>
              <a:rPr lang="en-US" dirty="0"/>
              <a:t> – returns 1, -1 or 0, depending on the value of the sign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RAND</a:t>
            </a:r>
            <a:r>
              <a:rPr lang="en-US" dirty="0"/>
              <a:t> – gets a random float value in the range [0, 1]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Seed is not specified, it will be assigned randomly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(4)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4549270"/>
            <a:ext cx="6400800" cy="1220156"/>
            <a:chOff x="2894012" y="4549270"/>
            <a:chExt cx="6400800" cy="122015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224661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(Seed)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F561D8D9-6892-498A-9717-0EB72408A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9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B3BF-7E09-4A6A-A40C-80022F587F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Date Functions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0" y="1150372"/>
            <a:ext cx="2812029" cy="281202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B9FA28EC-F462-422B-AEC4-703DD2CC9A0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31291"/>
            <a:ext cx="10961783" cy="768084"/>
          </a:xfrm>
        </p:spPr>
        <p:txBody>
          <a:bodyPr/>
          <a:lstStyle/>
          <a:p>
            <a:r>
              <a:rPr lang="en-US" dirty="0"/>
              <a:t>GETDATE, DATEDIFF, DATEPART,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2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DATEPART </a:t>
            </a:r>
            <a:r>
              <a:rPr lang="en-US" dirty="0"/>
              <a:t>– extract a segment from a date as an integer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Part can be any part and format of date or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full list, take a look at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official documentation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(1)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2192" y="262038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Date)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82192" y="3581401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year, yyyy, yy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month, mm, 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day, dd, 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YEAR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MONTH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DAY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5C00F114-A570-4531-A356-614A1D208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7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Quarterly Report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5487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258668" y="2363475"/>
            <a:ext cx="5671490" cy="1887078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871000" y="4308614"/>
            <a:ext cx="450000" cy="3139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750D03-254E-4BE7-91E9-4B4088EE6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58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Quarterly Report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QUARTER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Invoice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877D26-355A-479E-86F2-1C9B2EABB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9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DATEDIFF</a:t>
            </a:r>
            <a:r>
              <a:rPr lang="en-US" dirty="0"/>
              <a:t> – finds the difference between two 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(2)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7800" y="2560113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FirstDate, SecondDate)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4624" y="4274461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2017/01/25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8CEEC4A-46EE-42F5-AEE7-83A8CCDC4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6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ECFAAA-8416-4B46-9FEA-CA5393659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5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06125"/>
            <a:ext cx="11818096" cy="574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DATENAME</a:t>
            </a:r>
            <a:r>
              <a:rPr lang="en-US" dirty="0"/>
              <a:t> – gets a string representation of a date's part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DATEADD</a:t>
            </a:r>
            <a:r>
              <a:rPr lang="en-US" dirty="0"/>
              <a:t> – performs date arithmetic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GETDATE</a:t>
            </a:r>
            <a:r>
              <a:rPr lang="en-US" dirty="0"/>
              <a:t> – obtains the current date and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– returns the last day of the month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(3)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1676159"/>
            <a:ext cx="8077200" cy="1205642"/>
            <a:chOff x="2055812" y="1766158"/>
            <a:chExt cx="8077200" cy="120564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(Part, Date)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(weekday,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217577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Number, Date)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5454459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GETDATE()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C201B54-D90C-457F-BD31-4D89E43FA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4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393DA2-112B-4E57-8148-6A1F75AB9C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Other Functions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97129" y="1198118"/>
            <a:ext cx="1997741" cy="235131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  <p:sp>
        <p:nvSpPr>
          <p:cNvPr id="8" name="Subtitle 7">
            <a:extLst>
              <a:ext uri="{FF2B5EF4-FFF2-40B4-BE49-F238E27FC236}">
                <a16:creationId xmlns:a16="http://schemas.microsoft.com/office/drawing/2014/main" id="{C2ED9A6D-F617-4B33-9A23-82E56E0E6E6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60218"/>
            <a:ext cx="10961783" cy="768084"/>
          </a:xfrm>
        </p:spPr>
        <p:txBody>
          <a:bodyPr/>
          <a:lstStyle/>
          <a:p>
            <a:r>
              <a:rPr lang="en-US" dirty="0"/>
              <a:t>CAST, CONVERT, OFFSET, FETCH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CONVERT</a:t>
            </a:r>
            <a:r>
              <a:rPr lang="en-US" dirty="0"/>
              <a:t> – conversion between 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ISNULL</a:t>
            </a:r>
            <a:r>
              <a:rPr lang="en-US" dirty="0"/>
              <a:t> – swaps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a specified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Example: Display “Not Finished” for projects with no </a:t>
            </a:r>
            <a:r>
              <a:rPr lang="en-US" noProof="1"/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(1)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CAST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(Data AS NewType)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CONVERT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(NewType, Data)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2919" y="3640750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(Data, DefaultValue)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0824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(CAST(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Finished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Projects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6F9770-A2AE-4279-8F8A-5802A068F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1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COALESCE</a:t>
            </a:r>
            <a:r>
              <a:rPr lang="en-US" dirty="0"/>
              <a:t> – evaluates the arguments in order and returns the </a:t>
            </a:r>
            <a:br>
              <a:rPr lang="en-US" dirty="0"/>
            </a:br>
            <a:r>
              <a:rPr lang="en-US" dirty="0"/>
              <a:t>current value of the first expression that initially does not </a:t>
            </a:r>
            <a:br>
              <a:rPr lang="en-US" dirty="0"/>
            </a:br>
            <a:r>
              <a:rPr lang="en-US" dirty="0"/>
              <a:t>evaluate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39586" y="3559682"/>
            <a:ext cx="9112827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COALESCE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(NULL, NULL, 'third_value', 'fourth_value');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third_value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7AC128-4C7A-48B4-B1D5-A84BB9D93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0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OFFSET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FETCH </a:t>
            </a:r>
            <a:r>
              <a:rPr lang="en-US" dirty="0"/>
              <a:t>– get only specific rows from the result set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in combination with </a:t>
            </a: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(3)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7624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10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 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7230" y="3541128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skip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9840" y="5484558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include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14AA7B-58A5-481A-95C9-91356CCE5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ROW_NUMBER </a:t>
            </a:r>
            <a:r>
              <a:rPr lang="en-US" dirty="0"/>
              <a:t>– always generate unique values without any   gaps, even if there are 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can have gaps in its sequence and when values are the same, they get the same rank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DENSE_RANK </a:t>
            </a:r>
            <a:r>
              <a:rPr lang="en-US" dirty="0"/>
              <a:t>– returns the same rank for ties, but it doesn’t    have any gaps in the sequence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NTILE </a:t>
            </a:r>
            <a:r>
              <a:rPr lang="en-US" dirty="0"/>
              <a:t>– Distributes the rows in an ordered partition into a specified number of groups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Ranking Functions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3312BA-C69F-4246-9D83-32D086530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9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A197-7F2E-4360-8B5D-E8D7593D31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678873"/>
            <a:ext cx="3532909" cy="353290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F8833858-55C4-48E7-9006-702FA9DDD1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1910"/>
            <a:ext cx="10961783" cy="768084"/>
          </a:xfrm>
        </p:spPr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</p:spTree>
    <p:extLst>
      <p:ext uri="{BB962C8B-B14F-4D97-AF65-F5344CB8AC3E}">
        <p14:creationId xmlns:p14="http://schemas.microsoft.com/office/powerpoint/2010/main" val="13239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Wildcards </a:t>
            </a:r>
            <a:r>
              <a:rPr lang="en-US" dirty="0"/>
              <a:t>are used with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for partial filtration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less capable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Example: Find all employees who's first name </a:t>
            </a:r>
            <a:r>
              <a:rPr lang="en-US" b="1" dirty="0">
                <a:solidFill>
                  <a:schemeClr val="bg1"/>
                </a:solidFill>
              </a:rPr>
              <a:t>starts with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Ro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WHERE … LIKE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7624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9902" y="5310706"/>
            <a:ext cx="2874784" cy="698208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symbol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A25145-5002-4F6C-B1FE-A7B2F21D5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Supported characters include: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ESCAPE</a:t>
            </a:r>
            <a:r>
              <a:rPr lang="en-US" dirty="0"/>
              <a:t> – specify a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 Characters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612" y="4733458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Name LIKE '%max!%'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865084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-- any character not in the range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CD18B-093F-4DD5-B6C2-26A099757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51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074" y="1716562"/>
            <a:ext cx="81098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Various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functions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String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3000" dirty="0">
                <a:solidFill>
                  <a:schemeClr val="bg2"/>
                </a:solidFill>
              </a:rPr>
              <a:t>/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REPLACE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Math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ABS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POWER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Date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DATEPART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DATEDIFF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GETDATE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Wildcards</a:t>
            </a:r>
            <a:r>
              <a:rPr lang="en-US" sz="3200" dirty="0">
                <a:solidFill>
                  <a:schemeClr val="bg2"/>
                </a:solidFill>
              </a:rPr>
              <a:t>, we can obtain results by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partial string matches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CC4936F-0283-4F74-ACAF-A0D050557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4CAFE-1343-4FD5-BFC8-FD51CF3A34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in SQL Server</a:t>
            </a:r>
          </a:p>
        </p:txBody>
      </p:sp>
      <p:pic>
        <p:nvPicPr>
          <p:cNvPr id="1028" name="Picture 4" descr="Ð ÐµÐ·ÑÐ»ÑÐ°Ñ Ñ Ð¸Ð·Ð¾Ð±ÑÐ°Ð¶ÐµÐ½Ð¸Ðµ Ð·Ð° functions png">
            <a:extLst>
              <a:ext uri="{FF2B5EF4-FFF2-40B4-BE49-F238E27FC236}">
                <a16:creationId xmlns:a16="http://schemas.microsoft.com/office/drawing/2014/main" id="{98B06F06-A26D-4BAB-BF84-85C365DA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805070"/>
            <a:ext cx="3648488" cy="36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E0F9C81-3F93-4DBD-A749-82DD590E91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36732" y="5668888"/>
            <a:ext cx="10961783" cy="768084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96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9F8083-CE21-40C0-AF4B-1D35BE23B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391CC6-5CB5-4735-91E7-7F22C1782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4601924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Aggregate functions</a:t>
            </a:r>
          </a:p>
          <a:p>
            <a:pPr lvl="1"/>
            <a:r>
              <a:rPr lang="en-US" sz="2800" dirty="0"/>
              <a:t>It perform a calculation on a set of values and return a </a:t>
            </a:r>
            <a:br>
              <a:rPr lang="en-US" sz="2800" dirty="0"/>
            </a:br>
            <a:r>
              <a:rPr lang="en-US" sz="2800" dirty="0"/>
              <a:t>single value</a:t>
            </a:r>
          </a:p>
          <a:p>
            <a:pPr lvl="1"/>
            <a:r>
              <a:rPr lang="en-US" sz="2800" dirty="0"/>
              <a:t>Examples: AVG, COUNT, MIN, MAX, SUM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Analytic functions</a:t>
            </a:r>
          </a:p>
          <a:p>
            <a:pPr lvl="1"/>
            <a:r>
              <a:rPr lang="en-US" sz="2800" dirty="0"/>
              <a:t>It compute an aggregate value based on a group of rows</a:t>
            </a:r>
            <a:endParaRPr lang="bg-BG" sz="2800" dirty="0"/>
          </a:p>
          <a:p>
            <a:pPr lvl="1"/>
            <a:r>
              <a:rPr lang="en-US" sz="2800" dirty="0"/>
              <a:t>Unlike aggregate functions, analytic functions can </a:t>
            </a:r>
            <a:br>
              <a:rPr lang="en-US" sz="2800" dirty="0"/>
            </a:br>
            <a:r>
              <a:rPr lang="en-US" sz="2800" dirty="0"/>
              <a:t>return multiple rows for each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01A0B-B4E6-41E7-A4E2-7A28DC2DE1CA}"/>
              </a:ext>
            </a:extLst>
          </p:cNvPr>
          <p:cNvSpPr txBox="1">
            <a:spLocks/>
          </p:cNvSpPr>
          <p:nvPr/>
        </p:nvSpPr>
        <p:spPr>
          <a:xfrm>
            <a:off x="2008991" y="5726000"/>
            <a:ext cx="9625862" cy="83099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dirty="0"/>
              <a:t>PERCENTILE_CONT(0.5) WITHIN GROUP (ORDER BY Salary DESC) OVER (PARTITION BY </a:t>
            </a:r>
            <a:r>
              <a:rPr lang="en-US" sz="2400" dirty="0" err="1"/>
              <a:t>DepartmentId</a:t>
            </a:r>
            <a:r>
              <a:rPr lang="en-US" sz="2400" dirty="0"/>
              <a:t>) AS </a:t>
            </a:r>
            <a:r>
              <a:rPr lang="en-US" sz="2400" dirty="0" err="1"/>
              <a:t>MedianCont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3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044001"/>
            <a:ext cx="10129234" cy="56237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Ranking</a:t>
            </a:r>
            <a:r>
              <a:rPr lang="en-US" sz="2800" b="1" dirty="0">
                <a:solidFill>
                  <a:schemeClr val="bg1"/>
                </a:solidFill>
              </a:rPr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Returns a ranking value for each row in a partition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RANK, ROW_NUMBER, DENSE_RANK, NTILE (OVER)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noProof="1">
                <a:solidFill>
                  <a:schemeClr val="bg1"/>
                </a:solidFill>
              </a:rPr>
              <a:t>Rowset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Returns </a:t>
            </a:r>
            <a:r>
              <a:rPr lang="en-US" sz="2800" dirty="0"/>
              <a:t>an object that can be used like table references in </a:t>
            </a:r>
            <a:br>
              <a:rPr lang="en-US" sz="2800" dirty="0"/>
            </a:br>
            <a:r>
              <a:rPr lang="en-US" sz="2800" dirty="0"/>
              <a:t>an statement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OPENDATASOURCE, OPENJSON, OPENXML, OPENROWSET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Scalar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Operate on a single value and then return a single value. </a:t>
            </a:r>
            <a:br>
              <a:rPr lang="en-US" sz="2800" dirty="0"/>
            </a:br>
            <a:r>
              <a:rPr lang="en-US" sz="2800" dirty="0"/>
              <a:t>Scalar functions can be used wherever an expression is valid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851366-3E78-41A9-961C-AFAFB77463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Functions</a:t>
            </a:r>
          </a:p>
        </p:txBody>
      </p:sp>
      <p:pic>
        <p:nvPicPr>
          <p:cNvPr id="2050" name="Picture 2" descr="Ð ÐµÐ·ÑÐ»ÑÐ°Ñ Ñ Ð¸Ð·Ð¾Ð±ÑÐ°Ð¶ÐµÐ½Ð¸Ðµ Ð·Ð° abc png">
            <a:extLst>
              <a:ext uri="{FF2B5EF4-FFF2-40B4-BE49-F238E27FC236}">
                <a16:creationId xmlns:a16="http://schemas.microsoft.com/office/drawing/2014/main" id="{C25E9DF4-DD39-4C11-8114-A799A038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85" y="1212575"/>
            <a:ext cx="2995230" cy="29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– combines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CONCAT_WS </a:t>
            </a:r>
            <a:r>
              <a:rPr lang="en-US" dirty="0"/>
              <a:t>combines strings with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981201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FirstName </a:t>
            </a:r>
            <a:r>
              <a:rPr lang="en-US" dirty="0">
                <a:solidFill>
                  <a:schemeClr val="bg1"/>
                </a:solidFill>
              </a:rPr>
              <a:t>+ ' ' + </a:t>
            </a:r>
            <a:r>
              <a:rPr lang="en-US" dirty="0"/>
              <a:t>LastName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00200" y="3578917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</a:t>
            </a:r>
            <a:r>
              <a:rPr lang="en-US" dirty="0"/>
              <a:t>(FirstName, ' ', LastName)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F39B123-8FE8-4478-A6E1-7A9DE6632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7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SUBSTRING </a:t>
            </a:r>
            <a:r>
              <a:rPr lang="en-US" dirty="0"/>
              <a:t>– extracts a part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get short </a:t>
            </a:r>
            <a:r>
              <a:rPr lang="en-US" b="1" dirty="0">
                <a:solidFill>
                  <a:schemeClr val="bg1"/>
                </a:solidFill>
              </a:rPr>
              <a:t>summary</a:t>
            </a:r>
            <a:r>
              <a:rPr lang="en-US" dirty="0"/>
              <a:t> of an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1" y="1981201"/>
            <a:ext cx="899159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4331148"/>
            <a:ext cx="106680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ArticleId, Author, Content,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(Content, 1,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+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 AS Summary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600201" y="2659520"/>
            <a:ext cx="8989287" cy="1039356"/>
            <a:chOff x="226242" y="2659519"/>
            <a:chExt cx="8989287" cy="10393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SUBSTRING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('SoftUni',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58816" y="2659519"/>
              <a:ext cx="494907" cy="1039356"/>
            </a:xfrm>
            <a:prstGeom prst="rightArrow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EA4B5809-B1AC-468F-A58D-B74B9E91C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9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3774</TotalTime>
  <Words>2119</Words>
  <Application>Microsoft Office PowerPoint</Application>
  <PresentationFormat>Widescreen</PresentationFormat>
  <Paragraphs>366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Built-in Functions</vt:lpstr>
      <vt:lpstr>Table of Contents</vt:lpstr>
      <vt:lpstr>Questions</vt:lpstr>
      <vt:lpstr>Functions in SQL Server</vt:lpstr>
      <vt:lpstr>SQL Functions</vt:lpstr>
      <vt:lpstr>SQL Functions</vt:lpstr>
      <vt:lpstr>String Functions</vt:lpstr>
      <vt:lpstr>String Functions (1)</vt:lpstr>
      <vt:lpstr>String Functions (2)</vt:lpstr>
      <vt:lpstr>String Functions (3)</vt:lpstr>
      <vt:lpstr>String Functions (4)</vt:lpstr>
      <vt:lpstr>String Functions (5)</vt:lpstr>
      <vt:lpstr>String Functions (6)</vt:lpstr>
      <vt:lpstr>Problem: Obfuscate CC Numbers</vt:lpstr>
      <vt:lpstr>Solution : Obfuscate CC Numbers</vt:lpstr>
      <vt:lpstr>String Functions (7)</vt:lpstr>
      <vt:lpstr>Math Functions</vt:lpstr>
      <vt:lpstr>Math Functions (1)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Date Functions</vt:lpstr>
      <vt:lpstr>Date Functions (1)</vt:lpstr>
      <vt:lpstr>Problem: Quarterly Report</vt:lpstr>
      <vt:lpstr>Solution: Quarterly Report</vt:lpstr>
      <vt:lpstr>Date Functions (2)</vt:lpstr>
      <vt:lpstr>Date Functions (3)</vt:lpstr>
      <vt:lpstr>Other Functions</vt:lpstr>
      <vt:lpstr>Other Functions (1)</vt:lpstr>
      <vt:lpstr>Other Functions (2)</vt:lpstr>
      <vt:lpstr>Other Functions (3)</vt:lpstr>
      <vt:lpstr>Ranking Functions</vt:lpstr>
      <vt:lpstr>Wildcards</vt:lpstr>
      <vt:lpstr>Using WHERE … LIKE</vt:lpstr>
      <vt:lpstr>Wildcard Characters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Nikolay</cp:lastModifiedBy>
  <cp:revision>30</cp:revision>
  <dcterms:created xsi:type="dcterms:W3CDTF">2018-05-23T13:08:44Z</dcterms:created>
  <dcterms:modified xsi:type="dcterms:W3CDTF">2020-06-01T10:16:04Z</dcterms:modified>
  <cp:category>db;databases;sql;programming;computer programming;software development</cp:category>
</cp:coreProperties>
</file>