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394" r:id="rId2"/>
    <p:sldId id="627" r:id="rId3"/>
    <p:sldId id="547" r:id="rId4"/>
    <p:sldId id="628" r:id="rId5"/>
    <p:sldId id="629" r:id="rId6"/>
    <p:sldId id="630" r:id="rId7"/>
    <p:sldId id="631" r:id="rId8"/>
    <p:sldId id="633" r:id="rId9"/>
    <p:sldId id="634" r:id="rId10"/>
    <p:sldId id="654" r:id="rId11"/>
    <p:sldId id="635" r:id="rId12"/>
    <p:sldId id="636" r:id="rId13"/>
    <p:sldId id="637" r:id="rId14"/>
    <p:sldId id="659" r:id="rId15"/>
    <p:sldId id="638" r:id="rId16"/>
    <p:sldId id="639" r:id="rId17"/>
    <p:sldId id="640" r:id="rId18"/>
    <p:sldId id="642" r:id="rId19"/>
    <p:sldId id="643" r:id="rId20"/>
    <p:sldId id="658" r:id="rId21"/>
    <p:sldId id="645" r:id="rId22"/>
    <p:sldId id="652" r:id="rId23"/>
    <p:sldId id="655" r:id="rId24"/>
    <p:sldId id="653" r:id="rId25"/>
    <p:sldId id="657" r:id="rId26"/>
    <p:sldId id="349" r:id="rId27"/>
    <p:sldId id="401" r:id="rId28"/>
    <p:sldId id="625" r:id="rId29"/>
    <p:sldId id="626" r:id="rId30"/>
    <p:sldId id="405" r:id="rId31"/>
    <p:sldId id="49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2273161-2C1F-461D-9D78-B0227F03B6DF}">
          <p14:sldIdLst>
            <p14:sldId id="394"/>
            <p14:sldId id="627"/>
            <p14:sldId id="547"/>
          </p14:sldIdLst>
        </p14:section>
        <p14:section name="React Overview" id="{A1B59156-360E-4709-88BC-293A7AF458C5}">
          <p14:sldIdLst>
            <p14:sldId id="628"/>
            <p14:sldId id="629"/>
            <p14:sldId id="630"/>
            <p14:sldId id="631"/>
            <p14:sldId id="633"/>
          </p14:sldIdLst>
        </p14:section>
        <p14:section name="Installation" id="{811810F0-F86F-47B7-9A99-1479E8C9E12E}">
          <p14:sldIdLst>
            <p14:sldId id="634"/>
            <p14:sldId id="654"/>
            <p14:sldId id="635"/>
            <p14:sldId id="636"/>
            <p14:sldId id="637"/>
            <p14:sldId id="659"/>
          </p14:sldIdLst>
        </p14:section>
        <p14:section name="JSX Syntax" id="{0067E222-5C54-4A34-8A55-8033AC867718}">
          <p14:sldIdLst>
            <p14:sldId id="638"/>
            <p14:sldId id="639"/>
            <p14:sldId id="640"/>
            <p14:sldId id="642"/>
            <p14:sldId id="643"/>
            <p14:sldId id="658"/>
          </p14:sldIdLst>
        </p14:section>
        <p14:section name="Composition" id="{A52B8BF0-9562-4B81-8A54-D2633493965E}">
          <p14:sldIdLst>
            <p14:sldId id="645"/>
            <p14:sldId id="652"/>
            <p14:sldId id="655"/>
            <p14:sldId id="653"/>
            <p14:sldId id="657"/>
          </p14:sldIdLst>
        </p14:section>
        <p14:section name="Conclusion" id="{BB685F69-CD02-47CA-82B6-EBEA954DEC8D}">
          <p14:sldIdLst>
            <p14:sldId id="349"/>
            <p14:sldId id="401"/>
            <p14:sldId id="625"/>
            <p14:sldId id="626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EB3A8D2-AAE2-42FD-A649-748361EDE6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99695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28E37A3-41F5-41E8-8CBF-3B1BCEDE94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0745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7D05CC5-7B38-4609-ABC1-0A32EFE299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498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2FFBE11-D9C1-4268-A6D7-3F08FEFC11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06828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CA559A-2D37-4E53-BA11-3B2876517C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5854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>
                <a:solidFill>
                  <a:prstClr val="black"/>
                </a:solidFill>
              </a:rPr>
              <a:t>© SoftUni -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https://softuni.org</a:t>
            </a:r>
            <a:r>
              <a:rPr lang="en-US" dirty="0">
                <a:solidFill>
                  <a:prstClr val="black"/>
                </a:solidFill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3558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C120756-E011-40B0-8B96-0D7F0EDD6B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1065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01962BD-6B80-4F7A-B3EA-DB33E323FC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1134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installation.html" TargetMode="External"/><Relationship Id="rId2" Type="http://schemas.openxmlformats.org/officeDocument/2006/relationships/hyperlink" Target="https://reactjs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desandbox.io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jsx-in-depth.html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7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41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6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8.png"/><Relationship Id="rId23" Type="http://schemas.openxmlformats.org/officeDocument/2006/relationships/image" Target="../media/image42.png"/><Relationship Id="rId10" Type="http://schemas.openxmlformats.org/officeDocument/2006/relationships/image" Target="../media/image35.jpeg"/><Relationship Id="rId19" Type="http://schemas.openxmlformats.org/officeDocument/2006/relationships/image" Target="../media/image40.png"/><Relationship Id="rId4" Type="http://schemas.openxmlformats.org/officeDocument/2006/relationships/image" Target="../media/image32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44.png"/><Relationship Id="rId4" Type="http://schemas.openxmlformats.org/officeDocument/2006/relationships/hyperlink" Target="https://virtualracingschool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46150" y="1152622"/>
            <a:ext cx="8089347" cy="1418935"/>
          </a:xfrm>
        </p:spPr>
        <p:txBody>
          <a:bodyPr>
            <a:noAutofit/>
          </a:bodyPr>
          <a:lstStyle/>
          <a:p>
            <a:r>
              <a:rPr lang="en-US" sz="3600" dirty="0"/>
              <a:t>What is React, JSX, Overview and Syntax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1" y="228600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Introduction </a:t>
            </a:r>
            <a:r>
              <a:rPr lang="en-US"/>
              <a:t>to React.js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708505" y="6123708"/>
            <a:ext cx="2950749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800" dirty="0" err="1"/>
              <a:t>SoftUni</a:t>
            </a:r>
            <a:r>
              <a:rPr lang="en-US" sz="2800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399743"/>
            <a:ext cx="2950749" cy="382788"/>
          </a:xfrm>
        </p:spPr>
        <p:txBody>
          <a:bodyPr/>
          <a:lstStyle/>
          <a:p>
            <a:r>
              <a:rPr lang="en-GB" sz="2000" dirty="0"/>
              <a:t>Technical Trainers</a:t>
            </a:r>
          </a:p>
        </p:txBody>
      </p:sp>
      <p:pic>
        <p:nvPicPr>
          <p:cNvPr id="1028" name="Picture 4" descr="Ð ÐµÐ·ÑÐ»ÑÐ°Ñ Ñ Ð¸Ð·Ð¾Ð±ÑÐ°Ð¶ÐµÐ½Ð¸Ðµ Ð·Ð° react 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1513">
            <a:off x="251172" y="2532871"/>
            <a:ext cx="2670554" cy="238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05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Less to learn - </a:t>
            </a:r>
            <a:r>
              <a:rPr lang="en-US" b="1" dirty="0">
                <a:solidFill>
                  <a:schemeClr val="bg1"/>
                </a:solidFill>
              </a:rPr>
              <a:t>instant reloads </a:t>
            </a:r>
            <a:r>
              <a:rPr lang="en-US" dirty="0"/>
              <a:t>help you focus on development</a:t>
            </a:r>
          </a:p>
          <a:p>
            <a:r>
              <a:rPr lang="en-US" dirty="0"/>
              <a:t>Only one dependency - no complicated version mismatches</a:t>
            </a:r>
          </a:p>
          <a:p>
            <a:r>
              <a:rPr lang="en-US" dirty="0"/>
              <a:t>No Lock-In - under the hood </a:t>
            </a:r>
            <a:r>
              <a:rPr lang="en-US" b="1" dirty="0">
                <a:solidFill>
                  <a:schemeClr val="bg1"/>
                </a:solidFill>
              </a:rPr>
              <a:t>Webpack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Babel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ESLint</a:t>
            </a:r>
          </a:p>
          <a:p>
            <a:r>
              <a:rPr lang="en-US" dirty="0"/>
              <a:t>Install the React app creator (one-time global install)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React App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2A35B03-AF47-4396-BBED-873FD20662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523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Run the React app creator</a:t>
            </a:r>
          </a:p>
          <a:p>
            <a:endParaRPr lang="en-US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Starts your React app from the command line</a:t>
            </a:r>
            <a:endParaRPr lang="bg-BG" dirty="0"/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Browse your app from </a:t>
            </a:r>
            <a:r>
              <a:rPr lang="en-US" dirty="0">
                <a:hlinkClick r:id="rId2"/>
              </a:rPr>
              <a:t>http://localhost:3000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and Run the React App Creator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62000" y="1905001"/>
            <a:ext cx="5562600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npx create-react-app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my-app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191000" y="3429001"/>
            <a:ext cx="2133600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npm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254E273-5D22-4431-A833-36E9E603D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429001"/>
            <a:ext cx="2133600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cd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my-app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63BF544B-9FB1-4B44-9522-C623C8A84A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197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Visit the </a:t>
            </a:r>
            <a:r>
              <a:rPr lang="en-US" b="1" dirty="0">
                <a:solidFill>
                  <a:schemeClr val="bg1"/>
                </a:solidFill>
              </a:rPr>
              <a:t>official website</a:t>
            </a:r>
          </a:p>
          <a:p>
            <a:pPr>
              <a:spcBef>
                <a:spcPts val="7800"/>
              </a:spcBef>
            </a:pPr>
            <a:r>
              <a:rPr lang="en-US" dirty="0"/>
              <a:t>Documentation</a:t>
            </a:r>
          </a:p>
          <a:p>
            <a:pPr>
              <a:spcBef>
                <a:spcPts val="7800"/>
              </a:spcBef>
            </a:pPr>
            <a:r>
              <a:rPr lang="en-US" dirty="0"/>
              <a:t>Online sandbox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Information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1925154"/>
            <a:ext cx="4724400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  <a:hlinkClick r:id="rId2"/>
              </a:rPr>
              <a:t>https://reactjs.org/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3565944"/>
            <a:ext cx="8534400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  <a:hlinkClick r:id="rId3"/>
              </a:rPr>
              <a:t>https://reactjs.org/docs/installation.html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7088" y="5206734"/>
            <a:ext cx="4725512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  <a:hlinkClick r:id="rId4"/>
              </a:rPr>
              <a:t>https://codesandbox.io/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F7DD3CC-1339-41F7-AF29-26E866EC7C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408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type="body" sz="quarter" idx="10"/>
          </p:nvPr>
        </p:nvSpPr>
        <p:spPr>
          <a:xfrm>
            <a:off x="304800" y="1205182"/>
            <a:ext cx="8458200" cy="531982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package.json</a:t>
            </a:r>
            <a:r>
              <a:rPr lang="en-US" sz="3400" dirty="0"/>
              <a:t> - project configuration</a:t>
            </a:r>
          </a:p>
          <a:p>
            <a:pPr lvl="1"/>
            <a:r>
              <a:rPr lang="en-US" sz="3200" dirty="0"/>
              <a:t>Module name, dependencies, build actions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index.html</a:t>
            </a:r>
          </a:p>
          <a:p>
            <a:pPr lvl="1"/>
            <a:r>
              <a:rPr lang="en-US" sz="3200" dirty="0"/>
              <a:t>App main HTML file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index.js</a:t>
            </a:r>
            <a:endParaRPr lang="en-US" sz="3400" dirty="0">
              <a:solidFill>
                <a:schemeClr val="bg1"/>
              </a:solidFill>
            </a:endParaRPr>
          </a:p>
          <a:p>
            <a:pPr lvl="1"/>
            <a:r>
              <a:rPr lang="en-US" sz="3200" dirty="0"/>
              <a:t>App main JS file (startup script)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App.js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App.css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App.test.js</a:t>
            </a:r>
          </a:p>
          <a:p>
            <a:pPr lvl="1"/>
            <a:r>
              <a:rPr lang="en-US" sz="3200" dirty="0"/>
              <a:t>React component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App</a:t>
            </a:r>
            <a:r>
              <a:rPr lang="en-US" sz="3200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 App Structure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B4541-EA4D-48E3-BF10-04E4DF519A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8763001" y="1850555"/>
            <a:ext cx="2695575" cy="4029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0C7A439-C2B0-4773-8402-802EC671DB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963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3602F20-05D3-4391-9E03-54B7F1B7B78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  <p:pic>
        <p:nvPicPr>
          <p:cNvPr id="5" name="Picture 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BCA0F38C-33EA-43E2-B650-5E6E3E839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25" y="1447800"/>
            <a:ext cx="2747150" cy="274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6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DA2D6191-756D-48A5-8281-76C11E72C4D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JSX Syntax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E78B54-0AF1-413F-B68B-8868CF46A838}"/>
              </a:ext>
            </a:extLst>
          </p:cNvPr>
          <p:cNvGrpSpPr/>
          <p:nvPr/>
        </p:nvGrpSpPr>
        <p:grpSpPr>
          <a:xfrm>
            <a:off x="4800600" y="1205915"/>
            <a:ext cx="2590800" cy="2590800"/>
            <a:chOff x="4799012" y="1205915"/>
            <a:chExt cx="2590800" cy="2590800"/>
          </a:xfrm>
        </p:grpSpPr>
        <p:pic>
          <p:nvPicPr>
            <p:cNvPr id="9" name="Picture 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1604848-A551-4F44-96AB-BC969BF0E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9012" y="1205915"/>
              <a:ext cx="2590800" cy="25908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A72813-4B96-4A89-884C-E0C15519E588}"/>
                </a:ext>
              </a:extLst>
            </p:cNvPr>
            <p:cNvSpPr txBox="1"/>
            <p:nvPr/>
          </p:nvSpPr>
          <p:spPr>
            <a:xfrm>
              <a:off x="5408612" y="2453322"/>
              <a:ext cx="914400" cy="665924"/>
            </a:xfrm>
            <a:prstGeom prst="rect">
              <a:avLst/>
            </a:prstGeom>
            <a:solidFill>
              <a:schemeClr val="bg2"/>
            </a:solidFill>
            <a:ln w="57150">
              <a:solidFill>
                <a:schemeClr val="bg2"/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JSX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F190811E-E396-4B28-A2A6-2FA923A8726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Overview, Syntax, Advantages</a:t>
            </a:r>
          </a:p>
        </p:txBody>
      </p:sp>
    </p:spTree>
    <p:extLst>
      <p:ext uri="{BB962C8B-B14F-4D97-AF65-F5344CB8AC3E}">
        <p14:creationId xmlns:p14="http://schemas.microsoft.com/office/powerpoint/2010/main" val="280893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JSX</a:t>
            </a:r>
            <a:r>
              <a:rPr lang="en-US" sz="3400" dirty="0"/>
              <a:t> is React's JavaScript </a:t>
            </a:r>
            <a:r>
              <a:rPr lang="en-US" sz="3400" b="1" dirty="0">
                <a:solidFill>
                  <a:schemeClr val="bg1"/>
                </a:solidFill>
              </a:rPr>
              <a:t>superset language</a:t>
            </a:r>
          </a:p>
          <a:p>
            <a:pPr lvl="1"/>
            <a:r>
              <a:rPr lang="en-US" sz="3200" dirty="0"/>
              <a:t>Has all of JavaScript's </a:t>
            </a:r>
            <a:r>
              <a:rPr lang="en-US" sz="3200" b="1" dirty="0">
                <a:solidFill>
                  <a:schemeClr val="bg1"/>
                </a:solidFill>
              </a:rPr>
              <a:t>features</a:t>
            </a:r>
            <a:r>
              <a:rPr lang="en-US" sz="3200" dirty="0"/>
              <a:t> and more</a:t>
            </a:r>
          </a:p>
          <a:p>
            <a:r>
              <a:rPr lang="en-US" sz="3400" dirty="0"/>
              <a:t>Unique approach to </a:t>
            </a:r>
            <a:r>
              <a:rPr lang="en-US" sz="3400" b="1" dirty="0">
                <a:solidFill>
                  <a:schemeClr val="bg1"/>
                </a:solidFill>
              </a:rPr>
              <a:t>mixing HTML and JS</a:t>
            </a:r>
          </a:p>
          <a:p>
            <a:r>
              <a:rPr lang="en-US" sz="3400" dirty="0"/>
              <a:t>Compiles to </a:t>
            </a:r>
            <a:r>
              <a:rPr lang="en-US" sz="3400" b="1" dirty="0">
                <a:solidFill>
                  <a:schemeClr val="bg1"/>
                </a:solidFill>
              </a:rPr>
              <a:t>plain JavaScript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Overview</a:t>
            </a:r>
            <a:endParaRPr lang="bg-BG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77221" y="3936299"/>
            <a:ext cx="8117904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&lt;div 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="red"&gt;Children Text&lt;/div&gt;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88556" y="4708466"/>
            <a:ext cx="5436045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React.createElement("div",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{ 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: "red" },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  "Children Text"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F4D053D-622E-4998-9DE7-A763D3390F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605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Syntax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3576" y="1323111"/>
            <a:ext cx="7469824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&lt;div 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className</a:t>
            </a:r>
            <a:r>
              <a:rPr lang="en-US" sz="2600" b="1" dirty="0">
                <a:latin typeface="Consolas" pitchFamily="49" charset="0"/>
              </a:rPr>
              <a:t>="red"&gt;Children Text&lt;/div&gt;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83576" y="2226065"/>
            <a:ext cx="5260024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&lt;MyCounter 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2600" b="1" dirty="0">
                <a:latin typeface="Consolas" pitchFamily="49" charset="0"/>
              </a:rPr>
              <a:t>={3 + 5} /&gt;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3576" y="3050250"/>
            <a:ext cx="10365424" cy="33462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let gameScores = {</a:t>
            </a:r>
          </a:p>
          <a:p>
            <a:r>
              <a:rPr lang="en-US" sz="2600" b="1" dirty="0">
                <a:latin typeface="Consolas" pitchFamily="49" charset="0"/>
              </a:rPr>
              <a:t>  player1: 2,</a:t>
            </a:r>
          </a:p>
          <a:p>
            <a:r>
              <a:rPr lang="en-US" sz="2600" b="1" dirty="0">
                <a:latin typeface="Consolas" pitchFamily="49" charset="0"/>
              </a:rPr>
              <a:t>  player2: 5</a:t>
            </a:r>
          </a:p>
          <a:p>
            <a:r>
              <a:rPr lang="en-US" sz="2600" b="1" dirty="0">
                <a:latin typeface="Consolas" pitchFamily="49" charset="0"/>
              </a:rPr>
              <a:t>};</a:t>
            </a:r>
          </a:p>
          <a:p>
            <a:r>
              <a:rPr lang="en-US" sz="2600" b="1" dirty="0">
                <a:latin typeface="Consolas" pitchFamily="49" charset="0"/>
              </a:rPr>
              <a:t>&lt;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DashboardUnit</a:t>
            </a:r>
            <a:r>
              <a:rPr lang="en-US" sz="2600" b="1" dirty="0">
                <a:latin typeface="Consolas" pitchFamily="49" charset="0"/>
              </a:rPr>
              <a:t> index="2" onClick={() =&gt; {}&gt;</a:t>
            </a:r>
          </a:p>
          <a:p>
            <a:r>
              <a:rPr lang="en-US" sz="2600" b="1" dirty="0">
                <a:latin typeface="Consolas" pitchFamily="49" charset="0"/>
              </a:rPr>
              <a:t>  &lt;h1&gt;Scores&lt;/h1&gt;</a:t>
            </a:r>
          </a:p>
          <a:p>
            <a:r>
              <a:rPr lang="en-US" sz="2600" b="1" dirty="0">
                <a:latin typeface="Consolas" pitchFamily="49" charset="0"/>
              </a:rPr>
              <a:t>  &lt;Scoreboard className="results" scores={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gameScores</a:t>
            </a:r>
            <a:r>
              <a:rPr lang="en-US" sz="2600" b="1" dirty="0">
                <a:latin typeface="Consolas" pitchFamily="49" charset="0"/>
              </a:rPr>
              <a:t>} /&gt;</a:t>
            </a:r>
          </a:p>
          <a:p>
            <a:r>
              <a:rPr lang="en-US" sz="2600" b="1" dirty="0">
                <a:latin typeface="Consolas" pitchFamily="49" charset="0"/>
              </a:rPr>
              <a:t>&lt;/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DashboardUnit</a:t>
            </a:r>
            <a:r>
              <a:rPr lang="en-US" sz="2600" b="1" dirty="0">
                <a:latin typeface="Consolas" pitchFamily="49" charset="0"/>
              </a:rPr>
              <a:t>&gt;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084064" y="2209129"/>
            <a:ext cx="2069336" cy="507561"/>
          </a:xfrm>
          <a:prstGeom prst="wedgeRoundRectCallout">
            <a:avLst>
              <a:gd name="adj1" fmla="val -68907"/>
              <a:gd name="adj2" fmla="val 3419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rgbClr val="FFFFFF"/>
                </a:solidFill>
              </a:rPr>
              <a:t>Expression</a:t>
            </a: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3207082" y="3985892"/>
            <a:ext cx="3108612" cy="507561"/>
          </a:xfrm>
          <a:prstGeom prst="wedgeRoundRectCallout">
            <a:avLst>
              <a:gd name="adj1" fmla="val -48239"/>
              <a:gd name="adj2" fmla="val 8615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</a:t>
            </a:r>
            <a:r>
              <a:rPr lang="en-US" b="1" noProof="1">
                <a:solidFill>
                  <a:schemeClr val="bg2"/>
                </a:solidFill>
              </a:rPr>
              <a:t>component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8839200" y="4731894"/>
            <a:ext cx="3276600" cy="507561"/>
          </a:xfrm>
          <a:prstGeom prst="wedgeRoundRectCallout">
            <a:avLst>
              <a:gd name="adj1" fmla="val -42991"/>
              <a:gd name="adj2" fmla="val 9353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Pass variable as prop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D5E3090-51E4-4821-BFFF-B87426BF2B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578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Standard elements use lowercase names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div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form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en-US" dirty="0"/>
              <a:t>, …</a:t>
            </a:r>
          </a:p>
          <a:p>
            <a:r>
              <a:rPr lang="en-US" dirty="0"/>
              <a:t>Custom components </a:t>
            </a:r>
            <a:r>
              <a:rPr lang="en-US" b="1" dirty="0">
                <a:solidFill>
                  <a:schemeClr val="bg1"/>
                </a:solidFill>
              </a:rPr>
              <a:t>always</a:t>
            </a:r>
            <a:r>
              <a:rPr lang="en-US" dirty="0"/>
              <a:t> use Pascal case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MyCustomComponent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Greeting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ScoreBoard</a:t>
            </a:r>
            <a:r>
              <a:rPr lang="en-US" dirty="0"/>
              <a:t>, …</a:t>
            </a:r>
          </a:p>
          <a:p>
            <a:r>
              <a:rPr lang="en-US" dirty="0"/>
              <a:t>Component name cannot be an expression </a:t>
            </a:r>
            <a:endParaRPr lang="bg-BG" dirty="0"/>
          </a:p>
          <a:p>
            <a:pPr lvl="1"/>
            <a:r>
              <a:rPr lang="en-US" dirty="0"/>
              <a:t>Use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instead</a:t>
            </a:r>
          </a:p>
          <a:p>
            <a:r>
              <a:rPr lang="en-US" dirty="0"/>
              <a:t>There must be a </a:t>
            </a:r>
            <a:r>
              <a:rPr lang="en-US" b="1" dirty="0">
                <a:solidFill>
                  <a:schemeClr val="bg1"/>
                </a:solidFill>
              </a:rPr>
              <a:t>root element</a:t>
            </a:r>
          </a:p>
          <a:p>
            <a:pPr>
              <a:spcBef>
                <a:spcPts val="2400"/>
              </a:spcBef>
            </a:pPr>
            <a:r>
              <a:rPr lang="en-US" dirty="0"/>
              <a:t>More info at: </a:t>
            </a:r>
            <a:r>
              <a:rPr lang="en-US" dirty="0">
                <a:hlinkClick r:id="rId2"/>
              </a:rPr>
              <a:t>https://reactjs.org/docs/jsx-in-depth.html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Rules and Principles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3D9A2A1-32C1-4C21-A232-68C151691C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788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JSX </a:t>
            </a:r>
            <a:r>
              <a:rPr lang="en-US" b="1" dirty="0">
                <a:solidFill>
                  <a:schemeClr val="bg1"/>
                </a:solidFill>
              </a:rPr>
              <a:t>compiles</a:t>
            </a:r>
            <a:r>
              <a:rPr lang="en-US" dirty="0"/>
              <a:t> to function calls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28649" y="1973145"/>
            <a:ext cx="800931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&lt;div className="red"&gt;Children Text&lt;/div&gt;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28649" y="3666473"/>
            <a:ext cx="8009312" cy="13457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React.createElement("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div</a:t>
            </a:r>
            <a:r>
              <a:rPr lang="en-US" sz="2600" b="1" dirty="0">
                <a:latin typeface="Consolas" pitchFamily="49" charset="0"/>
              </a:rPr>
              <a:t>",</a:t>
            </a:r>
          </a:p>
          <a:p>
            <a:r>
              <a:rPr lang="en-US" sz="2600" b="1" dirty="0">
                <a:latin typeface="Consolas" pitchFamily="49" charset="0"/>
              </a:rPr>
              <a:t>                    { 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className</a:t>
            </a:r>
            <a:r>
              <a:rPr lang="en-US" sz="2600" b="1" dirty="0">
                <a:latin typeface="Consolas" pitchFamily="49" charset="0"/>
              </a:rPr>
              <a:t>: "red" },</a:t>
            </a:r>
          </a:p>
          <a:p>
            <a:r>
              <a:rPr lang="en-US" sz="2600" b="1" dirty="0">
                <a:latin typeface="Consolas" pitchFamily="49" charset="0"/>
              </a:rPr>
              <a:t>                    "Children Text" [, …]);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2371105" y="2905804"/>
            <a:ext cx="4724400" cy="507561"/>
          </a:xfrm>
          <a:prstGeom prst="wedgeRoundRectCallout">
            <a:avLst>
              <a:gd name="adj1" fmla="val 3977"/>
              <a:gd name="adj2" fmla="val 9231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Element type (HTML tag name)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7239000" y="3412689"/>
            <a:ext cx="2820988" cy="507561"/>
          </a:xfrm>
          <a:prstGeom prst="wedgeRoundRectCallout">
            <a:avLst>
              <a:gd name="adj1" fmla="val -41282"/>
              <a:gd name="adj2" fmla="val 8038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Properties object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447800" y="4358473"/>
            <a:ext cx="2667000" cy="507561"/>
          </a:xfrm>
          <a:prstGeom prst="wedgeRoundRectCallout">
            <a:avLst>
              <a:gd name="adj1" fmla="val 63972"/>
              <a:gd name="adj2" fmla="val 2588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List of children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EEF8F0F-BAD7-4FDA-8593-D831E965B0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802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457200" y="1312658"/>
            <a:ext cx="4419600" cy="4859543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React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Installation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JSX Syntax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Composition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6B85EEE1-CC2F-4E8C-899B-4A94CA4D46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959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CA3B34F-6464-44F5-A14C-E4C56C624ED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  <p:pic>
        <p:nvPicPr>
          <p:cNvPr id="5" name="Picture 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BCA0F38C-33EA-43E2-B650-5E6E3E839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25" y="1447800"/>
            <a:ext cx="2747150" cy="274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3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C497CF82-FCAF-4E8A-8CB7-A0C6548EA92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Composition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1371600"/>
            <a:ext cx="2438400" cy="2438400"/>
          </a:xfrm>
          <a:prstGeom prst="rect">
            <a:avLst/>
          </a:prstGeom>
        </p:spPr>
      </p:pic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A88E3430-70B2-4D59-9C62-242BF7A76D1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 and Advantages</a:t>
            </a:r>
          </a:p>
        </p:txBody>
      </p:sp>
    </p:spTree>
    <p:extLst>
      <p:ext uri="{BB962C8B-B14F-4D97-AF65-F5344CB8AC3E}">
        <p14:creationId xmlns:p14="http://schemas.microsoft.com/office/powerpoint/2010/main" val="380507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C32B9-182C-4166-A06A-C2B949BE53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56112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React components can be </a:t>
            </a:r>
            <a:r>
              <a:rPr lang="en-US" b="1" dirty="0">
                <a:solidFill>
                  <a:schemeClr val="bg1"/>
                </a:solidFill>
              </a:rPr>
              <a:t>nested</a:t>
            </a:r>
            <a:r>
              <a:rPr lang="en-US" dirty="0"/>
              <a:t>, like DOM elements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ADCF17-A0D1-4E3D-9F73-44CAEC034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51386F-672C-4CEC-B284-FE7FA85D6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29" y="1789456"/>
            <a:ext cx="8605734" cy="49165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function 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Welcome</a:t>
            </a:r>
            <a:r>
              <a:rPr lang="en-US" sz="2200" b="1" dirty="0">
                <a:latin typeface="Consolas" pitchFamily="49" charset="0"/>
              </a:rPr>
              <a:t>() {</a:t>
            </a:r>
          </a:p>
          <a:p>
            <a:r>
              <a:rPr lang="en-US" sz="2200" b="1" dirty="0">
                <a:latin typeface="Consolas" pitchFamily="49" charset="0"/>
              </a:rPr>
              <a:t>  return &lt;h1&gt;Hello, from React&lt;/h1&gt;; </a:t>
            </a:r>
          </a:p>
          <a:p>
            <a:r>
              <a:rPr lang="en-US" sz="2200" b="1" dirty="0">
                <a:latin typeface="Consolas" pitchFamily="49" charset="0"/>
              </a:rPr>
              <a:t>}</a:t>
            </a:r>
          </a:p>
          <a:p>
            <a:r>
              <a:rPr lang="en-US" sz="2200" b="1" dirty="0">
                <a:latin typeface="Consolas" pitchFamily="49" charset="0"/>
              </a:rPr>
              <a:t>function 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Cya</a:t>
            </a:r>
            <a:r>
              <a:rPr lang="en-US" sz="2200" b="1" dirty="0">
                <a:latin typeface="Consolas" pitchFamily="49" charset="0"/>
              </a:rPr>
              <a:t>() {</a:t>
            </a:r>
          </a:p>
          <a:p>
            <a:r>
              <a:rPr lang="en-US" sz="2200" b="1" dirty="0">
                <a:latin typeface="Consolas" pitchFamily="49" charset="0"/>
              </a:rPr>
              <a:t>  return &lt;h1&gt;C ya, from React&lt;/h1&gt;;</a:t>
            </a:r>
          </a:p>
          <a:p>
            <a:r>
              <a:rPr lang="en-US" sz="2200" b="1" dirty="0">
                <a:latin typeface="Consolas" pitchFamily="49" charset="0"/>
              </a:rPr>
              <a:t>}</a:t>
            </a:r>
          </a:p>
          <a:p>
            <a:r>
              <a:rPr lang="en-US" sz="2200" b="1" dirty="0">
                <a:latin typeface="Consolas" pitchFamily="49" charset="0"/>
              </a:rPr>
              <a:t>function 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ComponentBlender</a:t>
            </a:r>
            <a:r>
              <a:rPr lang="en-US" sz="2200" b="1" dirty="0">
                <a:latin typeface="Consolas" pitchFamily="49" charset="0"/>
              </a:rPr>
              <a:t>() { </a:t>
            </a:r>
            <a:endParaRPr lang="bg-BG" sz="2200" b="1" dirty="0">
              <a:latin typeface="Consolas" pitchFamily="49" charset="0"/>
            </a:endParaRPr>
          </a:p>
          <a:p>
            <a:r>
              <a:rPr lang="en-US" sz="2200" b="1" dirty="0">
                <a:latin typeface="Consolas" pitchFamily="49" charset="0"/>
              </a:rPr>
              <a:t>  return (</a:t>
            </a:r>
          </a:p>
          <a:p>
            <a:r>
              <a:rPr lang="en-US" sz="2200" b="1" dirty="0">
                <a:latin typeface="Consolas" pitchFamily="49" charset="0"/>
              </a:rPr>
              <a:t>    &lt;div&gt;</a:t>
            </a:r>
          </a:p>
          <a:p>
            <a:r>
              <a:rPr lang="en-US" sz="2200" b="1" dirty="0">
                <a:latin typeface="Consolas" pitchFamily="49" charset="0"/>
              </a:rPr>
              <a:t>      &lt;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Welcome</a:t>
            </a:r>
            <a:r>
              <a:rPr lang="en-US" sz="2200" b="1" dirty="0">
                <a:latin typeface="Consolas" pitchFamily="49" charset="0"/>
              </a:rPr>
              <a:t> /&gt;</a:t>
            </a:r>
          </a:p>
          <a:p>
            <a:r>
              <a:rPr lang="en-US" sz="2200" b="1" dirty="0">
                <a:latin typeface="Consolas" pitchFamily="49" charset="0"/>
              </a:rPr>
              <a:t>      &lt;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Cya</a:t>
            </a:r>
            <a:r>
              <a:rPr lang="en-US" sz="2200" b="1" dirty="0">
                <a:latin typeface="Consolas" pitchFamily="49" charset="0"/>
              </a:rPr>
              <a:t> /&gt;</a:t>
            </a:r>
          </a:p>
          <a:p>
            <a:r>
              <a:rPr lang="en-US" sz="2200" b="1" dirty="0">
                <a:latin typeface="Consolas" pitchFamily="49" charset="0"/>
              </a:rPr>
              <a:t>    &lt;/div&gt;</a:t>
            </a:r>
          </a:p>
          <a:p>
            <a:r>
              <a:rPr lang="en-US" sz="2200" b="1" dirty="0">
                <a:latin typeface="Consolas" pitchFamily="49" charset="0"/>
              </a:rPr>
              <a:t>  );</a:t>
            </a:r>
          </a:p>
          <a:p>
            <a:r>
              <a:rPr lang="en-US" sz="2200" b="1" dirty="0">
                <a:latin typeface="Consolas" pitchFamily="49" charset="0"/>
              </a:rPr>
              <a:t>}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011" y="2362959"/>
            <a:ext cx="5187333" cy="213208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405829" y="5791200"/>
            <a:ext cx="5990734" cy="9060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ReactDOM.render(&lt;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ComponentBlender</a:t>
            </a:r>
            <a:r>
              <a:rPr lang="en-US" sz="2200" b="1" dirty="0">
                <a:latin typeface="Consolas" pitchFamily="49" charset="0"/>
              </a:rPr>
              <a:t> /&gt;,</a:t>
            </a:r>
          </a:p>
          <a:p>
            <a:r>
              <a:rPr lang="en-US" sz="2200" b="1" dirty="0">
                <a:latin typeface="Consolas" pitchFamily="49" charset="0"/>
              </a:rPr>
              <a:t>    document.getElementById('root'));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4D3415C-9968-4E03-A8BE-F3071725CD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849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561125"/>
          </a:xfrm>
        </p:spPr>
        <p:txBody>
          <a:bodyPr/>
          <a:lstStyle/>
          <a:p>
            <a:r>
              <a:rPr lang="en-US" dirty="0"/>
              <a:t>Names always start with </a:t>
            </a:r>
            <a:r>
              <a:rPr lang="en-US" b="1" dirty="0">
                <a:solidFill>
                  <a:schemeClr val="bg1"/>
                </a:solidFill>
              </a:rPr>
              <a:t>uppercase</a:t>
            </a:r>
          </a:p>
          <a:p>
            <a:r>
              <a:rPr lang="en-US" dirty="0"/>
              <a:t>Tags must be </a:t>
            </a:r>
            <a:r>
              <a:rPr lang="en-US" b="1" dirty="0">
                <a:solidFill>
                  <a:schemeClr val="bg1"/>
                </a:solidFill>
              </a:rPr>
              <a:t>closed</a:t>
            </a:r>
          </a:p>
          <a:p>
            <a:pPr lvl="1"/>
            <a:r>
              <a:rPr lang="en-US" dirty="0"/>
              <a:t>If there are no children - use </a:t>
            </a:r>
            <a:r>
              <a:rPr lang="en-US" b="1" dirty="0">
                <a:solidFill>
                  <a:schemeClr val="bg1"/>
                </a:solidFill>
              </a:rPr>
              <a:t>self-closing tags</a:t>
            </a:r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is passed via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Syntax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C28D04-3171-4BE3-8053-40E85016E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962401"/>
            <a:ext cx="90678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&lt;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Dropdown</a:t>
            </a:r>
            <a:r>
              <a:rPr lang="en-US" sz="2200" b="1" dirty="0">
                <a:latin typeface="Consolas" pitchFamily="49" charset="0"/>
              </a:rPr>
              <a:t>&gt; A dropdown list &lt;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UserHead</a:t>
            </a:r>
            <a:r>
              <a:rPr lang="en-US" sz="2200" b="1" dirty="0">
                <a:latin typeface="Consolas" pitchFamily="49" charset="0"/>
              </a:rPr>
              <a:t> name='</a:t>
            </a:r>
            <a:r>
              <a:rPr lang="en-US" sz="2200" b="1" dirty="0" err="1">
                <a:latin typeface="Consolas" pitchFamily="49" charset="0"/>
              </a:rPr>
              <a:t>homeHeader</a:t>
            </a:r>
            <a:r>
              <a:rPr lang="en-US" sz="2200" b="1" dirty="0">
                <a:latin typeface="Consolas" pitchFamily="49" charset="0"/>
              </a:rPr>
              <a:t>' /&gt;</a:t>
            </a:r>
          </a:p>
          <a:p>
            <a:r>
              <a:rPr lang="en-US" sz="2200" b="1" dirty="0">
                <a:latin typeface="Consolas" pitchFamily="49" charset="0"/>
              </a:rPr>
              <a:t>  &lt;Menu&gt; </a:t>
            </a:r>
          </a:p>
          <a:p>
            <a:r>
              <a:rPr lang="en-US" sz="2200" b="1" dirty="0">
                <a:latin typeface="Consolas" pitchFamily="49" charset="0"/>
              </a:rPr>
              <a:t>    &lt;MenuItem&gt;Do Something&lt;/MenuItem&gt;</a:t>
            </a:r>
          </a:p>
          <a:p>
            <a:r>
              <a:rPr lang="en-US" sz="2200" b="1" dirty="0">
                <a:latin typeface="Consolas" pitchFamily="49" charset="0"/>
              </a:rPr>
              <a:t>    &lt;MenuItem&gt;Do Something Fun!&lt;/MenuItem&gt; </a:t>
            </a:r>
          </a:p>
          <a:p>
            <a:r>
              <a:rPr lang="en-US" sz="2200" b="1" dirty="0">
                <a:latin typeface="Consolas" pitchFamily="49" charset="0"/>
              </a:rPr>
              <a:t>    &lt;MenuItem&gt;Do Something Else&lt;/MenuItem&gt; </a:t>
            </a:r>
          </a:p>
          <a:p>
            <a:r>
              <a:rPr lang="en-US" sz="2200" b="1" dirty="0">
                <a:latin typeface="Consolas" pitchFamily="49" charset="0"/>
              </a:rPr>
              <a:t>  &lt;/Menu&gt; </a:t>
            </a:r>
          </a:p>
          <a:p>
            <a:r>
              <a:rPr lang="en-US" sz="2200" b="1" dirty="0">
                <a:latin typeface="Consolas" pitchFamily="49" charset="0"/>
              </a:rPr>
              <a:t>&lt;/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Dropdown</a:t>
            </a:r>
            <a:r>
              <a:rPr lang="en-US" sz="2200" b="1" dirty="0">
                <a:latin typeface="Consolas" pitchFamily="49" charset="0"/>
              </a:rPr>
              <a:t>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0B42D7E-97B4-499D-948A-37995B3962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551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Encapsulate logic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Separate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your code</a:t>
            </a:r>
          </a:p>
          <a:p>
            <a:pPr lvl="1"/>
            <a:r>
              <a:rPr lang="en-US" sz="3200" dirty="0"/>
              <a:t>Easier to </a:t>
            </a:r>
            <a:r>
              <a:rPr lang="en-US" sz="3200" b="1" dirty="0">
                <a:solidFill>
                  <a:schemeClr val="bg1"/>
                </a:solidFill>
              </a:rPr>
              <a:t>maintain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debug</a:t>
            </a:r>
          </a:p>
          <a:p>
            <a:pPr lvl="1"/>
            <a:r>
              <a:rPr lang="en-US" sz="3200" dirty="0"/>
              <a:t>Allows </a:t>
            </a:r>
            <a:r>
              <a:rPr lang="en-US" sz="3200" b="1" dirty="0">
                <a:solidFill>
                  <a:schemeClr val="bg1"/>
                </a:solidFill>
              </a:rPr>
              <a:t>reusability</a:t>
            </a:r>
          </a:p>
          <a:p>
            <a:r>
              <a:rPr lang="en-US" sz="3400" dirty="0"/>
              <a:t>Components are neat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</a:t>
            </a:r>
            <a:endParaRPr lang="bg-BG" dirty="0"/>
          </a:p>
        </p:txBody>
      </p:sp>
      <p:pic>
        <p:nvPicPr>
          <p:cNvPr id="8" name="Picture 7" descr="A picture containing food&#10;&#10;Description automatically generated">
            <a:extLst>
              <a:ext uri="{FF2B5EF4-FFF2-40B4-BE49-F238E27FC236}">
                <a16:creationId xmlns:a16="http://schemas.microsoft.com/office/drawing/2014/main" id="{F4607962-DC80-45C7-86B7-1863191B0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057400"/>
            <a:ext cx="2743200" cy="27432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290CD945-ECB2-49BE-ABD1-05E50E990B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282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9F3D9F0-535B-4D24-8259-F55E433F278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  <p:pic>
        <p:nvPicPr>
          <p:cNvPr id="5" name="Picture 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BCA0F38C-33EA-43E2-B650-5E6E3E839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25" y="1447800"/>
            <a:ext cx="2747150" cy="274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92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1846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E5920B32-27A0-41D9-B0DD-6C1163F56293}"/>
              </a:ext>
            </a:extLst>
          </p:cNvPr>
          <p:cNvSpPr txBox="1">
            <a:spLocks/>
          </p:cNvSpPr>
          <p:nvPr/>
        </p:nvSpPr>
        <p:spPr>
          <a:xfrm>
            <a:off x="553393" y="1755043"/>
            <a:ext cx="8152743" cy="464137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React </a:t>
            </a:r>
            <a:r>
              <a:rPr lang="en-US" sz="2800" dirty="0">
                <a:solidFill>
                  <a:prstClr val="white"/>
                </a:solidFill>
              </a:rPr>
              <a:t>is a JavaScript library for building </a:t>
            </a:r>
            <a:r>
              <a:rPr lang="en-US" sz="2800" dirty="0">
                <a:solidFill>
                  <a:schemeClr val="bg2"/>
                </a:solidFill>
              </a:rPr>
              <a:t>user 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interfaces</a:t>
            </a:r>
            <a:endParaRPr lang="en-US" sz="2800" b="1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React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uses all </a:t>
            </a:r>
            <a:r>
              <a:rPr lang="en-US" sz="2800" b="1" dirty="0">
                <a:solidFill>
                  <a:schemeClr val="bg1"/>
                </a:solidFill>
              </a:rPr>
              <a:t>ES6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features</a:t>
            </a:r>
          </a:p>
          <a:p>
            <a:pPr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JSX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is React's JavaScript </a:t>
            </a:r>
            <a:r>
              <a:rPr lang="en-US" sz="2800" b="1" dirty="0">
                <a:solidFill>
                  <a:schemeClr val="bg1"/>
                </a:solidFill>
              </a:rPr>
              <a:t>superset </a:t>
            </a:r>
            <a:endParaRPr lang="bg-BG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React </a:t>
            </a:r>
            <a:r>
              <a:rPr lang="en-US" sz="2800" b="1" dirty="0">
                <a:solidFill>
                  <a:schemeClr val="bg1"/>
                </a:solidFill>
              </a:rPr>
              <a:t>components</a:t>
            </a:r>
            <a:r>
              <a:rPr lang="en-US" sz="2800" dirty="0">
                <a:solidFill>
                  <a:schemeClr val="bg2"/>
                </a:solidFill>
              </a:rPr>
              <a:t> can be nested (composition)</a:t>
            </a:r>
            <a:endParaRPr lang="en-US" sz="3000" dirty="0">
              <a:solidFill>
                <a:schemeClr val="bg2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EB4DA78F-3BBA-44AC-B63B-F63A257FB3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019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16219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03" y="2598343"/>
            <a:ext cx="3808797" cy="1583265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45" y="4281324"/>
            <a:ext cx="2216847" cy="2216847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4613" y="2660471"/>
            <a:ext cx="3066944" cy="1757752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50462" y="1324902"/>
            <a:ext cx="3680031" cy="11518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1233" y="1568271"/>
            <a:ext cx="4225751" cy="594071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97" y="584632"/>
            <a:ext cx="3216253" cy="2413583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543" y="2749431"/>
            <a:ext cx="3593656" cy="1224337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302" y="4515058"/>
            <a:ext cx="3250325" cy="1757752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004" y="4506682"/>
            <a:ext cx="2696462" cy="176612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143" y="4719367"/>
            <a:ext cx="2412984" cy="1378848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9681" y="1325811"/>
            <a:ext cx="3583219" cy="1106361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935" y="1317435"/>
            <a:ext cx="4558498" cy="1106361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4796" y="2746120"/>
            <a:ext cx="3750138" cy="130984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5696" y="2714232"/>
            <a:ext cx="3395172" cy="132339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2352" y="1314611"/>
            <a:ext cx="3216253" cy="1106361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2250" y="2714232"/>
            <a:ext cx="4213876" cy="132339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202" y="4311576"/>
            <a:ext cx="3410632" cy="218659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1676" y="4306561"/>
            <a:ext cx="3124640" cy="219160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1946" y="4311574"/>
            <a:ext cx="2216847" cy="2194624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2389" y="4305383"/>
            <a:ext cx="2606214" cy="219160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9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98" y="4332068"/>
            <a:ext cx="4528404" cy="1333176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517" y="1050703"/>
            <a:ext cx="4528404" cy="3990199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3651" y="1935060"/>
            <a:ext cx="3922436" cy="3730185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365671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br>
              <a:rPr lang="en-US" sz="5998" b="1" dirty="0"/>
            </a:br>
            <a:r>
              <a:rPr lang="en-US" sz="11497" b="1"/>
              <a:t>#react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33140FD-166C-4114-BC9D-429EF0A681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64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5A7EA6F-C9EA-450D-9018-0AA2FCE2BC8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27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8E49665-978A-4B40-8ACC-4000522E3F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37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05907D5-19D7-4CF0-8A07-79CBE8AACB7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React Overview</a:t>
            </a:r>
          </a:p>
        </p:txBody>
      </p:sp>
      <p:pic>
        <p:nvPicPr>
          <p:cNvPr id="10" name="Picture 9" descr="A picture containing window, drawing&#10;&#10;Description automatically generated">
            <a:extLst>
              <a:ext uri="{FF2B5EF4-FFF2-40B4-BE49-F238E27FC236}">
                <a16:creationId xmlns:a16="http://schemas.microsoft.com/office/drawing/2014/main" id="{72AA9E72-8402-46C4-9460-3C1C7CA1A2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070" y="1295400"/>
            <a:ext cx="2235860" cy="2590800"/>
          </a:xfrm>
          <a:prstGeom prst="rect">
            <a:avLst/>
          </a:prstGeom>
        </p:spPr>
      </p:pic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8D08B181-4B34-4C6F-9CA1-73228FB3710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History and Philosophy</a:t>
            </a:r>
          </a:p>
        </p:txBody>
      </p:sp>
    </p:spTree>
    <p:extLst>
      <p:ext uri="{BB962C8B-B14F-4D97-AF65-F5344CB8AC3E}">
        <p14:creationId xmlns:p14="http://schemas.microsoft.com/office/powerpoint/2010/main" val="183791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a JavaScript library for building </a:t>
            </a:r>
            <a:r>
              <a:rPr lang="en-US" b="1" dirty="0">
                <a:solidFill>
                  <a:schemeClr val="bg1"/>
                </a:solidFill>
              </a:rPr>
              <a:t>user interfaces </a:t>
            </a:r>
            <a:r>
              <a:rPr lang="en-US" dirty="0"/>
              <a:t>(UI)</a:t>
            </a:r>
          </a:p>
          <a:p>
            <a:r>
              <a:rPr lang="en-US" dirty="0"/>
              <a:t>Focused on creating </a:t>
            </a:r>
            <a:r>
              <a:rPr lang="en-US" b="1" dirty="0">
                <a:solidFill>
                  <a:schemeClr val="bg1"/>
                </a:solidFill>
              </a:rPr>
              <a:t>reusable components</a:t>
            </a:r>
          </a:p>
          <a:p>
            <a:r>
              <a:rPr lang="en-US" dirty="0"/>
              <a:t>Developed by </a:t>
            </a:r>
            <a:r>
              <a:rPr lang="en-US" b="1" dirty="0">
                <a:solidFill>
                  <a:schemeClr val="bg1"/>
                </a:solidFill>
              </a:rPr>
              <a:t>Facebook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React.js?</a:t>
            </a:r>
            <a:endParaRPr lang="bg-BG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2000" y="3352801"/>
            <a:ext cx="5943600" cy="20843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const 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HelloMessage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 = (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props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 =&gt; (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&lt;div&gt;Hello {props.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}&lt;/div&gt;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ReactDOM.render(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  &lt;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HelloMessage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 name="Maria" /&gt;,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  document.getElementById('root')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AD6260D-09B8-44E6-B13F-F9A510BEDE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555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400" dirty="0"/>
              <a:t>Open-source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Declarative</a:t>
            </a:r>
          </a:p>
          <a:p>
            <a:pPr lvl="1"/>
            <a:r>
              <a:rPr lang="en-US" sz="3200" dirty="0"/>
              <a:t>Design </a:t>
            </a:r>
            <a:r>
              <a:rPr lang="en-US" sz="3200" b="1" dirty="0">
                <a:solidFill>
                  <a:schemeClr val="bg1"/>
                </a:solidFill>
              </a:rPr>
              <a:t>simple</a:t>
            </a:r>
            <a:r>
              <a:rPr lang="en-US" sz="3200" dirty="0"/>
              <a:t> views for each </a:t>
            </a:r>
            <a:r>
              <a:rPr lang="en-US" sz="3200" b="1" dirty="0">
                <a:solidFill>
                  <a:schemeClr val="bg1"/>
                </a:solidFill>
              </a:rPr>
              <a:t>state</a:t>
            </a:r>
            <a:r>
              <a:rPr lang="en-US" sz="3200" dirty="0"/>
              <a:t> in your app</a:t>
            </a:r>
          </a:p>
          <a:p>
            <a:pPr lvl="1"/>
            <a:r>
              <a:rPr lang="en-US" sz="3200" dirty="0"/>
              <a:t>Easier to </a:t>
            </a:r>
            <a:r>
              <a:rPr lang="en-US" sz="3200" b="1" dirty="0">
                <a:solidFill>
                  <a:schemeClr val="bg1"/>
                </a:solidFill>
              </a:rPr>
              <a:t>debug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Component-Based</a:t>
            </a:r>
          </a:p>
          <a:p>
            <a:pPr lvl="1"/>
            <a:r>
              <a:rPr lang="en-US" sz="3200" dirty="0"/>
              <a:t>Encapsulated </a:t>
            </a:r>
            <a:r>
              <a:rPr lang="en-US" sz="3200" b="1" dirty="0">
                <a:solidFill>
                  <a:schemeClr val="bg1"/>
                </a:solidFill>
              </a:rPr>
              <a:t>components</a:t>
            </a:r>
            <a:r>
              <a:rPr lang="en-US" sz="3200" dirty="0"/>
              <a:t> that manage their </a:t>
            </a:r>
            <a:r>
              <a:rPr lang="en-US" sz="3200" b="1" dirty="0">
                <a:solidFill>
                  <a:schemeClr val="bg1"/>
                </a:solidFill>
              </a:rPr>
              <a:t>own</a:t>
            </a:r>
            <a:r>
              <a:rPr lang="en-US" sz="3200" dirty="0"/>
              <a:t> state</a:t>
            </a:r>
          </a:p>
          <a:p>
            <a:pPr lvl="1"/>
            <a:r>
              <a:rPr lang="en-US" sz="3200" dirty="0"/>
              <a:t>Keep </a:t>
            </a:r>
            <a:r>
              <a:rPr lang="en-US" sz="3200" b="1" dirty="0">
                <a:solidFill>
                  <a:schemeClr val="bg1"/>
                </a:solidFill>
              </a:rPr>
              <a:t>state</a:t>
            </a:r>
            <a:r>
              <a:rPr lang="en-US" sz="3200" dirty="0"/>
              <a:t> out of the </a:t>
            </a:r>
            <a:r>
              <a:rPr lang="en-US" sz="3200" b="1" dirty="0">
                <a:solidFill>
                  <a:schemeClr val="bg1"/>
                </a:solidFill>
              </a:rPr>
              <a:t>DOM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B41F429-540D-4AA7-830A-B1E2DC6666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305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52AD4-7F48-42A5-B272-8AF999B0AE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dirty="0"/>
              <a:t>Isomorphic</a:t>
            </a:r>
          </a:p>
          <a:p>
            <a:pPr lvl="1"/>
            <a:r>
              <a:rPr lang="en-US" sz="3400" dirty="0"/>
              <a:t>JavaScript that runs on </a:t>
            </a:r>
            <a:r>
              <a:rPr lang="en-US" sz="3400" b="1" dirty="0">
                <a:solidFill>
                  <a:schemeClr val="bg1"/>
                </a:solidFill>
              </a:rPr>
              <a:t>both</a:t>
            </a:r>
            <a:r>
              <a:rPr lang="en-US" sz="3400" dirty="0"/>
              <a:t> client &amp; server</a:t>
            </a:r>
          </a:p>
          <a:p>
            <a:pPr lvl="1"/>
            <a:r>
              <a:rPr lang="en-US" sz="3400" dirty="0"/>
              <a:t>Better user experience </a:t>
            </a:r>
          </a:p>
          <a:p>
            <a:pPr>
              <a:lnSpc>
                <a:spcPct val="130000"/>
              </a:lnSpc>
            </a:pPr>
            <a:r>
              <a:rPr lang="en-US" sz="3600" dirty="0"/>
              <a:t>Native support</a:t>
            </a:r>
          </a:p>
          <a:p>
            <a:pPr lvl="1"/>
            <a:r>
              <a:rPr lang="en-US" sz="3400" dirty="0"/>
              <a:t>Compose rich </a:t>
            </a:r>
            <a:r>
              <a:rPr lang="en-US" sz="3400" b="1" dirty="0">
                <a:solidFill>
                  <a:schemeClr val="bg1"/>
                </a:solidFill>
              </a:rPr>
              <a:t>mobile</a:t>
            </a:r>
            <a:r>
              <a:rPr lang="en-US" sz="3400" dirty="0"/>
              <a:t> UI in </a:t>
            </a:r>
            <a:r>
              <a:rPr lang="en-US" sz="3400" b="1" dirty="0">
                <a:solidFill>
                  <a:schemeClr val="bg1"/>
                </a:solidFill>
              </a:rPr>
              <a:t>Android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iOS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0FE648-4EEF-49C3-A4A0-71EE4BDBD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12063A-DDA6-4CBD-B533-810F990C8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1" y="3361905"/>
            <a:ext cx="2295447" cy="268647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8255A448-8FE5-4AE9-A8D2-498C0F4F44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831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400" dirty="0"/>
              <a:t>Easy to learn</a:t>
            </a:r>
          </a:p>
          <a:p>
            <a:r>
              <a:rPr lang="en-US" sz="3400" dirty="0"/>
              <a:t>Fast </a:t>
            </a:r>
            <a:r>
              <a:rPr lang="en-US" sz="3400" b="1" dirty="0">
                <a:solidFill>
                  <a:schemeClr val="bg1"/>
                </a:solidFill>
              </a:rPr>
              <a:t>performance</a:t>
            </a:r>
          </a:p>
          <a:p>
            <a:r>
              <a:rPr lang="en-US" sz="3400" dirty="0"/>
              <a:t>Use all </a:t>
            </a:r>
            <a:r>
              <a:rPr lang="en-US" sz="3400" b="1" dirty="0">
                <a:solidFill>
                  <a:schemeClr val="bg1"/>
                </a:solidFill>
              </a:rPr>
              <a:t>ES6</a:t>
            </a:r>
            <a:r>
              <a:rPr lang="en-US" sz="3400" dirty="0">
                <a:solidFill>
                  <a:schemeClr val="accent1"/>
                </a:solidFill>
              </a:rPr>
              <a:t> </a:t>
            </a:r>
            <a:r>
              <a:rPr lang="en-US" sz="3400" dirty="0"/>
              <a:t>features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Promises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Classes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Modules</a:t>
            </a:r>
          </a:p>
          <a:p>
            <a:r>
              <a:rPr lang="en-US" sz="3400" dirty="0"/>
              <a:t>Compatible with other </a:t>
            </a:r>
            <a:r>
              <a:rPr lang="en-US" sz="3400" b="1" dirty="0">
                <a:solidFill>
                  <a:schemeClr val="bg1"/>
                </a:solidFill>
              </a:rPr>
              <a:t>libraries</a:t>
            </a:r>
          </a:p>
          <a:p>
            <a:r>
              <a:rPr lang="en-US" sz="3400" dirty="0"/>
              <a:t>Great </a:t>
            </a:r>
            <a:r>
              <a:rPr lang="en-US" sz="3400" b="1" dirty="0">
                <a:solidFill>
                  <a:schemeClr val="bg1"/>
                </a:solidFill>
              </a:rPr>
              <a:t>error reporting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bg-BG" dirty="0"/>
          </a:p>
        </p:txBody>
      </p:sp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D0A789C4-0896-4B95-8E91-2FC389952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057400"/>
            <a:ext cx="2743200" cy="27432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B46FCE31-D8FF-41FB-A3F1-1D646EC03D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284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DFC009AC-19E7-4F43-B302-4CF223620B4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React Installation</a:t>
            </a:r>
          </a:p>
        </p:txBody>
      </p:sp>
      <p:pic>
        <p:nvPicPr>
          <p:cNvPr id="4" name="Picture 3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10F573EE-0512-4060-B75C-749A4FF10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843" y="1447800"/>
            <a:ext cx="2326314" cy="2326314"/>
          </a:xfrm>
          <a:prstGeom prst="rect">
            <a:avLst/>
          </a:prstGeom>
        </p:spPr>
      </p:pic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F7EC4A04-D6D8-437F-A5FC-C9213FD66E8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Packages, Setup, Structure</a:t>
            </a:r>
          </a:p>
        </p:txBody>
      </p:sp>
    </p:spTree>
    <p:extLst>
      <p:ext uri="{BB962C8B-B14F-4D97-AF65-F5344CB8AC3E}">
        <p14:creationId xmlns:p14="http://schemas.microsoft.com/office/powerpoint/2010/main" val="5300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3700</TotalTime>
  <Words>1198</Words>
  <Application>Microsoft Office PowerPoint</Application>
  <PresentationFormat>Широк екран</PresentationFormat>
  <Paragraphs>224</Paragraphs>
  <Slides>31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</vt:lpstr>
      <vt:lpstr>Introduction to React.js</vt:lpstr>
      <vt:lpstr>Table of Contents</vt:lpstr>
      <vt:lpstr>Have a Question?</vt:lpstr>
      <vt:lpstr>React Overview</vt:lpstr>
      <vt:lpstr>What is React.js?</vt:lpstr>
      <vt:lpstr>Features</vt:lpstr>
      <vt:lpstr>Features</vt:lpstr>
      <vt:lpstr>Advantages</vt:lpstr>
      <vt:lpstr>React Installation</vt:lpstr>
      <vt:lpstr>Create React App</vt:lpstr>
      <vt:lpstr>Install and Run the React App Creator</vt:lpstr>
      <vt:lpstr>Finding Information</vt:lpstr>
      <vt:lpstr>React App Structure</vt:lpstr>
      <vt:lpstr>Live Demo</vt:lpstr>
      <vt:lpstr>JSX Syntax</vt:lpstr>
      <vt:lpstr>JSX Overview</vt:lpstr>
      <vt:lpstr>JSX Syntax</vt:lpstr>
      <vt:lpstr>JSX Rules and Principles</vt:lpstr>
      <vt:lpstr>Compilation</vt:lpstr>
      <vt:lpstr>Live Demo</vt:lpstr>
      <vt:lpstr>Composition</vt:lpstr>
      <vt:lpstr>Composition</vt:lpstr>
      <vt:lpstr>Component Syntax</vt:lpstr>
      <vt:lpstr>Advantages</vt:lpstr>
      <vt:lpstr>Live Demo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React.js</dc:title>
  <dc:subject>ReactJS - Practical Training Course @ SoftUni</dc:subject>
  <dc:creator>Software University</dc:creator>
  <cp:keywords>SoftUni; Software University; programming; software development; software engineering;education;training; course; javascript; react; web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12</cp:revision>
  <dcterms:created xsi:type="dcterms:W3CDTF">2018-05-23T13:08:44Z</dcterms:created>
  <dcterms:modified xsi:type="dcterms:W3CDTF">2021-09-27T11:04:37Z</dcterms:modified>
  <cp:category>programming; computer programming; software development; javascript; web; react</cp:category>
</cp:coreProperties>
</file>