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401" r:id="rId15"/>
    <p:sldId id="405" r:id="rId16"/>
    <p:sldId id="49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74162A8-AC29-4883-B9F3-72F1F3330AF2}">
          <p14:sldIdLst>
            <p14:sldId id="256"/>
            <p14:sldId id="257"/>
            <p14:sldId id="258"/>
          </p14:sldIdLst>
        </p14:section>
        <p14:section name="MVC" id="{754B2B94-8FBC-4857-A390-6AD0B5A5F6D1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Conclusion" id="{05A14A8F-CF8A-4298-B340-3AC50207B6A2}">
          <p14:sldIdLst>
            <p14:sldId id="268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7" d="100"/>
          <a:sy n="87" d="100"/>
        </p:scale>
        <p:origin x="571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CAA09-225B-440C-A7E2-62BED33E34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1602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A96FA7-06E2-43DA-8503-3AB1BE83CB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5786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BBD259-BB32-4ED5-BDAC-B113085CDA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1890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4E6B600-5042-464F-B4B0-35FA524572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4288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E5FF30-B6F3-49CC-88DC-B9BB22AF75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2194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DF6E02F-D16C-4F5F-876B-FEAFBBF21D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0562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62D6097-012A-4AE2-8897-F9E6C8554A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4200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javascriptmvc.com/" TargetMode="External"/><Relationship Id="rId3" Type="http://schemas.openxmlformats.org/officeDocument/2006/relationships/hyperlink" Target="http://ellislab.com/codeigniter" TargetMode="External"/><Relationship Id="rId7" Type="http://schemas.openxmlformats.org/officeDocument/2006/relationships/hyperlink" Target="http://angularjs.org/" TargetMode="External"/><Relationship Id="rId2" Type="http://schemas.openxmlformats.org/officeDocument/2006/relationships/hyperlink" Target="http://cakephp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rubyonrails.org/" TargetMode="External"/><Relationship Id="rId11" Type="http://schemas.openxmlformats.org/officeDocument/2006/relationships/image" Target="../media/image27.gif"/><Relationship Id="rId5" Type="http://schemas.openxmlformats.org/officeDocument/2006/relationships/hyperlink" Target="https://www.djangoproject.com/" TargetMode="External"/><Relationship Id="rId10" Type="http://schemas.openxmlformats.org/officeDocument/2006/relationships/hyperlink" Target="http://www.asp.net/mvc" TargetMode="External"/><Relationship Id="rId4" Type="http://schemas.openxmlformats.org/officeDocument/2006/relationships/hyperlink" Target="http://www.springsource.org/" TargetMode="External"/><Relationship Id="rId9" Type="http://schemas.openxmlformats.org/officeDocument/2006/relationships/hyperlink" Target="http://spinejs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78878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Model-View-Controller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MVC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46EF77-C284-4F9E-83B3-2EE1AE869D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55"/>
          <a:stretch/>
        </p:blipFill>
        <p:spPr>
          <a:xfrm>
            <a:off x="553082" y="2423176"/>
            <a:ext cx="3701485" cy="20626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3854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schemeClr val="tx1"/>
                  </a:solidFill>
                </a:ln>
              </a:rPr>
              <a:t>The MVC Pattern for Web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315695" y="1486816"/>
            <a:ext cx="2743200" cy="1066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/Some/Page/</a:t>
            </a:r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53025" y="3275857"/>
            <a:ext cx="2599766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Controller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409828" y="1328151"/>
            <a:ext cx="2209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HTTP </a:t>
            </a:r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Request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53025" y="1412543"/>
            <a:ext cx="3599330" cy="121727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Front controller 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dispatcher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9" name="Down Arrow 8"/>
          <p:cNvSpPr/>
          <p:nvPr/>
        </p:nvSpPr>
        <p:spPr>
          <a:xfrm>
            <a:off x="6372225" y="2706599"/>
            <a:ext cx="360830" cy="49695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896225" y="5373017"/>
            <a:ext cx="2362200" cy="11663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Model 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data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554045" y="5373017"/>
            <a:ext cx="2428650" cy="11663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View</a:t>
            </a:r>
          </a:p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render UI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2" name="Left Arrow 11"/>
          <p:cNvSpPr/>
          <p:nvPr/>
        </p:nvSpPr>
        <p:spPr>
          <a:xfrm rot="10800000">
            <a:off x="5135095" y="5696217"/>
            <a:ext cx="2617696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0" name="Action Button: Home 19">
            <a:hlinkClick r:id="" action="ppaction://noaction" highlightClick="1"/>
          </p:cNvPr>
          <p:cNvSpPr/>
          <p:nvPr/>
        </p:nvSpPr>
        <p:spPr>
          <a:xfrm>
            <a:off x="2409828" y="2531388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09828" y="3249526"/>
            <a:ext cx="9144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User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5" name="Left Arrow 24"/>
          <p:cNvSpPr/>
          <p:nvPr/>
        </p:nvSpPr>
        <p:spPr>
          <a:xfrm rot="14392517">
            <a:off x="7465991" y="4648843"/>
            <a:ext cx="1017025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6" name="Left Arrow 25"/>
          <p:cNvSpPr/>
          <p:nvPr/>
        </p:nvSpPr>
        <p:spPr>
          <a:xfrm rot="17829597">
            <a:off x="4477692" y="4652433"/>
            <a:ext cx="999969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 rot="9685705">
            <a:off x="2747225" y="3766419"/>
            <a:ext cx="800100" cy="134391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15032005" flipV="1">
            <a:off x="2841989" y="4063489"/>
            <a:ext cx="186918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HTTP </a:t>
            </a:r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Response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81127" y="2708438"/>
            <a:ext cx="25975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Delegate request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130615" y="4535221"/>
            <a:ext cx="18528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Select view &amp;</a:t>
            </a:r>
            <a:b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pass data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76825" y="5982618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Use model data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992102" y="4395364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CRUD model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0BBC901E-0BBA-46BB-A0AF-CA8B5AEB8D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510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1" grpId="0" animBg="1"/>
      <p:bldP spid="9" grpId="0" animBg="1"/>
      <p:bldP spid="13" grpId="0" animBg="1"/>
      <p:bldP spid="14" grpId="0" animBg="1"/>
      <p:bldP spid="12" grpId="0" animBg="1"/>
      <p:bldP spid="20" grpId="0" animBg="1"/>
      <p:bldP spid="23" grpId="0"/>
      <p:bldP spid="25" grpId="0" animBg="1"/>
      <p:bldP spid="26" grpId="0" animBg="1"/>
      <p:bldP spid="21" grpId="0" animBg="1"/>
      <p:bldP spid="29" grpId="0"/>
      <p:bldP spid="36" grpId="0"/>
      <p:bldP spid="40" grpId="0"/>
      <p:bldP spid="41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31721" y="1371601"/>
            <a:ext cx="9217079" cy="5045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Architecture</a:t>
            </a:r>
            <a:endParaRPr lang="bg-BG" dirty="0"/>
          </a:p>
        </p:txBody>
      </p:sp>
      <p:sp>
        <p:nvSpPr>
          <p:cNvPr id="5" name="Can 4"/>
          <p:cNvSpPr/>
          <p:nvPr/>
        </p:nvSpPr>
        <p:spPr>
          <a:xfrm>
            <a:off x="462453" y="2885986"/>
            <a:ext cx="1425604" cy="1848029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Database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27408" y="1762215"/>
            <a:ext cx="1752600" cy="1676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Repository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9404" y="1762215"/>
            <a:ext cx="1752600" cy="1676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Service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50665" y="4354831"/>
            <a:ext cx="2216292" cy="16649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Models / DTO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1400" y="1762215"/>
            <a:ext cx="1752600" cy="1676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Controller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27408" y="4354831"/>
            <a:ext cx="1752600" cy="16649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Entities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10800" y="2971800"/>
            <a:ext cx="1752600" cy="1676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View</a:t>
            </a:r>
            <a:endParaRPr lang="bg-BG" sz="2800" dirty="0">
              <a:solidFill>
                <a:schemeClr val="bg2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990169" y="2829015"/>
            <a:ext cx="754568" cy="60960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803708" y="3517947"/>
            <a:ext cx="0" cy="75238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035704" y="3517947"/>
            <a:ext cx="0" cy="75238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02869" y="2600416"/>
            <a:ext cx="448887" cy="2104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942514" y="2590801"/>
            <a:ext cx="448887" cy="2104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492225" y="3958230"/>
            <a:ext cx="682697" cy="417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96225" y="5893459"/>
            <a:ext cx="155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Back-End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DD06AFE6-A483-405B-9E41-75272BEB3D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878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5" y="1145329"/>
            <a:ext cx="11817350" cy="5611921"/>
          </a:xfrm>
        </p:spPr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US" sz="3000" dirty="0" err="1">
                <a:hlinkClick r:id="rId2"/>
              </a:rPr>
              <a:t>CakePHP</a:t>
            </a:r>
            <a:r>
              <a:rPr lang="en-US" sz="3000" dirty="0"/>
              <a:t> (PHP)</a:t>
            </a:r>
          </a:p>
          <a:p>
            <a:pPr>
              <a:spcAft>
                <a:spcPts val="300"/>
              </a:spcAft>
            </a:pPr>
            <a:r>
              <a:rPr lang="en-US" sz="3000" dirty="0">
                <a:hlinkClick r:id="rId3"/>
              </a:rPr>
              <a:t>CodeIgniter</a:t>
            </a:r>
            <a:r>
              <a:rPr lang="en-US" sz="3000" dirty="0"/>
              <a:t> (PHP)</a:t>
            </a:r>
          </a:p>
          <a:p>
            <a:pPr>
              <a:spcAft>
                <a:spcPts val="300"/>
              </a:spcAft>
            </a:pPr>
            <a:r>
              <a:rPr lang="en-US" sz="3000" dirty="0">
                <a:hlinkClick r:id="rId4"/>
              </a:rPr>
              <a:t>Spring</a:t>
            </a:r>
            <a:r>
              <a:rPr lang="en-US" sz="3000" dirty="0"/>
              <a:t> (Java)</a:t>
            </a:r>
          </a:p>
          <a:p>
            <a:pPr>
              <a:spcAft>
                <a:spcPts val="300"/>
              </a:spcAft>
            </a:pPr>
            <a:r>
              <a:rPr lang="en-US" sz="3000" dirty="0"/>
              <a:t>Perl: Catalyst, Dancer</a:t>
            </a:r>
          </a:p>
          <a:p>
            <a:pPr>
              <a:spcAft>
                <a:spcPts val="300"/>
              </a:spcAft>
            </a:pPr>
            <a:r>
              <a:rPr lang="en-US" sz="3000" dirty="0"/>
              <a:t>Python: </a:t>
            </a:r>
            <a:r>
              <a:rPr lang="en-US" sz="3000" dirty="0">
                <a:hlinkClick r:id="rId5"/>
              </a:rPr>
              <a:t>Django</a:t>
            </a:r>
            <a:r>
              <a:rPr lang="en-US" sz="3000" dirty="0"/>
              <a:t>, Flask, Grok</a:t>
            </a:r>
          </a:p>
          <a:p>
            <a:pPr>
              <a:spcAft>
                <a:spcPts val="300"/>
              </a:spcAft>
            </a:pPr>
            <a:r>
              <a:rPr lang="en-US" sz="3000" dirty="0"/>
              <a:t>Ruby: </a:t>
            </a:r>
            <a:r>
              <a:rPr lang="en-US" sz="3000" dirty="0">
                <a:hlinkClick r:id="rId6"/>
              </a:rPr>
              <a:t>Ruby on Rails</a:t>
            </a:r>
            <a:r>
              <a:rPr lang="en-US" sz="3000" dirty="0"/>
              <a:t>, Camping, Nitro, Sinatra</a:t>
            </a:r>
          </a:p>
          <a:p>
            <a:pPr>
              <a:spcAft>
                <a:spcPts val="300"/>
              </a:spcAft>
            </a:pPr>
            <a:r>
              <a:rPr lang="en-US" sz="3000" dirty="0"/>
              <a:t>JavaScript: </a:t>
            </a:r>
            <a:r>
              <a:rPr lang="en-US" sz="3000" dirty="0">
                <a:hlinkClick r:id="rId7"/>
              </a:rPr>
              <a:t>AngularJS</a:t>
            </a:r>
            <a:r>
              <a:rPr lang="en-US" sz="3000" dirty="0"/>
              <a:t>, </a:t>
            </a:r>
            <a:r>
              <a:rPr lang="en-US" sz="3000" dirty="0" err="1">
                <a:hlinkClick r:id="rId8"/>
              </a:rPr>
              <a:t>JavaScriptMVC</a:t>
            </a:r>
            <a:r>
              <a:rPr lang="en-US" sz="3000" dirty="0"/>
              <a:t>, </a:t>
            </a:r>
            <a:r>
              <a:rPr lang="en-US" sz="3000" dirty="0">
                <a:hlinkClick r:id="rId9"/>
              </a:rPr>
              <a:t>Spine</a:t>
            </a:r>
            <a:endParaRPr lang="en-US" sz="3000" dirty="0"/>
          </a:p>
          <a:p>
            <a:pPr>
              <a:spcAft>
                <a:spcPts val="300"/>
              </a:spcAft>
            </a:pPr>
            <a:r>
              <a:rPr lang="en-US" sz="3000" dirty="0">
                <a:hlinkClick r:id="rId10"/>
              </a:rPr>
              <a:t>ASP.NET MVC</a:t>
            </a:r>
            <a:r>
              <a:rPr lang="en-US" sz="3000" dirty="0"/>
              <a:t> (.NET Framework)</a:t>
            </a:r>
            <a:endParaRPr lang="bg-BG" sz="3000" dirty="0"/>
          </a:p>
          <a:p>
            <a:pPr>
              <a:spcAft>
                <a:spcPts val="300"/>
              </a:spcAft>
            </a:pPr>
            <a:r>
              <a:rPr lang="en-US" sz="3000" dirty="0"/>
              <a:t>ASP.NET Core (.NET Core)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MVC Frameworks</a:t>
            </a:r>
            <a:endParaRPr lang="en-US" dirty="0"/>
          </a:p>
        </p:txBody>
      </p:sp>
      <p:pic>
        <p:nvPicPr>
          <p:cNvPr id="4098" name="Picture 2" descr="Codeigniter Flow Char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53" y="1311075"/>
            <a:ext cx="7200947" cy="21179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69965550-E0A8-41C4-9CB6-62D3B598ED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59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7" y="1523310"/>
            <a:ext cx="7531544" cy="4707941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MVC</a:t>
            </a:r>
            <a:r>
              <a:rPr lang="en-US" sz="2800" dirty="0">
                <a:solidFill>
                  <a:schemeClr val="bg2"/>
                </a:solidFill>
              </a:rPr>
              <a:t> is an architectural design pattern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Originally developed for Desktop apps only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Later met its application in the Web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MVC Components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sz="2800" dirty="0">
                <a:solidFill>
                  <a:schemeClr val="bg2"/>
                </a:solidFill>
              </a:rPr>
              <a:t> – The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Data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Component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View</a:t>
            </a:r>
            <a:r>
              <a:rPr lang="en-US" sz="2800" dirty="0">
                <a:solidFill>
                  <a:schemeClr val="bg2"/>
                </a:solidFill>
              </a:rPr>
              <a:t> – The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Presentation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Component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Controller</a:t>
            </a:r>
            <a:r>
              <a:rPr lang="en-US" sz="2800" dirty="0">
                <a:solidFill>
                  <a:schemeClr val="bg2"/>
                </a:solidFill>
              </a:rPr>
              <a:t> – The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Functional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Component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02860B7-525A-482A-A23C-3917375F7E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919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8255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B0F9306-2C29-4759-8D82-61F0F56E3C3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0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ACF8FC5-29FD-4E2F-B385-98AFB5D6C5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241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</a:rPr>
              <a:t>MVC</a:t>
            </a:r>
            <a:r>
              <a:rPr lang="en-US" dirty="0"/>
              <a:t>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 is its origin?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 is its idea?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 are the </a:t>
            </a:r>
            <a:r>
              <a:rPr lang="en-US" b="1" dirty="0">
                <a:solidFill>
                  <a:schemeClr val="bg1"/>
                </a:solidFill>
              </a:rPr>
              <a:t>MVC Components</a:t>
            </a:r>
            <a:r>
              <a:rPr lang="en-US" dirty="0"/>
              <a:t>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 is a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/>
              <a:t>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 is a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  <a:r>
              <a:rPr lang="en-US" dirty="0"/>
              <a:t>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 is a </a:t>
            </a:r>
            <a:r>
              <a:rPr lang="en-US" b="1" dirty="0">
                <a:solidFill>
                  <a:schemeClr val="bg1"/>
                </a:solidFill>
              </a:rPr>
              <a:t>Controller</a:t>
            </a:r>
            <a:r>
              <a:rPr lang="en-US" dirty="0"/>
              <a:t>?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838B410-7E62-4BBC-872B-3F8BD9E463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558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47C825D-99F0-497A-86D0-8235F5B40E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492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Hierarchy">
            <a:extLst>
              <a:ext uri="{FF2B5EF4-FFF2-40B4-BE49-F238E27FC236}">
                <a16:creationId xmlns:a16="http://schemas.microsoft.com/office/drawing/2014/main" id="{A8D41757-1A6F-46DA-932E-D1E5EF56D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7762" y="1390650"/>
            <a:ext cx="2276475" cy="227647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8B2B5C3-8C05-4C80-B939-25C71DA7265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MVC Pattern</a:t>
            </a:r>
          </a:p>
        </p:txBody>
      </p:sp>
    </p:spTree>
    <p:extLst>
      <p:ext uri="{BB962C8B-B14F-4D97-AF65-F5344CB8AC3E}">
        <p14:creationId xmlns:p14="http://schemas.microsoft.com/office/powerpoint/2010/main" val="176640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MVC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264749"/>
            <a:ext cx="11804822" cy="524290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Model–view–controller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(MVC) is a </a:t>
            </a:r>
            <a:r>
              <a:rPr lang="en-US" b="1" dirty="0">
                <a:solidFill>
                  <a:schemeClr val="bg1"/>
                </a:solidFill>
              </a:rPr>
              <a:t>software architecture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pattern</a:t>
            </a:r>
          </a:p>
          <a:p>
            <a:r>
              <a:rPr lang="en-US" dirty="0"/>
              <a:t>Originally formulated in the late 1970s by </a:t>
            </a:r>
            <a:r>
              <a:rPr lang="en-US" noProof="1"/>
              <a:t>Trygve Reenskaug </a:t>
            </a:r>
            <a:r>
              <a:rPr lang="en-US" dirty="0"/>
              <a:t>as part of the </a:t>
            </a:r>
            <a:r>
              <a:rPr lang="en-US" b="1" dirty="0">
                <a:solidFill>
                  <a:schemeClr val="bg1"/>
                </a:solidFill>
              </a:rPr>
              <a:t>Smalltalk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Code reusability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separation of concerns</a:t>
            </a:r>
          </a:p>
          <a:p>
            <a:r>
              <a:rPr lang="en-US" dirty="0"/>
              <a:t>Originally developed for </a:t>
            </a:r>
            <a:r>
              <a:rPr lang="en-US" b="1" dirty="0">
                <a:solidFill>
                  <a:schemeClr val="bg1"/>
                </a:solidFill>
              </a:rPr>
              <a:t>desktop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then adapted for </a:t>
            </a:r>
            <a:r>
              <a:rPr lang="en-US" b="1" dirty="0">
                <a:solidFill>
                  <a:schemeClr val="bg1"/>
                </a:solidFill>
              </a:rPr>
              <a:t>internet applications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308" y="3609977"/>
            <a:ext cx="3329088" cy="2809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DCCC4BF-F5D9-44F7-A1C5-F6F9D7D818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648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5" y="1160034"/>
            <a:ext cx="11801570" cy="5943600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Model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MVC</a:t>
            </a:r>
            <a:r>
              <a:rPr lang="en-US" sz="3200" dirty="0"/>
              <a:t> represents:</a:t>
            </a:r>
          </a:p>
          <a:p>
            <a:pPr lvl="1"/>
            <a:r>
              <a:rPr lang="en-US" sz="3000" dirty="0"/>
              <a:t>A set of classes that describes the data we are working with</a:t>
            </a:r>
          </a:p>
          <a:p>
            <a:pPr lvl="1"/>
            <a:r>
              <a:rPr lang="en-US" sz="3000" dirty="0"/>
              <a:t>Rules for how the data can be manipulated</a:t>
            </a:r>
          </a:p>
          <a:p>
            <a:pPr lvl="1"/>
            <a:r>
              <a:rPr lang="en-US" sz="3000" dirty="0"/>
              <a:t>May contain data validation rules</a:t>
            </a:r>
          </a:p>
          <a:p>
            <a:pPr lvl="1"/>
            <a:r>
              <a:rPr lang="en-US" sz="3000" dirty="0"/>
              <a:t>Often encapsulate persisted data</a:t>
            </a:r>
          </a:p>
          <a:p>
            <a:pPr lvl="1"/>
            <a:r>
              <a:rPr lang="en-US" sz="3000" dirty="0"/>
              <a:t>Most likely a </a:t>
            </a:r>
            <a:r>
              <a:rPr lang="en-US" sz="3000" b="1" dirty="0">
                <a:solidFill>
                  <a:schemeClr val="bg1"/>
                </a:solidFill>
              </a:rPr>
              <a:t>Data Access Layer </a:t>
            </a:r>
            <a:r>
              <a:rPr lang="en-US" sz="3000" dirty="0"/>
              <a:t>of some kind</a:t>
            </a:r>
          </a:p>
          <a:p>
            <a:pPr lvl="1"/>
            <a:r>
              <a:rPr lang="en-US" sz="3000" dirty="0"/>
              <a:t>Doesn't have significance in the framework, </a:t>
            </a:r>
            <a:br>
              <a:rPr lang="en-US" sz="3000" dirty="0"/>
            </a:br>
            <a:r>
              <a:rPr lang="en-US" sz="3000" dirty="0"/>
              <a:t>apart from giving the data objects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28C1E3-75A5-4DE9-A405-E5356F4E3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645" y="2893583"/>
            <a:ext cx="3267735" cy="305954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8BE1F9C-23C1-42F1-9BFF-F4470CDE6C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743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224279"/>
            <a:ext cx="11804822" cy="5242906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View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MVC</a:t>
            </a:r>
            <a:r>
              <a:rPr lang="en-US" sz="3200" dirty="0"/>
              <a:t> represents:</a:t>
            </a:r>
          </a:p>
          <a:p>
            <a:pPr lvl="1"/>
            <a:r>
              <a:rPr lang="en-US" sz="3000" dirty="0"/>
              <a:t>Defines how the application’s user interface (</a:t>
            </a:r>
            <a:r>
              <a:rPr lang="en-US" sz="3000" b="1" dirty="0">
                <a:solidFill>
                  <a:schemeClr val="bg1"/>
                </a:solidFill>
              </a:rPr>
              <a:t>UI</a:t>
            </a:r>
            <a:r>
              <a:rPr lang="en-US" sz="3000" dirty="0"/>
              <a:t>) will be displayed</a:t>
            </a:r>
          </a:p>
          <a:p>
            <a:pPr lvl="1"/>
            <a:r>
              <a:rPr lang="en-US" sz="3000" dirty="0"/>
              <a:t>May support </a:t>
            </a:r>
            <a:r>
              <a:rPr lang="en-US" sz="3000" b="1" dirty="0">
                <a:solidFill>
                  <a:schemeClr val="bg1"/>
                </a:solidFill>
              </a:rPr>
              <a:t>Master Views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dirty="0"/>
              <a:t>(layouts) and </a:t>
            </a:r>
            <a:r>
              <a:rPr lang="en-US" sz="3000" b="1" dirty="0">
                <a:solidFill>
                  <a:schemeClr val="bg1"/>
                </a:solidFill>
              </a:rPr>
              <a:t>Sub-Views</a:t>
            </a:r>
            <a:r>
              <a:rPr lang="en-US" sz="3000" dirty="0"/>
              <a:t> </a:t>
            </a:r>
            <a:br>
              <a:rPr lang="bg-BG" sz="3000" dirty="0"/>
            </a:b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partial views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dirty="0"/>
              <a:t>or controls)</a:t>
            </a:r>
          </a:p>
          <a:p>
            <a:pPr lvl="1"/>
            <a:r>
              <a:rPr lang="en-US" sz="3000" dirty="0"/>
              <a:t>Web: Template to dynamically generate HTML</a:t>
            </a:r>
          </a:p>
          <a:p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331" y="4391401"/>
            <a:ext cx="3479235" cy="21658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889" y="4391024"/>
            <a:ext cx="2736563" cy="21618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31EDB977-9C67-4CA8-A0C4-1E1E73BA90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184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14324" y="1314450"/>
            <a:ext cx="11201399" cy="57912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Controller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MVC</a:t>
            </a:r>
            <a:r>
              <a:rPr lang="en-US" dirty="0"/>
              <a:t> represents: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core MVC component</a:t>
            </a:r>
          </a:p>
          <a:p>
            <a:pPr lvl="1"/>
            <a:r>
              <a:rPr lang="en-US" dirty="0"/>
              <a:t>Process the requests with the help of </a:t>
            </a:r>
            <a:r>
              <a:rPr lang="en-US" b="1" dirty="0">
                <a:solidFill>
                  <a:schemeClr val="bg1"/>
                </a:solidFill>
              </a:rPr>
              <a:t>Views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Models</a:t>
            </a:r>
          </a:p>
          <a:p>
            <a:pPr lvl="1"/>
            <a:r>
              <a:rPr lang="en-US" dirty="0"/>
              <a:t>A set of classes that handles</a:t>
            </a:r>
          </a:p>
          <a:p>
            <a:pPr lvl="2"/>
            <a:r>
              <a:rPr lang="en-US" dirty="0"/>
              <a:t>Communication from the user</a:t>
            </a:r>
          </a:p>
          <a:p>
            <a:pPr lvl="2"/>
            <a:r>
              <a:rPr lang="en-US" dirty="0"/>
              <a:t>Overall application flow</a:t>
            </a:r>
          </a:p>
          <a:p>
            <a:pPr lvl="2"/>
            <a:r>
              <a:rPr lang="en-US" dirty="0"/>
              <a:t>Application-specific logic</a:t>
            </a:r>
          </a:p>
          <a:p>
            <a:pPr lvl="1"/>
            <a:r>
              <a:rPr lang="en-US" dirty="0"/>
              <a:t>Every </a:t>
            </a:r>
            <a:r>
              <a:rPr lang="en-US" b="1" dirty="0">
                <a:solidFill>
                  <a:schemeClr val="bg1"/>
                </a:solidFill>
              </a:rPr>
              <a:t>Controller</a:t>
            </a:r>
            <a:r>
              <a:rPr lang="en-US" dirty="0"/>
              <a:t> has one or more "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"</a:t>
            </a:r>
          </a:p>
          <a:p>
            <a:pPr lvl="1"/>
            <a:endParaRPr lang="en-US" dirty="0"/>
          </a:p>
        </p:txBody>
      </p:sp>
      <p:pic>
        <p:nvPicPr>
          <p:cNvPr id="5" name="Picture 2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817" y="3352799"/>
            <a:ext cx="4251207" cy="23941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8E241AA1-D509-4020-A26F-F7405E6F69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182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MVC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4" y="1328738"/>
            <a:ext cx="12001595" cy="5243512"/>
          </a:xfrm>
        </p:spPr>
        <p:txBody>
          <a:bodyPr>
            <a:normAutofit/>
          </a:bodyPr>
          <a:lstStyle/>
          <a:p>
            <a:r>
              <a:rPr lang="en-US" sz="3200" dirty="0"/>
              <a:t>Incoming </a:t>
            </a:r>
            <a:r>
              <a:rPr lang="en-US" sz="3200" b="1" dirty="0">
                <a:solidFill>
                  <a:schemeClr val="bg1"/>
                </a:solidFill>
              </a:rPr>
              <a:t>Request</a:t>
            </a:r>
            <a:r>
              <a:rPr lang="en-US" sz="3200" dirty="0"/>
              <a:t> routed to </a:t>
            </a:r>
            <a:r>
              <a:rPr lang="en-US" sz="3200" b="1" dirty="0">
                <a:solidFill>
                  <a:schemeClr val="bg1"/>
                </a:solidFill>
              </a:rPr>
              <a:t>Controller</a:t>
            </a:r>
          </a:p>
          <a:p>
            <a:pPr lvl="1"/>
            <a:r>
              <a:rPr lang="en-US" sz="3200" dirty="0"/>
              <a:t>For web: </a:t>
            </a:r>
            <a:r>
              <a:rPr lang="en-US" sz="3200" b="1" dirty="0">
                <a:solidFill>
                  <a:schemeClr val="bg1"/>
                </a:solidFill>
              </a:rPr>
              <a:t>HTTP Request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Controller</a:t>
            </a:r>
            <a:r>
              <a:rPr lang="en-US" sz="3200" dirty="0"/>
              <a:t> processes </a:t>
            </a:r>
            <a:r>
              <a:rPr lang="en-US" sz="3200" b="1" dirty="0">
                <a:solidFill>
                  <a:schemeClr val="bg1"/>
                </a:solidFill>
              </a:rPr>
              <a:t>Request</a:t>
            </a:r>
            <a:r>
              <a:rPr lang="en-US" sz="3200" dirty="0"/>
              <a:t> and creates a </a:t>
            </a:r>
            <a:r>
              <a:rPr lang="en-US" sz="3200" b="1" dirty="0">
                <a:solidFill>
                  <a:schemeClr val="bg1"/>
                </a:solidFill>
              </a:rPr>
              <a:t>Presentation Model</a:t>
            </a:r>
          </a:p>
          <a:p>
            <a:pPr lvl="1"/>
            <a:r>
              <a:rPr lang="en-US" sz="3200" dirty="0"/>
              <a:t>Controller also selects </a:t>
            </a:r>
            <a:r>
              <a:rPr lang="en-US" sz="3200" b="1" dirty="0">
                <a:solidFill>
                  <a:schemeClr val="bg1"/>
                </a:solidFill>
              </a:rPr>
              <a:t>appropriate result </a:t>
            </a:r>
            <a:r>
              <a:rPr lang="en-US" sz="3200" dirty="0"/>
              <a:t>(for example: </a:t>
            </a:r>
            <a:r>
              <a:rPr lang="en-US" sz="3200" b="1" dirty="0">
                <a:solidFill>
                  <a:schemeClr val="bg1"/>
                </a:solidFill>
              </a:rPr>
              <a:t>View</a:t>
            </a:r>
            <a:r>
              <a:rPr lang="en-US" sz="3200" dirty="0"/>
              <a:t>)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Model</a:t>
            </a:r>
            <a:r>
              <a:rPr lang="en-US" sz="3200" dirty="0"/>
              <a:t> is passed to the </a:t>
            </a:r>
            <a:r>
              <a:rPr lang="en-US" sz="3200" b="1" dirty="0">
                <a:solidFill>
                  <a:schemeClr val="bg1"/>
                </a:solidFill>
              </a:rPr>
              <a:t>View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The View</a:t>
            </a:r>
            <a:r>
              <a:rPr lang="en-US" sz="3200" dirty="0"/>
              <a:t> transforms </a:t>
            </a:r>
            <a:r>
              <a:rPr lang="en-US" sz="3200" b="1" dirty="0">
                <a:solidFill>
                  <a:schemeClr val="bg1"/>
                </a:solidFill>
              </a:rPr>
              <a:t>Model</a:t>
            </a:r>
            <a:r>
              <a:rPr lang="en-US" sz="3200" dirty="0"/>
              <a:t> into appropriate output format (HTML)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Response</a:t>
            </a:r>
            <a:r>
              <a:rPr lang="en-US" sz="3200" dirty="0"/>
              <a:t> is rendered (</a:t>
            </a:r>
            <a:r>
              <a:rPr lang="en-US" sz="3200" b="1" dirty="0">
                <a:solidFill>
                  <a:schemeClr val="bg1"/>
                </a:solidFill>
              </a:rPr>
              <a:t>HTTP Response</a:t>
            </a:r>
            <a:r>
              <a:rPr lang="en-US" sz="3200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41FEDE4-C17B-48E3-91EC-78C380D34F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143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3699</TotalTime>
  <Words>734</Words>
  <Application>Microsoft Office PowerPoint</Application>
  <PresentationFormat>Widescreen</PresentationFormat>
  <Paragraphs>139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Wingdings 2</vt:lpstr>
      <vt:lpstr>SoftUni</vt:lpstr>
      <vt:lpstr>Introduction to MVC</vt:lpstr>
      <vt:lpstr>Table of Contents</vt:lpstr>
      <vt:lpstr>Have a Question?</vt:lpstr>
      <vt:lpstr>The MVC Pattern</vt:lpstr>
      <vt:lpstr>The MVC Pattern</vt:lpstr>
      <vt:lpstr>Model</vt:lpstr>
      <vt:lpstr>View</vt:lpstr>
      <vt:lpstr>Controller</vt:lpstr>
      <vt:lpstr>MVC Steps</vt:lpstr>
      <vt:lpstr>The MVC Pattern for Web</vt:lpstr>
      <vt:lpstr>Overall Architecture</vt:lpstr>
      <vt:lpstr>MVC Frameworks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ivet atanasova</cp:lastModifiedBy>
  <cp:revision>9</cp:revision>
  <dcterms:created xsi:type="dcterms:W3CDTF">2018-05-23T13:08:44Z</dcterms:created>
  <dcterms:modified xsi:type="dcterms:W3CDTF">2020-09-11T12:39:59Z</dcterms:modified>
  <cp:category>computer programming;programming;software development;software engineering</cp:category>
</cp:coreProperties>
</file>