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74" r:id="rId2"/>
    <p:sldId id="276" r:id="rId3"/>
    <p:sldId id="450" r:id="rId4"/>
    <p:sldId id="406" r:id="rId5"/>
    <p:sldId id="434" r:id="rId6"/>
    <p:sldId id="476" r:id="rId7"/>
    <p:sldId id="477" r:id="rId8"/>
    <p:sldId id="409" r:id="rId9"/>
    <p:sldId id="535" r:id="rId10"/>
    <p:sldId id="469" r:id="rId11"/>
    <p:sldId id="470" r:id="rId12"/>
    <p:sldId id="410" r:id="rId13"/>
    <p:sldId id="411" r:id="rId14"/>
    <p:sldId id="460" r:id="rId15"/>
    <p:sldId id="461" r:id="rId16"/>
    <p:sldId id="462" r:id="rId17"/>
    <p:sldId id="534" r:id="rId18"/>
    <p:sldId id="414" r:id="rId19"/>
    <p:sldId id="437" r:id="rId20"/>
    <p:sldId id="472" r:id="rId21"/>
    <p:sldId id="466" r:id="rId22"/>
    <p:sldId id="438" r:id="rId23"/>
    <p:sldId id="550" r:id="rId24"/>
    <p:sldId id="552" r:id="rId25"/>
    <p:sldId id="473" r:id="rId26"/>
    <p:sldId id="474" r:id="rId27"/>
    <p:sldId id="553" r:id="rId28"/>
    <p:sldId id="556" r:id="rId29"/>
    <p:sldId id="542" r:id="rId30"/>
    <p:sldId id="419" r:id="rId31"/>
    <p:sldId id="536" r:id="rId32"/>
    <p:sldId id="539" r:id="rId33"/>
    <p:sldId id="540" r:id="rId34"/>
    <p:sldId id="538" r:id="rId35"/>
    <p:sldId id="554" r:id="rId36"/>
    <p:sldId id="555" r:id="rId37"/>
    <p:sldId id="544" r:id="rId38"/>
    <p:sldId id="423" r:id="rId39"/>
    <p:sldId id="424" r:id="rId40"/>
    <p:sldId id="548" r:id="rId41"/>
    <p:sldId id="547" r:id="rId42"/>
    <p:sldId id="545" r:id="rId43"/>
    <p:sldId id="549" r:id="rId44"/>
    <p:sldId id="401" r:id="rId45"/>
    <p:sldId id="625" r:id="rId46"/>
    <p:sldId id="626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E0B405-4C57-4D31-B6C0-2D9F13B42E8A}">
          <p14:sldIdLst>
            <p14:sldId id="274"/>
            <p14:sldId id="276"/>
            <p14:sldId id="450"/>
          </p14:sldIdLst>
        </p14:section>
        <p14:section name="Components" id="{49383811-73F5-48E0-A0AB-9DD8CEF3F01E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2C698438-8F4F-472B-9BB3-971264F23789}">
          <p14:sldIdLst>
            <p14:sldId id="535"/>
            <p14:sldId id="469"/>
            <p14:sldId id="470"/>
          </p14:sldIdLst>
        </p14:section>
        <p14:section name="Component Props" id="{AC4E8C45-53E4-4B3C-AA4B-CBDEB08C197F}">
          <p14:sldIdLst>
            <p14:sldId id="410"/>
            <p14:sldId id="411"/>
            <p14:sldId id="460"/>
            <p14:sldId id="461"/>
            <p14:sldId id="462"/>
            <p14:sldId id="534"/>
          </p14:sldIdLst>
        </p14:section>
        <p14:section name="Component State" id="{7A3FC0B9-1001-4D58-B3B0-93E9D9453DB2}">
          <p14:sldIdLst>
            <p14:sldId id="414"/>
            <p14:sldId id="437"/>
            <p14:sldId id="472"/>
            <p14:sldId id="466"/>
            <p14:sldId id="438"/>
            <p14:sldId id="550"/>
            <p14:sldId id="552"/>
            <p14:sldId id="473"/>
            <p14:sldId id="474"/>
            <p14:sldId id="553"/>
            <p14:sldId id="556"/>
            <p14:sldId id="542"/>
          </p14:sldIdLst>
        </p14:section>
        <p14:section name="Handling DOM Events" id="{053352BB-44F2-44CB-BA2B-D7F14F303E27}">
          <p14:sldIdLst>
            <p14:sldId id="419"/>
            <p14:sldId id="536"/>
            <p14:sldId id="539"/>
            <p14:sldId id="540"/>
            <p14:sldId id="538"/>
            <p14:sldId id="554"/>
            <p14:sldId id="555"/>
            <p14:sldId id="544"/>
          </p14:sldIdLst>
        </p14:section>
        <p14:section name="Conditional Rendering" id="{42314DA0-267F-4D1A-9F04-1DAE840A9AEC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EA9257F0-D83A-44D6-825C-D039821E08E2}">
          <p14:sldIdLst>
            <p14:sldId id="549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7B7E382-BC87-4D3F-A029-F46653043A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199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BDB04B-B412-4AE7-B00C-A453A6C2E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EA0811-0CA7-4172-A0AD-5CB3537D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852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7D124D-0BF2-4400-8A63-AE23A2EB2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553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F931BC-C423-40AE-9892-C356B36AE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624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C6378B-F2E2-4179-AEF6-E3A8D43B79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754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6C7018-3EAB-4363-97BF-968E884BE2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08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#supported-event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5.jpe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 – Basic Idea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724401"/>
            <a:ext cx="2965357" cy="9877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" y="2650908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6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React </a:t>
            </a:r>
            <a:r>
              <a:rPr lang="en-US" b="1" dirty="0">
                <a:solidFill>
                  <a:schemeClr val="bg1"/>
                </a:solidFill>
              </a:rPr>
              <a:t>this.props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0814D5-8974-41FC-97DF-B6F4BDF87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D16941-51D9-45F8-8DA2-3BAC58F6A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590BD4F-232D-48F0-B624-1EFF3A925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346CA594-84CD-4841-A620-5D0F11A2D8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Data, Access and Usage</a:t>
            </a:r>
          </a:p>
        </p:txBody>
      </p:sp>
    </p:spTree>
    <p:extLst>
      <p:ext uri="{BB962C8B-B14F-4D97-AF65-F5344CB8AC3E}">
        <p14:creationId xmlns:p14="http://schemas.microsoft.com/office/powerpoint/2010/main" val="81490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2EF8F3-BB27-4008-A01E-3DB67D0FB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0300F7-0922-4CE6-A007-95F61C89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props inside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and use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in Class Components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1"/>
            <a:ext cx="6248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&lt;li className="book"&gt;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87935"/>
            <a:ext cx="3276600" cy="882131"/>
          </a:xfrm>
          <a:prstGeom prst="wedgeRoundRectCallout">
            <a:avLst>
              <a:gd name="adj1" fmla="val -41081"/>
              <a:gd name="adj2" fmla="val -19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 to base component constructor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8E8779-97DA-4B45-AE52-A2920A630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5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B097A9-38E2-48F7-92AC-321FF335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CEB2E-0786-442F-B085-3F256EBCD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38864-31BD-4B2E-8B62-7DFEB6560B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1481018-9195-4A11-9BD4-6E22D624E6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6551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B4291B-88F2-418B-88F0-76E4D21E0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0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Functional vs Class Components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AF1279-627E-4663-B789-0130554CA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6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2FF636-C43A-40A0-9B8E-8B121F7F04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513819"/>
            <a:ext cx="8524297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constructor(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super(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b="1" dirty="0">
                <a:latin typeface="Consolas" panose="020B0609020204030204" pitchFamily="49" charset="0"/>
              </a:rPr>
              <a:t>((prevState) =&gt; { count: prevState.count + 1 });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(&lt;button onClick={this.updateCount}&gt;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EB3135-BAD2-4C63-9C00-8F5B859D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5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>
                <a:solidFill>
                  <a:schemeClr val="bg1"/>
                </a:solidFill>
              </a:rPr>
              <a:t>merged </a:t>
            </a:r>
            <a:r>
              <a:rPr lang="en-US" dirty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8202" y="3276600"/>
            <a:ext cx="43433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51F8CD-1BD5-4599-9E92-5C43F7F86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6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F49F8-43E4-46FE-BDF8-03442AF6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Schedules an update to a component's state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state changes, component response by </a:t>
            </a:r>
            <a:r>
              <a:rPr lang="en-US" b="1" dirty="0">
                <a:solidFill>
                  <a:schemeClr val="bg1"/>
                </a:solidFill>
              </a:rPr>
              <a:t>re-rendering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Calls to </a:t>
            </a:r>
            <a:r>
              <a:rPr lang="en-US" b="1" dirty="0">
                <a:solidFill>
                  <a:schemeClr val="bg1"/>
                </a:solidFill>
              </a:rPr>
              <a:t>setState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Inside event handlers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Don't rely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reflect the new value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immediately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0B2E-D6F8-4D9E-9626-1CF2C41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4C62C-0D8F-4519-9B94-AE4D62441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C4908-929B-455E-9AC5-6048F78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9EBFD-2CF0-4789-A2BC-20098B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E9AC0-1CC4-40F4-9E57-4FCFDAC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25" y="1887686"/>
            <a:ext cx="9367549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2000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updateCount()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latin typeface="Consolas" panose="020B0609020204030204" pitchFamily="49" charset="0"/>
              </a:rPr>
              <a:t>this.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400" b="1" dirty="0">
                <a:latin typeface="Consolas" panose="020B0609020204030204" pitchFamily="49" charset="0"/>
              </a:rPr>
              <a:t>) =&gt; { count: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400" b="1" dirty="0">
                <a:latin typeface="Consolas" panose="020B0609020204030204" pitchFamily="49" charset="0"/>
              </a:rPr>
              <a:t>.count + 1 });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(&lt;button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190C2-755A-4428-B419-DF2B3B336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9A5E8-C7CE-415F-8F32-0D59769D0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Components </a:t>
            </a:r>
          </a:p>
          <a:p>
            <a:pPr lvl="1"/>
            <a:r>
              <a:rPr lang="en-US" dirty="0"/>
              <a:t>Only props, no state</a:t>
            </a:r>
          </a:p>
          <a:p>
            <a:pPr lvl="1"/>
            <a:r>
              <a:rPr lang="en-US" dirty="0"/>
              <a:t>There's no much going on besides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Easy to follow and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3525D-46D8-4A6F-A6B2-6343C7A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4C138-7964-4572-930D-26DB486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98" y="4114800"/>
            <a:ext cx="40607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Show(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&lt;p&gt;{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0DC087-91D7-41AC-8E64-2F58F1627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6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317C9-C715-4B7F-B5E6-6FC79601B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Stateful</a:t>
            </a:r>
            <a:r>
              <a:rPr lang="en-US" dirty="0"/>
              <a:t> Components (State Managers)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-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in charge or client-server communications,</a:t>
            </a:r>
            <a:br>
              <a:rPr lang="en-US" dirty="0"/>
            </a:br>
            <a:r>
              <a:rPr lang="en-US" dirty="0"/>
              <a:t>processing data and responding to user events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 methods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1F65A-55CA-482D-A9EB-2E533B9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EB19C77-DC0D-4662-B26A-8681E080C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970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65D7D-7794-459C-9DFB-EBF0CC7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669-60BD-4F5D-85DA-692DF05A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903" y="1449000"/>
            <a:ext cx="770019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value: ""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this.handleChange = this.handleChange.bind(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en-US" sz="2000" b="1" dirty="0">
                <a:latin typeface="Consolas" panose="020B0609020204030204" pitchFamily="49" charset="0"/>
              </a:rPr>
              <a:t>(event)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value: event.target.value })</a:t>
            </a:r>
            <a:r>
              <a:rPr lang="bg-BG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EA9784-BF92-4BD1-815C-964238315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0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E940-7896-4232-9330-46B8DB7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7E40E-0280-4226-899B-A60E05B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402" y="1371600"/>
            <a:ext cx="5793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handleChange(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000" b="1" dirty="0">
                <a:latin typeface="Consolas" panose="020B0609020204030204" pitchFamily="49" charset="0"/>
              </a:rPr>
              <a:t>) { 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 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&lt;input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="firstName"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latin typeface="Consolas" panose="020B0609020204030204" pitchFamily="49" charset="0"/>
              </a:rPr>
              <a:t>="text"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={this.state.value}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en-US" sz="2000" b="1" dirty="0">
                <a:latin typeface="Consolas" panose="020B0609020204030204" pitchFamily="49" charset="0"/>
              </a:rPr>
              <a:t>={this.handleChange}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&lt;Show value={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}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8B6397-E8FC-47C5-B2B4-E08DFFCD3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8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E6BF3-9B4D-427F-9DEA-89BDEAA46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BE2C2B-3B7B-4FA6-825B-01346C3B0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31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7737FA-9C90-40F2-BAC2-9D02007F9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E0467E-CC90-43C6-91F6-FC4182A6C5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69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747D18-FFE4-4428-A1E7-049AEE459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85" y="4536810"/>
            <a:ext cx="91968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2400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71780"/>
            <a:ext cx="9120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990D183-B8B3-4E29-8192-0BCF8549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={() =&gt; this.clickHandler()}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={this.state.clicks}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clickHandler = () =&gt;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currentClicks</a:t>
            </a:r>
            <a:r>
              <a:rPr lang="en-US" sz="2000" b="1" dirty="0">
                <a:latin typeface="Consolas" panose="020B0609020204030204" pitchFamily="49" charset="0"/>
              </a:rPr>
              <a:t> = this.state.clicks;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clicks: currentClicks + 1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8FE7663-D0ED-4576-BA02-9AA19DC4B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067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onClick(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const eventType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B0A5F-6796-42DD-904B-42461FD8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1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1F8C9-3ED7-4E98-8443-1A6BF50E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Event </a:t>
            </a:r>
            <a:r>
              <a:rPr lang="en-US" b="1" dirty="0">
                <a:solidFill>
                  <a:schemeClr val="bg1"/>
                </a:solidFill>
              </a:rPr>
              <a:t>pooling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SyntheticEvent</a:t>
            </a:r>
            <a:r>
              <a:rPr lang="en-US" dirty="0"/>
              <a:t> object will be reused and all properties</a:t>
            </a:r>
            <a:br>
              <a:rPr lang="en-US" dirty="0"/>
            </a:b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nullified</a:t>
            </a:r>
            <a:r>
              <a:rPr lang="en-US" dirty="0"/>
              <a:t> after the event callback has been invoked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event in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possible by using </a:t>
            </a:r>
            <a:r>
              <a:rPr lang="en-US" b="1" dirty="0">
                <a:solidFill>
                  <a:schemeClr val="bg1"/>
                </a:solidFill>
              </a:rPr>
              <a:t>event.persist()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React Supported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261E7-9C2B-4EAF-95CA-13C4F64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Pooling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B74005-D487-404B-9150-547D23C4F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52F10F-6776-4645-B73B-34904A5724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5E85C-4FD6-4587-90AC-7D4ABCF74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0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64447D-416D-44C7-A3DE-14AED93A2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EFEFFD-07CA-473B-AA07-C21AA5D3A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F148CE-560E-47DA-BD26-029BA122A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89D83-25C0-4338-A49D-5310F9818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23AE35F-F666-4C1A-9D57-7D4C0487D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7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60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8FE3D2-1716-4B18-9B17-BC715454E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2877A7-C385-4497-853F-C978DF3D0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8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29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&lt;h1&gt;My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E14F85-EB98-47D8-9364-9F2C210F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A9C0D-DE3B-4C0E-BDFD-E6D5D1B05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1A02111F-9877-40BA-B0D1-C03216B329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20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2545</Words>
  <Application>Microsoft Office PowerPoint</Application>
  <PresentationFormat>Широк екран</PresentationFormat>
  <Paragraphs>414</Paragraphs>
  <Slides>48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55" baseType="lpstr">
      <vt:lpstr>Arial</vt:lpstr>
      <vt:lpstr>Arial Unicode MS</vt:lpstr>
      <vt:lpstr>Calibri</vt:lpstr>
      <vt:lpstr>Consolas</vt:lpstr>
      <vt:lpstr>Wingdings</vt:lpstr>
      <vt:lpstr>Wingdings 2</vt:lpstr>
      <vt:lpstr>SoftUni</vt:lpstr>
      <vt:lpstr>React Components – Basic Idea</vt:lpstr>
      <vt:lpstr>Table of Contents</vt:lpstr>
      <vt:lpstr>Have a Question?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Passing Props in Class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Working with States</vt:lpstr>
      <vt:lpstr>Working with States</vt:lpstr>
      <vt:lpstr>Working with States</vt:lpstr>
      <vt:lpstr>Stateless Component</vt:lpstr>
      <vt:lpstr>Stateful Component</vt:lpstr>
      <vt:lpstr>Stateful Component</vt:lpstr>
      <vt:lpstr>Stateful Component (2)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Event Pooling</vt:lpstr>
      <vt:lpstr>Handling Events Demo</vt:lpstr>
      <vt:lpstr>Conditional Rendering</vt:lpstr>
      <vt:lpstr>Conditional Rendering</vt:lpstr>
      <vt:lpstr>Conditional Rendering</vt:lpstr>
      <vt:lpstr>Conditional Rendering</vt:lpstr>
      <vt:lpstr>Conditional Rendering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11</cp:revision>
  <dcterms:created xsi:type="dcterms:W3CDTF">2018-05-23T13:08:44Z</dcterms:created>
  <dcterms:modified xsi:type="dcterms:W3CDTF">2021-09-27T11:03:48Z</dcterms:modified>
  <cp:category>programming; computer programming; software development; javascript; web; react</cp:category>
</cp:coreProperties>
</file>