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4" r:id="rId25"/>
    <p:sldId id="305" r:id="rId26"/>
    <p:sldId id="532" r:id="rId27"/>
    <p:sldId id="533" r:id="rId28"/>
    <p:sldId id="534" r:id="rId29"/>
    <p:sldId id="293" r:id="rId30"/>
    <p:sldId id="299" r:id="rId31"/>
    <p:sldId id="301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HTTP Overview" id="{D9422280-6DCC-4B16-965A-93D3FB5D05F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HTTP Developer Tools" id="{3B98EC7F-263B-491B-80BA-E3EBC9C1B2ED}">
          <p14:sldIdLst>
            <p14:sldId id="267"/>
            <p14:sldId id="268"/>
            <p14:sldId id="269"/>
          </p14:sldIdLst>
        </p14:section>
        <p14:section name="REST and RESTful Services" id="{5F3BB236-CEA5-44B8-B86B-D04EB801895D}">
          <p14:sldIdLst>
            <p14:sldId id="270"/>
            <p14:sldId id="271"/>
            <p14:sldId id="272"/>
            <p14:sldId id="273"/>
          </p14:sldIdLst>
        </p14:section>
        <p14:section name="GitHub API" id="{8CE207D3-EE72-4675-BFAD-E8DDC3582DE2}">
          <p14:sldIdLst>
            <p14:sldId id="274"/>
            <p14:sldId id="275"/>
            <p14:sldId id="276"/>
            <p14:sldId id="277"/>
            <p14:sldId id="278"/>
          </p14:sldIdLst>
        </p14:section>
        <p14:section name="Popular BaaS Providers" id="{982B0997-D8CF-41AE-840F-09217263EA8E}">
          <p14:sldIdLst>
            <p14:sldId id="304"/>
            <p14:sldId id="305"/>
            <p14:sldId id="532"/>
            <p14:sldId id="533"/>
            <p14:sldId id="534"/>
          </p14:sldIdLst>
        </p14:section>
        <p14:section name="Conclusion" id="{409A52E6-8C1A-49F9-8E1B-12D21801E28F}">
          <p14:sldIdLst>
            <p14:sldId id="293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22.2.2021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Request Headers, RESTful Web Services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and REST Services</a:t>
            </a:r>
          </a:p>
        </p:txBody>
      </p:sp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2956" y1="38837" x2="52956" y2="38837"/>
                        <a14:foregroundMark x1="18966" y1="83721" x2="18966" y2="83721"/>
                        <a14:foregroundMark x1="26355" y1="83023" x2="26355" y2="83023"/>
                        <a14:foregroundMark x1="41379" y1="83488" x2="41379" y2="83488"/>
                        <a14:foregroundMark x1="49754" y1="79070" x2="49754" y2="79070"/>
                        <a14:foregroundMark x1="68227" y1="83721" x2="68227" y2="83721"/>
                        <a14:foregroundMark x1="75616" y1="83488" x2="75616" y2="83488"/>
                        <a14:foregroundMark x1="85714" y1="81628" x2="85714" y2="81628"/>
                        <a14:backgroundMark x1="65764" y1="82093" x2="65764" y2="82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2" y="2326711"/>
            <a:ext cx="2373308" cy="2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189347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Dev Tools, Postman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Developer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4319"/>
          <a:stretch/>
        </p:blipFill>
        <p:spPr>
          <a:xfrm>
            <a:off x="1020192" y="1449000"/>
            <a:ext cx="9999216" cy="4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GitHub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GitHub Through HTTP</a:t>
            </a:r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REST and </a:t>
            </a:r>
            <a:r>
              <a:rPr lang="en-US" dirty="0" err="1"/>
              <a:t>RESTful</a:t>
            </a:r>
            <a:r>
              <a:rPr lang="en-US" dirty="0"/>
              <a:t>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Accessing the </a:t>
            </a:r>
            <a:r>
              <a:rPr lang="en-US" dirty="0" err="1"/>
              <a:t>GitHub</a:t>
            </a:r>
            <a:r>
              <a:rPr lang="en-US" dirty="0"/>
              <a:t>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BaaS Providers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31A3A1A-C2BD-46CE-BBC0-85E0B5AAF4FD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130A25-5F17-4A1F-9D3E-0A42D96F404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C0ADE5-D426-4B44-AE96-20D8B31E15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Popular Providers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247CD0-FED0-4F12-B11D-71E8D707F13C}"/>
              </a:ext>
            </a:extLst>
          </p:cNvPr>
          <p:cNvGrpSpPr/>
          <p:nvPr/>
        </p:nvGrpSpPr>
        <p:grpSpPr>
          <a:xfrm>
            <a:off x="4611000" y="909000"/>
            <a:ext cx="3212654" cy="3015000"/>
            <a:chOff x="8376742" y="3699000"/>
            <a:chExt cx="2726022" cy="255830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93CCA1-17C7-463D-8C6F-4F146999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C1E746-65A5-4F67-A3BD-45807E2ED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0A6C20-F5FC-486A-9F39-74774F6C4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5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A958B-DA31-4B52-B83D-D5836521E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9045-64C9-4A18-B733-A7D6F97BB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applications require a </a:t>
            </a:r>
            <a:r>
              <a:rPr lang="en-US" b="1" dirty="0">
                <a:solidFill>
                  <a:schemeClr val="bg1"/>
                </a:solidFill>
              </a:rPr>
              <a:t>back-end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User profiles, settings, content,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back-end can be very </a:t>
            </a:r>
            <a:r>
              <a:rPr lang="en-US" b="1" dirty="0">
                <a:solidFill>
                  <a:schemeClr val="bg1"/>
                </a:solidFill>
              </a:rPr>
              <a:t>time consuming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Ready to use </a:t>
            </a:r>
            <a:r>
              <a:rPr lang="en-US" dirty="0"/>
              <a:t>back-end services are available (free trial):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Backendless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Back4App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01498-3E4B-45CB-B253-27F8FE8D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DB939-FC76-4B74-A07E-EFDE08131640}"/>
              </a:ext>
            </a:extLst>
          </p:cNvPr>
          <p:cNvGrpSpPr/>
          <p:nvPr/>
        </p:nvGrpSpPr>
        <p:grpSpPr>
          <a:xfrm>
            <a:off x="8376742" y="3699000"/>
            <a:ext cx="2726022" cy="2558307"/>
            <a:chOff x="8376742" y="3699000"/>
            <a:chExt cx="2726022" cy="2558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8F1D3-CA83-4B0E-AF9F-B0EC31921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577C76-9BFA-4071-A151-1EAA340E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D7324-8E0B-4EAB-ACD1-CCB6F1BA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7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Firebase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755BD-5B86-45F2-9885-F92470B21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0" y="1044000"/>
            <a:ext cx="2489190" cy="24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Backendless</a:t>
            </a:r>
            <a:r>
              <a:rPr lang="en-US" dirty="0"/>
              <a:t>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E3506-6E24-4C83-8D08-4295D424C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29" y="1539000"/>
            <a:ext cx="1661486" cy="16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Back4App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8DF44-9B14-472D-B0A0-22573D20F2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614378"/>
            <a:ext cx="1681039" cy="127905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09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Many </a:t>
            </a:r>
            <a:r>
              <a:rPr lang="en-US" sz="3200" b="1" dirty="0">
                <a:solidFill>
                  <a:schemeClr val="bg1"/>
                </a:solidFill>
              </a:rPr>
              <a:t>BaaS</a:t>
            </a:r>
            <a:r>
              <a:rPr lang="en-US" sz="3200" dirty="0">
                <a:solidFill>
                  <a:schemeClr val="bg2"/>
                </a:solidFill>
              </a:rPr>
              <a:t> providers have </a:t>
            </a:r>
            <a:r>
              <a:rPr lang="en-US" sz="3200" b="1" dirty="0">
                <a:solidFill>
                  <a:schemeClr val="bg1"/>
                </a:solidFill>
              </a:rPr>
              <a:t>free trials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Overview</a:t>
            </a:r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499237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custGeom>
            <a:avLst/>
            <a:gdLst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-1479394 w 2833057"/>
              <a:gd name="connsiteY22" fmla="*/ 151860 h 544830"/>
              <a:gd name="connsiteX23" fmla="*/ 0 w 2833057"/>
              <a:gd name="connsiteY23" fmla="*/ 90805 h 544830"/>
              <a:gd name="connsiteX24" fmla="*/ 0 w 2833057"/>
              <a:gd name="connsiteY24" fmla="*/ 90807 h 544830"/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0 w 2833057"/>
              <a:gd name="connsiteY22" fmla="*/ 90805 h 544830"/>
              <a:gd name="connsiteX23" fmla="*/ 0 w 2833057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3057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472176" y="0"/>
                </a:lnTo>
                <a:lnTo>
                  <a:pt x="472176" y="0"/>
                </a:lnTo>
                <a:lnTo>
                  <a:pt x="1180440" y="0"/>
                </a:lnTo>
                <a:lnTo>
                  <a:pt x="2742250" y="0"/>
                </a:lnTo>
                <a:cubicBezTo>
                  <a:pt x="2766334" y="0"/>
                  <a:pt x="2789431" y="9567"/>
                  <a:pt x="2806460" y="26597"/>
                </a:cubicBezTo>
                <a:cubicBezTo>
                  <a:pt x="2823490" y="43627"/>
                  <a:pt x="2833057" y="66724"/>
                  <a:pt x="2833057" y="90807"/>
                </a:cubicBezTo>
                <a:lnTo>
                  <a:pt x="2833057" y="90805"/>
                </a:lnTo>
                <a:lnTo>
                  <a:pt x="2833057" y="90805"/>
                </a:lnTo>
                <a:lnTo>
                  <a:pt x="2833057" y="227013"/>
                </a:lnTo>
                <a:lnTo>
                  <a:pt x="2833057" y="454023"/>
                </a:lnTo>
                <a:cubicBezTo>
                  <a:pt x="2833057" y="478107"/>
                  <a:pt x="2823490" y="501204"/>
                  <a:pt x="2806460" y="518233"/>
                </a:cubicBezTo>
                <a:cubicBezTo>
                  <a:pt x="2789430" y="535263"/>
                  <a:pt x="2766333" y="544830"/>
                  <a:pt x="2742250" y="544830"/>
                </a:cubicBezTo>
                <a:lnTo>
                  <a:pt x="1180440" y="544830"/>
                </a:lnTo>
                <a:lnTo>
                  <a:pt x="472176" y="544830"/>
                </a:lnTo>
                <a:lnTo>
                  <a:pt x="472176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custGeom>
            <a:avLst/>
            <a:gdLst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-385180 w 2347800"/>
              <a:gd name="connsiteY22" fmla="*/ 538080 h 544830"/>
              <a:gd name="connsiteX23" fmla="*/ 0 w 2347800"/>
              <a:gd name="connsiteY23" fmla="*/ 317817 h 544830"/>
              <a:gd name="connsiteX24" fmla="*/ 0 w 2347800"/>
              <a:gd name="connsiteY24" fmla="*/ 90807 h 544830"/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0 w 2347800"/>
              <a:gd name="connsiteY22" fmla="*/ 317817 h 544830"/>
              <a:gd name="connsiteX23" fmla="*/ 0 w 2347800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7800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391300" y="0"/>
                </a:lnTo>
                <a:lnTo>
                  <a:pt x="391300" y="0"/>
                </a:lnTo>
                <a:lnTo>
                  <a:pt x="978250" y="0"/>
                </a:lnTo>
                <a:lnTo>
                  <a:pt x="2256993" y="0"/>
                </a:lnTo>
                <a:cubicBezTo>
                  <a:pt x="2281077" y="0"/>
                  <a:pt x="2304174" y="9567"/>
                  <a:pt x="2321203" y="26597"/>
                </a:cubicBezTo>
                <a:cubicBezTo>
                  <a:pt x="2338233" y="43627"/>
                  <a:pt x="2347800" y="66724"/>
                  <a:pt x="2347800" y="90807"/>
                </a:cubicBezTo>
                <a:lnTo>
                  <a:pt x="2347800" y="317817"/>
                </a:lnTo>
                <a:lnTo>
                  <a:pt x="2347800" y="317817"/>
                </a:lnTo>
                <a:lnTo>
                  <a:pt x="2347800" y="454025"/>
                </a:lnTo>
                <a:lnTo>
                  <a:pt x="2347800" y="454023"/>
                </a:lnTo>
                <a:cubicBezTo>
                  <a:pt x="2347800" y="478107"/>
                  <a:pt x="2338233" y="501204"/>
                  <a:pt x="2321203" y="518233"/>
                </a:cubicBezTo>
                <a:cubicBezTo>
                  <a:pt x="2304173" y="535263"/>
                  <a:pt x="2281076" y="544830"/>
                  <a:pt x="2256993" y="544830"/>
                </a:cubicBezTo>
                <a:lnTo>
                  <a:pt x="978250" y="544830"/>
                </a:lnTo>
                <a:lnTo>
                  <a:pt x="391300" y="544830"/>
                </a:lnTo>
                <a:lnTo>
                  <a:pt x="391300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454025"/>
                </a:lnTo>
                <a:lnTo>
                  <a:pt x="0" y="317817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custGeom>
            <a:avLst/>
            <a:gdLst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-697188 w 3342545"/>
              <a:gd name="connsiteY22" fmla="*/ 172142 h 987504"/>
              <a:gd name="connsiteX23" fmla="*/ 0 w 3342545"/>
              <a:gd name="connsiteY23" fmla="*/ 164584 h 987504"/>
              <a:gd name="connsiteX24" fmla="*/ 0 w 3342545"/>
              <a:gd name="connsiteY24" fmla="*/ 164587 h 987504"/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0 w 3342545"/>
              <a:gd name="connsiteY22" fmla="*/ 164584 h 987504"/>
              <a:gd name="connsiteX23" fmla="*/ 0 w 3342545"/>
              <a:gd name="connsiteY23" fmla="*/ 164587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42545" h="987504">
                <a:moveTo>
                  <a:pt x="0" y="164587"/>
                </a:moveTo>
                <a:cubicBezTo>
                  <a:pt x="0" y="120936"/>
                  <a:pt x="17340" y="79072"/>
                  <a:pt x="48207" y="48206"/>
                </a:cubicBezTo>
                <a:cubicBezTo>
                  <a:pt x="79073" y="17340"/>
                  <a:pt x="120936" y="0"/>
                  <a:pt x="164588" y="0"/>
                </a:cubicBezTo>
                <a:lnTo>
                  <a:pt x="557091" y="0"/>
                </a:lnTo>
                <a:lnTo>
                  <a:pt x="557091" y="0"/>
                </a:lnTo>
                <a:lnTo>
                  <a:pt x="1392727" y="0"/>
                </a:lnTo>
                <a:lnTo>
                  <a:pt x="3177958" y="0"/>
                </a:lnTo>
                <a:cubicBezTo>
                  <a:pt x="3221609" y="0"/>
                  <a:pt x="3263473" y="17340"/>
                  <a:pt x="3294339" y="48207"/>
                </a:cubicBezTo>
                <a:cubicBezTo>
                  <a:pt x="3325205" y="79073"/>
                  <a:pt x="3342545" y="120936"/>
                  <a:pt x="3342545" y="164588"/>
                </a:cubicBezTo>
                <a:lnTo>
                  <a:pt x="3342545" y="164584"/>
                </a:lnTo>
                <a:lnTo>
                  <a:pt x="3342545" y="164584"/>
                </a:lnTo>
                <a:lnTo>
                  <a:pt x="3342545" y="411460"/>
                </a:lnTo>
                <a:lnTo>
                  <a:pt x="3342545" y="822917"/>
                </a:lnTo>
                <a:cubicBezTo>
                  <a:pt x="3342545" y="866568"/>
                  <a:pt x="3325205" y="908432"/>
                  <a:pt x="3294339" y="939298"/>
                </a:cubicBezTo>
                <a:cubicBezTo>
                  <a:pt x="3263473" y="970164"/>
                  <a:pt x="3221610" y="987504"/>
                  <a:pt x="3177958" y="987504"/>
                </a:cubicBezTo>
                <a:lnTo>
                  <a:pt x="1392727" y="987504"/>
                </a:lnTo>
                <a:lnTo>
                  <a:pt x="557091" y="987504"/>
                </a:lnTo>
                <a:lnTo>
                  <a:pt x="557091" y="987504"/>
                </a:lnTo>
                <a:lnTo>
                  <a:pt x="164587" y="987504"/>
                </a:lnTo>
                <a:cubicBezTo>
                  <a:pt x="120936" y="987504"/>
                  <a:pt x="79072" y="970164"/>
                  <a:pt x="48206" y="939297"/>
                </a:cubicBezTo>
                <a:cubicBezTo>
                  <a:pt x="17340" y="908431"/>
                  <a:pt x="0" y="866568"/>
                  <a:pt x="0" y="822916"/>
                </a:cubicBezTo>
                <a:lnTo>
                  <a:pt x="0" y="411460"/>
                </a:lnTo>
                <a:lnTo>
                  <a:pt x="0" y="164584"/>
                </a:lnTo>
                <a:lnTo>
                  <a:pt x="0" y="16458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3865</TotalTime>
  <Words>1425</Words>
  <Application>Microsoft Office PowerPoint</Application>
  <PresentationFormat>Widescreen</PresentationFormat>
  <Paragraphs>302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</vt:lpstr>
      <vt:lpstr>HTTP and REST Services</vt:lpstr>
      <vt:lpstr>Table of Contents</vt:lpstr>
      <vt:lpstr>Have a Question?</vt:lpstr>
      <vt:lpstr>HTTP Overview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HTTP Developer Tools</vt:lpstr>
      <vt:lpstr>Browser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Popular Providers</vt:lpstr>
      <vt:lpstr>Back-end as a Service</vt:lpstr>
      <vt:lpstr>Live Demonstration</vt:lpstr>
      <vt:lpstr>Live Demonstration</vt:lpstr>
      <vt:lpstr>Live Demonstration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24</cp:revision>
  <dcterms:created xsi:type="dcterms:W3CDTF">2018-05-23T13:08:44Z</dcterms:created>
  <dcterms:modified xsi:type="dcterms:W3CDTF">2021-02-22T19:51:14Z</dcterms:modified>
  <cp:category>JS; JavaScript; front-end; AJAX; REST; ES6; Web development; computer programming; programming</cp:category>
</cp:coreProperties>
</file>