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9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60"/>
  </p:notesMasterIdLst>
  <p:handoutMasterIdLst>
    <p:handoutMasterId r:id="rId61"/>
  </p:handoutMasterIdLst>
  <p:sldIdLst>
    <p:sldId id="522" r:id="rId3"/>
    <p:sldId id="584" r:id="rId4"/>
    <p:sldId id="585" r:id="rId5"/>
    <p:sldId id="523" r:id="rId6"/>
    <p:sldId id="528" r:id="rId7"/>
    <p:sldId id="525" r:id="rId8"/>
    <p:sldId id="529" r:id="rId9"/>
    <p:sldId id="526" r:id="rId10"/>
    <p:sldId id="530" r:id="rId11"/>
    <p:sldId id="533" r:id="rId12"/>
    <p:sldId id="534" r:id="rId13"/>
    <p:sldId id="550" r:id="rId14"/>
    <p:sldId id="551" r:id="rId15"/>
    <p:sldId id="274" r:id="rId16"/>
    <p:sldId id="508" r:id="rId17"/>
    <p:sldId id="276" r:id="rId18"/>
    <p:sldId id="458" r:id="rId19"/>
    <p:sldId id="459" r:id="rId20"/>
    <p:sldId id="460" r:id="rId21"/>
    <p:sldId id="461" r:id="rId22"/>
    <p:sldId id="462" r:id="rId23"/>
    <p:sldId id="434" r:id="rId24"/>
    <p:sldId id="415" r:id="rId25"/>
    <p:sldId id="500" r:id="rId26"/>
    <p:sldId id="478" r:id="rId27"/>
    <p:sldId id="431" r:id="rId28"/>
    <p:sldId id="582" r:id="rId29"/>
    <p:sldId id="583" r:id="rId30"/>
    <p:sldId id="535" r:id="rId31"/>
    <p:sldId id="546" r:id="rId32"/>
    <p:sldId id="536" r:id="rId33"/>
    <p:sldId id="543" r:id="rId34"/>
    <p:sldId id="544" r:id="rId35"/>
    <p:sldId id="545" r:id="rId36"/>
    <p:sldId id="537" r:id="rId37"/>
    <p:sldId id="538" r:id="rId38"/>
    <p:sldId id="539" r:id="rId39"/>
    <p:sldId id="547" r:id="rId40"/>
    <p:sldId id="540" r:id="rId41"/>
    <p:sldId id="436" r:id="rId42"/>
    <p:sldId id="437" r:id="rId43"/>
    <p:sldId id="438" r:id="rId44"/>
    <p:sldId id="454" r:id="rId45"/>
    <p:sldId id="479" r:id="rId46"/>
    <p:sldId id="509" r:id="rId47"/>
    <p:sldId id="480" r:id="rId48"/>
    <p:sldId id="484" r:id="rId49"/>
    <p:sldId id="501" r:id="rId50"/>
    <p:sldId id="502" r:id="rId51"/>
    <p:sldId id="503" r:id="rId52"/>
    <p:sldId id="504" r:id="rId53"/>
    <p:sldId id="577" r:id="rId54"/>
    <p:sldId id="467" r:id="rId55"/>
    <p:sldId id="562" r:id="rId56"/>
    <p:sldId id="575" r:id="rId57"/>
    <p:sldId id="519" r:id="rId58"/>
    <p:sldId id="521" r:id="rId5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2"/>
            <p14:sldId id="584"/>
            <p14:sldId id="585"/>
            <p14:sldId id="523"/>
            <p14:sldId id="528"/>
            <p14:sldId id="525"/>
            <p14:sldId id="529"/>
            <p14:sldId id="526"/>
            <p14:sldId id="530"/>
            <p14:sldId id="533"/>
            <p14:sldId id="534"/>
            <p14:sldId id="550"/>
            <p14:sldId id="551"/>
          </p14:sldIdLst>
        </p14:section>
        <p14:section name="Default Section" id="{9E63D159-2865-48A8-8497-429E9CA731FB}">
          <p14:sldIdLst>
            <p14:sldId id="274"/>
            <p14:sldId id="508"/>
            <p14:sldId id="276"/>
            <p14:sldId id="458"/>
            <p14:sldId id="459"/>
            <p14:sldId id="460"/>
            <p14:sldId id="461"/>
            <p14:sldId id="462"/>
          </p14:sldIdLst>
        </p14:section>
        <p14:section name="While-цикъл" id="{E59E0D92-02FA-43DF-A8A5-E22094F18C68}">
          <p14:sldIdLst>
            <p14:sldId id="434"/>
            <p14:sldId id="415"/>
            <p14:sldId id="500"/>
            <p14:sldId id="478"/>
            <p14:sldId id="431"/>
            <p14:sldId id="582"/>
            <p14:sldId id="583"/>
            <p14:sldId id="535"/>
            <p14:sldId id="546"/>
            <p14:sldId id="536"/>
            <p14:sldId id="543"/>
            <p14:sldId id="544"/>
            <p14:sldId id="545"/>
            <p14:sldId id="537"/>
            <p14:sldId id="538"/>
            <p14:sldId id="539"/>
            <p14:sldId id="547"/>
            <p14:sldId id="540"/>
            <p14:sldId id="436"/>
            <p14:sldId id="437"/>
            <p14:sldId id="438"/>
            <p14:sldId id="454"/>
            <p14:sldId id="479"/>
            <p14:sldId id="509"/>
            <p14:sldId id="480"/>
          </p14:sldIdLst>
        </p14:section>
        <p14:section name="Безкрайни цикли" id="{4035C5D3-6442-4832-8655-873A03162AFE}">
          <p14:sldIdLst>
            <p14:sldId id="484"/>
            <p14:sldId id="501"/>
            <p14:sldId id="502"/>
            <p14:sldId id="503"/>
            <p14:sldId id="504"/>
          </p14:sldIdLst>
        </p14:section>
        <p14:section name="Summary" id="{68346706-F9DD-4EB5-B9D0-609CA429DDF4}">
          <p14:sldIdLst>
            <p14:sldId id="577"/>
            <p14:sldId id="467"/>
            <p14:sldId id="562"/>
            <p14:sldId id="575"/>
            <p14:sldId id="519"/>
            <p14:sldId id="5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BD44"/>
    <a:srgbClr val="6CFF44"/>
    <a:srgbClr val="60BFB7"/>
    <a:srgbClr val="E09BEB"/>
    <a:srgbClr val="F15721"/>
    <a:srgbClr val="60BF55"/>
    <a:srgbClr val="F5C300"/>
    <a:srgbClr val="100373"/>
    <a:srgbClr val="F3BE60"/>
    <a:srgbClr val="0097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C837B-214B-8D17-AF2C-E1A12CCC0A51}" v="3" dt="2018-08-10T20:06:47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533" autoAdjust="0"/>
  </p:normalViewPr>
  <p:slideViewPr>
    <p:cSldViewPr>
      <p:cViewPr varScale="1">
        <p:scale>
          <a:sx n="72" d="100"/>
          <a:sy n="72" d="100"/>
        </p:scale>
        <p:origin x="456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3154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20-Nov-19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88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26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12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45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7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18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20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9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6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2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9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55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8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87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89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69" r:id="rId19"/>
    <p:sldLayoutId id="2147483688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customXml" Target="../ink/ink2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0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1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2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3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4#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4#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judge.softuni.bg/Contests/Compete/Index/1014#6" TargetMode="Externa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8" TargetMode="Externa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8" TargetMode="Externa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6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6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7.gif"/><Relationship Id="rId4" Type="http://schemas.openxmlformats.org/officeDocument/2006/relationships/image" Target="../media/image64.jpeg"/><Relationship Id="rId9" Type="http://schemas.openxmlformats.org/officeDocument/2006/relationships/hyperlink" Target="https://www.lukanet.com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9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29239" y="4453005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6026" y="2509467"/>
            <a:ext cx="6600362" cy="320354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int number = 101;</a:t>
            </a:r>
          </a:p>
          <a:p>
            <a:r>
              <a:rPr lang="en-US" sz="2400" dirty="0"/>
              <a:t>if (number &gt;= 1)</a:t>
            </a:r>
          </a:p>
          <a:p>
            <a:r>
              <a:rPr lang="en-US" sz="2400" dirty="0"/>
              <a:t>  Console.WriteLine("Larger than 1");</a:t>
            </a:r>
          </a:p>
          <a:p>
            <a:r>
              <a:rPr lang="en-US" sz="2400" dirty="0"/>
              <a:t>if (number &lt;= 101)</a:t>
            </a:r>
          </a:p>
          <a:p>
            <a:r>
              <a:rPr lang="en-US" sz="2400" dirty="0"/>
              <a:t>  Console.WriteLine("Less than 101");</a:t>
            </a:r>
          </a:p>
          <a:p>
            <a:r>
              <a:rPr lang="en-US" sz="2400" dirty="0"/>
              <a:t>  Console.WriteLine("Equal to 101");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01162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456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393072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18508" y="1863858"/>
            <a:ext cx="3248104" cy="1295309"/>
            <a:chOff x="8967919" y="2302916"/>
            <a:chExt cx="321049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4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29239" y="4453005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6026" y="2509467"/>
            <a:ext cx="6600362" cy="320354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int number = 101;</a:t>
            </a:r>
          </a:p>
          <a:p>
            <a:r>
              <a:rPr lang="en-US" sz="2400" dirty="0"/>
              <a:t>if (number &gt;= 1)</a:t>
            </a:r>
          </a:p>
          <a:p>
            <a:r>
              <a:rPr lang="en-US" sz="2400" dirty="0"/>
              <a:t>  Console.WriteLine("Larger than 1");</a:t>
            </a:r>
          </a:p>
          <a:p>
            <a:r>
              <a:rPr lang="en-US" sz="2400" dirty="0"/>
              <a:t>if (number &lt;= 101)</a:t>
            </a:r>
          </a:p>
          <a:p>
            <a:r>
              <a:rPr lang="en-US" sz="2400" dirty="0"/>
              <a:t>  Console.WriteLine("Less than 101");</a:t>
            </a:r>
          </a:p>
          <a:p>
            <a:r>
              <a:rPr lang="en-US" sz="2400" dirty="0"/>
              <a:t>  Console.WriteLine("Equal to 101");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01162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456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393072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18508" y="1863858"/>
            <a:ext cx="3248104" cy="1295309"/>
            <a:chOff x="8967919" y="2302916"/>
            <a:chExt cx="321049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056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860" y="2410500"/>
            <a:ext cx="5082590" cy="4219205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000" dirty="0"/>
              <a:t>string role = "Administrator";</a:t>
            </a:r>
          </a:p>
          <a:p>
            <a:r>
              <a:rPr lang="en-US" sz="2000" dirty="0"/>
              <a:t>string password = "SoftUni";</a:t>
            </a:r>
          </a:p>
          <a:p>
            <a:r>
              <a:rPr lang="en-US" sz="2000" dirty="0"/>
              <a:t>if(role == "SoftUni")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if(password == "SoftUni")</a:t>
            </a:r>
          </a:p>
          <a:p>
            <a:r>
              <a:rPr lang="en-US" sz="2000" dirty="0"/>
              <a:t>  {</a:t>
            </a:r>
          </a:p>
          <a:p>
            <a:r>
              <a:rPr lang="en-US" sz="2000" dirty="0"/>
              <a:t>    Console.WriteLine("Welcome!");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19281" y="40386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49150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7645" y="2849724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3659" y="2242603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860" y="2410500"/>
            <a:ext cx="5082590" cy="4219205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000" dirty="0"/>
              <a:t>string role = "Administrator";</a:t>
            </a:r>
          </a:p>
          <a:p>
            <a:r>
              <a:rPr lang="en-US" sz="2000" dirty="0"/>
              <a:t>string password = "SoftUni";</a:t>
            </a:r>
          </a:p>
          <a:p>
            <a:r>
              <a:rPr lang="en-US" sz="2000" dirty="0"/>
              <a:t>if(role == "SoftUni")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if(password == "SoftUni")</a:t>
            </a:r>
          </a:p>
          <a:p>
            <a:r>
              <a:rPr lang="en-US" sz="2000" dirty="0"/>
              <a:t>  {</a:t>
            </a:r>
          </a:p>
          <a:p>
            <a:r>
              <a:rPr lang="en-US" sz="2000" dirty="0"/>
              <a:t>    Console.WriteLine("Welcome!");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19281" y="40386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49150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7645" y="2849724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3659" y="2242603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427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9218" name="Picture 2" descr="C:\Users\HP\Desktop\lo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7" y="1730179"/>
            <a:ext cx="2942872" cy="29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9AF590-2AD0-4628-AA55-C203CA4B7E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33" y="4221025"/>
            <a:ext cx="2003149" cy="986551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6"/>
              </a:rPr>
              <a:t>http://softuni.bg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374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pb-nov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600" dirty="0"/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  <a:endParaRPr lang="en-US" dirty="0"/>
          </a:p>
          <a:p>
            <a:pPr marL="514350" indent="-514350"/>
            <a:r>
              <a:rPr lang="bg-BG" dirty="0"/>
              <a:t>Повторения </a:t>
            </a:r>
            <a:r>
              <a:rPr lang="en-US" dirty="0"/>
              <a:t>(</a:t>
            </a:r>
            <a:r>
              <a:rPr lang="bg-BG" dirty="0"/>
              <a:t>цикли</a:t>
            </a:r>
            <a:r>
              <a:rPr lang="en-US" dirty="0"/>
              <a:t>)</a:t>
            </a:r>
          </a:p>
          <a:p>
            <a:pPr marL="819096" lvl="1" indent="-514350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 – конструкция</a:t>
            </a:r>
          </a:p>
          <a:p>
            <a:pPr marL="514350" indent="-514350"/>
            <a:r>
              <a:rPr lang="bg-BG" dirty="0"/>
              <a:t>Безкрайни цикли</a:t>
            </a:r>
          </a:p>
          <a:p>
            <a:pPr marL="819096" lvl="1" indent="-514350"/>
            <a:r>
              <a:rPr lang="bg-BG" dirty="0"/>
              <a:t>Прекъсване на цикли чрез оператора 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endParaRPr lang="en-US" dirty="0"/>
          </a:p>
          <a:p>
            <a:pPr marL="514350" indent="-514350">
              <a:buAutoNum type="arabicPeriod"/>
            </a:pPr>
            <a:endParaRPr lang="bg-BG" dirty="0"/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788637" y="5141974"/>
            <a:ext cx="10958928" cy="768084"/>
          </a:xfrm>
        </p:spPr>
        <p:txBody>
          <a:bodyPr/>
          <a:lstStyle/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101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6381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683811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префиксни и постфиксни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/>
        </p:nvGraphicFramePr>
        <p:xfrm>
          <a:off x="760412" y="3657600"/>
          <a:ext cx="108966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6636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5374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Пре-инкрементация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Пост-инкрементация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60994"/>
            <a:ext cx="9503571" cy="882654"/>
          </a:xfrm>
        </p:spPr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1891575"/>
            <a:ext cx="6173787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607740" y="24109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4478505"/>
            <a:ext cx="6173787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611190" y="501209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604406" y="289968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604405" y="554956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831425"/>
            <a:ext cx="6173787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1335054"/>
            <a:ext cx="6383388" cy="1127503"/>
          </a:xfrm>
          <a:prstGeom prst="wedgeRoundRectCallout">
            <a:avLst>
              <a:gd name="adj1" fmla="val -55299"/>
              <a:gd name="adj2" fmla="val 5163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22957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9200"/>
            <a:ext cx="11808021" cy="51856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bg-BG" dirty="0"/>
              <a:t>Каква ще е стойността на променливата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b="1" dirty="0"/>
              <a:t> </a:t>
            </a:r>
            <a:r>
              <a:rPr lang="bg-BG" dirty="0"/>
              <a:t>след </a:t>
            </a:r>
            <a:br>
              <a:rPr lang="bg-BG" dirty="0"/>
            </a:br>
            <a:r>
              <a:rPr lang="bg-BG" dirty="0"/>
              <a:t>изпълнението на следната програма:</a:t>
            </a:r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7259" y="2380478"/>
            <a:ext cx="2973897" cy="427723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 a = 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switch (a)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5: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6: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default: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8012" y="2029131"/>
            <a:ext cx="2636906" cy="1927074"/>
            <a:chOff x="5209288" y="4647336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7608" y="4396431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2140" y="2895600"/>
            <a:ext cx="2636906" cy="1318666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08612" y="4877004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12" y="1295400"/>
            <a:ext cx="11815018" cy="520106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декрементиране – </a:t>
            </a:r>
            <a:b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префиксни и постфиксни</a:t>
            </a:r>
            <a: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58589"/>
              </p:ext>
            </p:extLst>
          </p:nvPr>
        </p:nvGraphicFramePr>
        <p:xfrm>
          <a:off x="648121" y="3505200"/>
          <a:ext cx="109728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Пре-декрементация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Пост-декрементация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1910883"/>
            <a:ext cx="6137345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3243" y="2427947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86" y="4534581"/>
            <a:ext cx="6137345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3243" y="5070112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780582" y="2940760"/>
            <a:ext cx="117051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765042" y="560564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194" y="1320627"/>
            <a:ext cx="6248400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194" y="3999449"/>
            <a:ext cx="6248400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</p:spTree>
    <p:extLst>
      <p:ext uri="{BB962C8B-B14F-4D97-AF65-F5344CB8AC3E}">
        <p14:creationId xmlns:p14="http://schemas.microsoft.com/office/powerpoint/2010/main" val="34865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Повторение докато е вярно дадено условие</a:t>
            </a:r>
            <a:endParaRPr lang="en-US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6828" y="2057400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9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268124"/>
            <a:ext cx="11815018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bg-BG" sz="3200" dirty="0"/>
              <a:t>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 –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bg-BG" dirty="0"/>
              <a:t>-цикъл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498" y="3785673"/>
            <a:ext cx="3211077" cy="20956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145" y="3200874"/>
            <a:ext cx="1752306" cy="583772"/>
          </a:xfrm>
          <a:prstGeom prst="wedgeRoundRectCallout">
            <a:avLst>
              <a:gd name="adj1" fmla="val -60319"/>
              <a:gd name="adj2" fmla="val 553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0" y="5241337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9251044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413440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620799" y="3855909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251044" y="4751142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413440" y="5286871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558346" y="5421461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7844656" y="4655526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9180784" y="4917253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9341212" y="4721387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10021658" y="3639022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1828800"/>
            <a:ext cx="67818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&lt;=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1" y="1761186"/>
            <a:ext cx="4358265" cy="1093612"/>
          </a:xfrm>
          <a:prstGeom prst="wedgeRoundRectCallout">
            <a:avLst>
              <a:gd name="adj1" fmla="val -55422"/>
              <a:gd name="adj2" fmla="val 437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05858" y="4386910"/>
            <a:ext cx="4176136" cy="218930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Огъната нагоре стрелка 2"/>
          <p:cNvSpPr/>
          <p:nvPr/>
        </p:nvSpPr>
        <p:spPr>
          <a:xfrm rot="5400000">
            <a:off x="6551258" y="5344205"/>
            <a:ext cx="838908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2050" name="Picture 2" descr="C:\Users\HP\Desktop\1a2430b6757f6c5b520332cc380b7fb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1295400"/>
            <a:ext cx="2465011" cy="25349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0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6231F094-ABB5-467F-8E71-1F4604A91B04}"/>
              </a:ext>
            </a:extLst>
          </p:cNvPr>
          <p:cNvSpPr/>
          <p:nvPr/>
        </p:nvSpPr>
        <p:spPr>
          <a:xfrm>
            <a:off x="9761539" y="2605591"/>
            <a:ext cx="2224200" cy="148309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</a:p>
          <a:p>
            <a:pPr lvl="1"/>
            <a:r>
              <a:rPr lang="bg-BG" dirty="0"/>
              <a:t>Проверява дали е в диапазона</a:t>
            </a:r>
            <a:br>
              <a:rPr lang="en-US" dirty="0"/>
            </a:b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Невалидно число, прочита</a:t>
            </a:r>
            <a:r>
              <a:rPr lang="en-US" dirty="0"/>
              <a:t> </a:t>
            </a:r>
            <a:r>
              <a:rPr lang="bg-BG" dirty="0"/>
              <a:t>ново</a:t>
            </a:r>
          </a:p>
          <a:p>
            <a:pPr lvl="2"/>
            <a:r>
              <a:rPr lang="bg-BG" dirty="0"/>
              <a:t>Намиране на число в диапазона,</a:t>
            </a:r>
            <a:r>
              <a:rPr lang="en-US" dirty="0"/>
              <a:t> </a:t>
            </a:r>
            <a:r>
              <a:rPr lang="bg-BG" dirty="0"/>
              <a:t> </a:t>
            </a:r>
            <a:br>
              <a:rPr lang="en-US" dirty="0"/>
            </a:br>
            <a:r>
              <a:rPr lang="bg-BG" dirty="0"/>
              <a:t>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15FA900E-24AF-48C9-AFB7-40F94801C15F}"/>
              </a:ext>
            </a:extLst>
          </p:cNvPr>
          <p:cNvSpPr/>
          <p:nvPr/>
        </p:nvSpPr>
        <p:spPr>
          <a:xfrm>
            <a:off x="7700773" y="3207713"/>
            <a:ext cx="2224200" cy="1477489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grpSp>
        <p:nvGrpSpPr>
          <p:cNvPr id="4097" name="Group 4096">
            <a:extLst>
              <a:ext uri="{FF2B5EF4-FFF2-40B4-BE49-F238E27FC236}">
                <a16:creationId xmlns:a16="http://schemas.microsoft.com/office/drawing/2014/main" id="{B0D21B68-56C7-41DD-98A9-E6AA008715B3}"/>
              </a:ext>
            </a:extLst>
          </p:cNvPr>
          <p:cNvGrpSpPr/>
          <p:nvPr/>
        </p:nvGrpSpPr>
        <p:grpSpPr>
          <a:xfrm>
            <a:off x="7858235" y="1757268"/>
            <a:ext cx="2407034" cy="918037"/>
            <a:chOff x="7704229" y="1749836"/>
            <a:chExt cx="2224200" cy="918037"/>
          </a:xfrm>
          <a:solidFill>
            <a:schemeClr val="tx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FF464B-816D-4545-9BE8-3313D72654C2}"/>
                </a:ext>
              </a:extLst>
            </p:cNvPr>
            <p:cNvSpPr/>
            <p:nvPr/>
          </p:nvSpPr>
          <p:spPr>
            <a:xfrm>
              <a:off x="7704229" y="1749836"/>
              <a:ext cx="2224200" cy="918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FF8352-D576-426F-9060-DD0C407543AD}"/>
                </a:ext>
              </a:extLst>
            </p:cNvPr>
            <p:cNvSpPr txBox="1"/>
            <p:nvPr/>
          </p:nvSpPr>
          <p:spPr>
            <a:xfrm>
              <a:off x="7733363" y="1767162"/>
              <a:ext cx="216593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bg-BG" b="1" dirty="0">
                  <a:solidFill>
                    <a:schemeClr val="bg2"/>
                  </a:solidFill>
                </a:rPr>
                <a:t>Прочитане </a:t>
              </a:r>
              <a:br>
                <a:rPr lang="bg-BG" b="1" dirty="0">
                  <a:solidFill>
                    <a:schemeClr val="bg2"/>
                  </a:solidFill>
                </a:rPr>
              </a:br>
              <a:r>
                <a:rPr lang="bg-BG" b="1" dirty="0">
                  <a:solidFill>
                    <a:schemeClr val="bg2"/>
                  </a:solidFill>
                </a:rPr>
                <a:t>на число </a:t>
              </a:r>
              <a:r>
                <a:rPr lang="en-US" b="1" dirty="0">
                  <a:solidFill>
                    <a:schemeClr val="bg2"/>
                  </a:solidFill>
                </a:rPr>
                <a:t>(</a:t>
              </a:r>
              <a:r>
                <a:rPr lang="en-US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num</a:t>
              </a:r>
              <a:r>
                <a:rPr lang="en-US" b="1" dirty="0">
                  <a:solidFill>
                    <a:schemeClr val="bg2"/>
                  </a:solidFill>
                </a:rPr>
                <a:t>)</a:t>
              </a:r>
            </a:p>
          </p:txBody>
        </p:sp>
      </p:grpSp>
      <p:cxnSp>
        <p:nvCxnSpPr>
          <p:cNvPr id="11" name="Elbow Connector 19">
            <a:extLst>
              <a:ext uri="{FF2B5EF4-FFF2-40B4-BE49-F238E27FC236}">
                <a16:creationId xmlns:a16="http://schemas.microsoft.com/office/drawing/2014/main" id="{57328969-1F49-490C-8F2C-6CBCC69CB089}"/>
              </a:ext>
            </a:extLst>
          </p:cNvPr>
          <p:cNvCxnSpPr/>
          <p:nvPr/>
        </p:nvCxnSpPr>
        <p:spPr>
          <a:xfrm rot="16200000" flipH="1">
            <a:off x="9329356" y="3176797"/>
            <a:ext cx="2386947" cy="725923"/>
          </a:xfrm>
          <a:prstGeom prst="bentConnector3">
            <a:avLst>
              <a:gd name="adj1" fmla="val -4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A3E11B-167C-490D-BE8B-7FD3C2B7FB84}"/>
              </a:ext>
            </a:extLst>
          </p:cNvPr>
          <p:cNvGrpSpPr/>
          <p:nvPr/>
        </p:nvGrpSpPr>
        <p:grpSpPr>
          <a:xfrm>
            <a:off x="9973178" y="4685202"/>
            <a:ext cx="1869354" cy="513105"/>
            <a:chOff x="8421954" y="3780528"/>
            <a:chExt cx="1264818" cy="38052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B2836B-8D91-4E46-9700-7A0E5774C541}"/>
                </a:ext>
              </a:extLst>
            </p:cNvPr>
            <p:cNvSpPr/>
            <p:nvPr/>
          </p:nvSpPr>
          <p:spPr>
            <a:xfrm>
              <a:off x="8458256" y="3780528"/>
              <a:ext cx="1192216" cy="3805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9DA524-2B0E-4A6D-BFBC-BAD3CEFE0322}"/>
                </a:ext>
              </a:extLst>
            </p:cNvPr>
            <p:cNvSpPr txBox="1"/>
            <p:nvPr/>
          </p:nvSpPr>
          <p:spPr>
            <a:xfrm>
              <a:off x="8421954" y="3811015"/>
              <a:ext cx="1264818" cy="319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200" b="1" dirty="0">
                  <a:solidFill>
                    <a:schemeClr val="bg2"/>
                  </a:solidFill>
                </a:rPr>
                <a:t>Принтиране</a:t>
              </a:r>
              <a:endParaRPr lang="en-US" sz="22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12" name="Elbow Connector 18">
            <a:extLst>
              <a:ext uri="{FF2B5EF4-FFF2-40B4-BE49-F238E27FC236}">
                <a16:creationId xmlns:a16="http://schemas.microsoft.com/office/drawing/2014/main" id="{72516E31-A3D1-4C37-BC61-3B49064D9966}"/>
              </a:ext>
            </a:extLst>
          </p:cNvPr>
          <p:cNvCxnSpPr>
            <a:cxnSpLocks/>
            <a:stCxn id="25" idx="2"/>
            <a:endCxn id="10" idx="1"/>
          </p:cNvCxnSpPr>
          <p:nvPr/>
        </p:nvCxnSpPr>
        <p:spPr>
          <a:xfrm rot="5400000" flipH="1">
            <a:off x="7103764" y="2976094"/>
            <a:ext cx="2495109" cy="923109"/>
          </a:xfrm>
          <a:prstGeom prst="bentConnector4">
            <a:avLst>
              <a:gd name="adj1" fmla="val -9162"/>
              <a:gd name="adj2" fmla="val 1452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F3FDD5-8E99-47AD-B1BC-95E37DBB2701}"/>
              </a:ext>
            </a:extLst>
          </p:cNvPr>
          <p:cNvSpPr txBox="1"/>
          <p:nvPr/>
        </p:nvSpPr>
        <p:spPr>
          <a:xfrm>
            <a:off x="7809057" y="3411931"/>
            <a:ext cx="2000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chemeClr val="bg2"/>
                </a:solidFill>
              </a:rPr>
              <a:t> &lt; 1 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||</a:t>
            </a:r>
            <a:r>
              <a:rPr lang="bg-BG" sz="2000" b="1" dirty="0">
                <a:solidFill>
                  <a:schemeClr val="bg2"/>
                </a:solidFill>
              </a:rPr>
              <a:t> 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chemeClr val="bg2"/>
                </a:solidFill>
              </a:rPr>
              <a:t> &gt; 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15877D-6CF8-433B-8198-170BAAF42A95}"/>
              </a:ext>
            </a:extLst>
          </p:cNvPr>
          <p:cNvSpPr txBox="1"/>
          <p:nvPr/>
        </p:nvSpPr>
        <p:spPr>
          <a:xfrm>
            <a:off x="9718171" y="3109645"/>
            <a:ext cx="22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bg2"/>
                </a:solidFill>
              </a:rPr>
              <a:t>1 &lt;= n</a:t>
            </a: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u</a:t>
            </a:r>
            <a:r>
              <a:rPr lang="en-US" sz="2000" b="1" dirty="0">
                <a:solidFill>
                  <a:schemeClr val="bg2"/>
                </a:solidFill>
              </a:rPr>
              <a:t>m &lt;= 100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241B6E-CE17-41EC-AC3D-EE79822DC6FE}"/>
              </a:ext>
            </a:extLst>
          </p:cNvPr>
          <p:cNvCxnSpPr>
            <a:cxnSpLocks/>
          </p:cNvCxnSpPr>
          <p:nvPr/>
        </p:nvCxnSpPr>
        <p:spPr>
          <a:xfrm>
            <a:off x="8825752" y="2714549"/>
            <a:ext cx="0" cy="5112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5" grpId="0" animBg="1"/>
      <p:bldP spid="20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3061" y="1501273"/>
            <a:ext cx="8782702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int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(num &lt; 1 || num &gt; 100)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Console.WriteLine("Invalid number!");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Console.WriteLine("The number is: " + num);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3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Парола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3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Парола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4" y="1453166"/>
            <a:ext cx="10366376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username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(input != password)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Console.WriteLine($"Welcome: {username}!");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43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7092" y="1196129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Отпечатва всички числа </a:t>
            </a:r>
            <a:r>
              <a:rPr lang="en-US" sz="3000" dirty="0"/>
              <a:t>≤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000" dirty="0"/>
              <a:t> от редицата:</a:t>
            </a:r>
            <a:r>
              <a:rPr lang="en-US" sz="3000" dirty="0"/>
              <a:t> 1, 3, 7, 15, 31, …</a:t>
            </a:r>
          </a:p>
          <a:p>
            <a:pPr lvl="1"/>
            <a:r>
              <a:rPr lang="bg-BG" sz="3000" dirty="0"/>
              <a:t>Всяко следващо число </a:t>
            </a:r>
            <a:r>
              <a:rPr lang="en-US" sz="3000" dirty="0"/>
              <a:t>e </a:t>
            </a:r>
            <a:r>
              <a:rPr lang="bg-BG" sz="3000" dirty="0"/>
              <a:t>равно на </a:t>
            </a:r>
            <a:r>
              <a:rPr lang="bg-BG" sz="3000" b="1" dirty="0">
                <a:solidFill>
                  <a:schemeClr val="bg1"/>
                </a:solidFill>
              </a:rPr>
              <a:t>предишното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*</a:t>
            </a:r>
            <a:r>
              <a:rPr lang="en-US" sz="3000" dirty="0"/>
              <a:t> </a:t>
            </a:r>
            <a:r>
              <a:rPr lang="bg-BG" sz="3000" dirty="0"/>
              <a:t> 2 + 1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12601" y="3826994"/>
            <a:ext cx="9143999" cy="574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latin typeface="+mj-lt"/>
                <a:cs typeface="Consolas" pitchFamily="49" charset="0"/>
              </a:rPr>
              <a:t>,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249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9200"/>
            <a:ext cx="11808021" cy="5185625"/>
          </a:xfrm>
        </p:spPr>
        <p:txBody>
          <a:bodyPr/>
          <a:lstStyle/>
          <a:p>
            <a:r>
              <a:rPr lang="en-US"/>
              <a:t>1. </a:t>
            </a:r>
            <a:r>
              <a:rPr lang="bg-BG"/>
              <a:t>Каква </a:t>
            </a:r>
            <a:r>
              <a:rPr lang="bg-BG" dirty="0"/>
              <a:t>ще е стойността на променливата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b="1" dirty="0"/>
              <a:t> </a:t>
            </a:r>
            <a:r>
              <a:rPr lang="bg-BG" dirty="0"/>
              <a:t>след </a:t>
            </a:r>
            <a:br>
              <a:rPr lang="bg-BG" dirty="0"/>
            </a:br>
            <a:r>
              <a:rPr lang="bg-BG" dirty="0"/>
              <a:t>изпълнението на следната програма:</a:t>
            </a:r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7259" y="2380478"/>
            <a:ext cx="2973897" cy="427723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 a = 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switch (a)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5: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6: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default: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8012" y="2029131"/>
            <a:ext cx="2636906" cy="1927074"/>
            <a:chOff x="5209288" y="4647336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7608" y="4396431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2140" y="2895600"/>
            <a:ext cx="2636906" cy="1318666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08612" y="4877004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058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722811" y="1429829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k = 1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36232" y="1081179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5757" y="190212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22812" y="2283125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k &lt;=</a:t>
            </a:r>
            <a:r>
              <a:rPr lang="bg-BG" dirty="0">
                <a:solidFill>
                  <a:srgbClr val="FFFFFF"/>
                </a:solidFill>
              </a:rPr>
              <a:t> </a:t>
            </a:r>
            <a:r>
              <a:rPr lang="en-GB" dirty="0">
                <a:solidFill>
                  <a:srgbClr val="FFFFFF"/>
                </a:solidFill>
              </a:rPr>
              <a:t>n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0994" y="355336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22811" y="3949461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926707" y="464532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22812" y="2910698"/>
            <a:ext cx="12700" cy="2446307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35512" y="500333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2812" y="5029200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7008812" y="2438400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70736" y="2912842"/>
            <a:ext cx="8286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8009478" y="262027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926707" y="33619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4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9512" y="1447800"/>
            <a:ext cx="9753600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(k &lt;= n)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Console.WriteLine(k);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k =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622679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https://judge.softuni.bg/Contests/Compete/Index/1014#2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70412" y="2264302"/>
            <a:ext cx="4191000" cy="970208"/>
          </a:xfrm>
          <a:prstGeom prst="wedgeRoundRectCallout">
            <a:avLst>
              <a:gd name="adj1" fmla="val -56617"/>
              <a:gd name="adj2" fmla="val -12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1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Прекъсване чрез оператор </a:t>
            </a:r>
            <a:r>
              <a:rPr lang="en-US" sz="4800" b="1" dirty="0">
                <a:latin typeface="Consolas" panose="020B0609020204030204" pitchFamily="49" charset="0"/>
              </a:rPr>
              <a:t>break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Безкрайни цикли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32212" y="3957272"/>
            <a:ext cx="7927976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820304" y="3119727"/>
            <a:ext cx="3429000" cy="908001"/>
          </a:xfrm>
          <a:prstGeom prst="wedgeRoundRectCallout">
            <a:avLst>
              <a:gd name="adj1" fmla="val -57455"/>
              <a:gd name="adj2" fmla="val 526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1370012" y="2465828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1576035" y="2906703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/>
          <p:nvPr/>
        </p:nvCxnSpPr>
        <p:spPr>
          <a:xfrm>
            <a:off x="2207616" y="3573728"/>
            <a:ext cx="0" cy="7670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1370012" y="4330357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1514918" y="4503732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01228" y="3699012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2297784" y="3764873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06B1E-5EE8-4444-A397-56BCDD4AE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2053100"/>
            <a:ext cx="1988485" cy="10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прекъсва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055812" y="2057400"/>
            <a:ext cx="78486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46612" y="3657600"/>
            <a:ext cx="4294496" cy="990600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409344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3212" y="1216644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</a:t>
            </a:r>
            <a:r>
              <a:rPr lang="en-US" sz="3000" dirty="0"/>
              <a:t> n –</a:t>
            </a:r>
            <a:r>
              <a:rPr lang="bg-BG" sz="3000" dirty="0"/>
              <a:t> на</a:t>
            </a:r>
            <a:r>
              <a:rPr lang="en-US" sz="3000" dirty="0"/>
              <a:t> </a:t>
            </a:r>
            <a:r>
              <a:rPr lang="bg-BG" sz="3000" dirty="0"/>
              <a:t>брой числа, които представляват вноски по банкова </a:t>
            </a:r>
            <a:br>
              <a:rPr lang="en-US" sz="3000" dirty="0"/>
            </a:br>
            <a:r>
              <a:rPr lang="bg-BG" sz="3000" dirty="0"/>
              <a:t>сметка</a:t>
            </a:r>
          </a:p>
          <a:p>
            <a:pPr lvl="1"/>
            <a:r>
              <a:rPr lang="bg-BG" sz="30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2800" b="1" dirty="0"/>
              <a:t>       </a:t>
            </a:r>
            <a:r>
              <a:rPr lang="en-US" sz="2800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100" b="1" dirty="0"/>
              <a:t>{</a:t>
            </a:r>
            <a:r>
              <a:rPr lang="bg-BG" sz="3100" b="1" dirty="0"/>
              <a:t>сумата</a:t>
            </a:r>
            <a:r>
              <a:rPr lang="en-US" sz="3100" b="1" dirty="0"/>
              <a:t>} </a:t>
            </a:r>
            <a:r>
              <a:rPr lang="en-US" sz="2800" b="1" dirty="0"/>
              <a:t>"</a:t>
            </a:r>
            <a:endParaRPr lang="en-US" sz="2400" b="1" dirty="0"/>
          </a:p>
          <a:p>
            <a:pPr marL="609219" lvl="1" indent="0">
              <a:buNone/>
            </a:pPr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3075" name="Picture 3" descr="C:\Users\HP\Desktop\5f44f3160a09b51b4fa4634ecdff62dd-money-icon-by-vex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3928056"/>
            <a:ext cx="304211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73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0913" y="13716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sz="3000" dirty="0"/>
              <a:t>Ако се въведе отрицателно число да се изпише</a:t>
            </a:r>
            <a:endParaRPr lang="en-US" sz="3000" dirty="0"/>
          </a:p>
          <a:p>
            <a:pPr marL="377887" lvl="1" indent="0">
              <a:buNone/>
            </a:pPr>
            <a:r>
              <a:rPr lang="bg-BG" b="1" dirty="0"/>
              <a:t>    </a:t>
            </a:r>
            <a:r>
              <a:rPr lang="en-US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b="1" dirty="0"/>
              <a:t>"</a:t>
            </a:r>
            <a:r>
              <a:rPr lang="bg-BG" b="1" dirty="0"/>
              <a:t> </a:t>
            </a:r>
            <a:r>
              <a:rPr lang="bg-BG" sz="3000" dirty="0"/>
              <a:t>и програмата да приключи </a:t>
            </a:r>
          </a:p>
          <a:p>
            <a:pPr lvl="1"/>
            <a:r>
              <a:rPr lang="bg-BG" sz="30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2800" b="1" dirty="0"/>
              <a:t>     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dirty="0"/>
              <a:t>{</a:t>
            </a:r>
            <a:r>
              <a:rPr lang="bg-BG" sz="2800" b="1" dirty="0"/>
              <a:t>общата сума в сметката</a:t>
            </a:r>
            <a:r>
              <a:rPr lang="en-US" sz="2800" b="1" dirty="0"/>
              <a:t>}</a:t>
            </a:r>
            <a:r>
              <a:rPr lang="bg-BG" sz="2800" b="1" dirty="0"/>
              <a:t>"</a:t>
            </a:r>
            <a:endParaRPr lang="en-US" sz="3000" b="1" dirty="0"/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026" name="Picture 2" descr="C:\Users\HP\Desktop\Work\SVN\PB-AprilSVN\Exam\18909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481" y="4119671"/>
            <a:ext cx="3968431" cy="208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10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205425" y="2009789"/>
            <a:ext cx="1139263" cy="15371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100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1"/>
          <p:cNvSpPr/>
          <p:nvPr/>
        </p:nvSpPr>
        <p:spPr>
          <a:xfrm>
            <a:off x="2691031" y="262598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382097" y="2030526"/>
            <a:ext cx="3398116" cy="1537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3244" y="4128812"/>
            <a:ext cx="1139263" cy="16895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120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-150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/>
          <p:cNvSpPr/>
          <p:nvPr/>
        </p:nvSpPr>
        <p:spPr>
          <a:xfrm>
            <a:off x="2690673" y="485019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401023" y="4128812"/>
            <a:ext cx="3379190" cy="16895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2" descr="C:\Users\HP\Desktop\money-flat-money-png-15.png">
            <a:extLst>
              <a:ext uri="{FF2B5EF4-FFF2-40B4-BE49-F238E27FC236}">
                <a16:creationId xmlns:a16="http://schemas.microsoft.com/office/drawing/2014/main" id="{CC837297-6DF7-4098-9A32-B5D1FC03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112" y="1883581"/>
            <a:ext cx="2801690" cy="17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78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Flowchart: Terminator 2"/>
          <p:cNvSpPr/>
          <p:nvPr/>
        </p:nvSpPr>
        <p:spPr bwMode="auto">
          <a:xfrm>
            <a:off x="4858267" y="418393"/>
            <a:ext cx="2302945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7431" y="951793"/>
            <a:ext cx="2309" cy="3274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51412" y="1279194"/>
            <a:ext cx="2112038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counter = 0</a:t>
            </a:r>
          </a:p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</a:t>
            </a:r>
            <a:endParaRPr lang="en-US" sz="2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7431" y="2041194"/>
            <a:ext cx="2310" cy="3322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09467" y="237346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Counter &lt; n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09741" y="3493936"/>
            <a:ext cx="9633" cy="3632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0015" y="2933700"/>
            <a:ext cx="11035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4296" y="3278979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6474" y="250232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41100" y="3857139"/>
            <a:ext cx="2556547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0639" y="3850896"/>
              <a:ext cx="230294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19374" y="4542939"/>
            <a:ext cx="15966" cy="3428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09467" y="48858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71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3449" y="50579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6254" y="5526474"/>
            <a:ext cx="7332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89667" y="5080690"/>
            <a:ext cx="725547" cy="50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dirty="0"/>
              <a:t>false</a:t>
            </a:r>
            <a:endParaRPr lang="en-US" sz="18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96366" y="4941029"/>
            <a:ext cx="2265205" cy="1170889"/>
            <a:chOff x="1915467" y="4091945"/>
            <a:chExt cx="2265205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265205" cy="1795622"/>
              <a:chOff x="1843231" y="3930890"/>
              <a:chExt cx="2363687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127662" y="5247751"/>
                <a:ext cx="2079256" cy="475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counter++;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975342" y="4617648"/>
                <a:ext cx="1943806" cy="785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2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925884" y="4195336"/>
              <a:ext cx="2159053" cy="6607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4224" y="3025787"/>
            <a:ext cx="2007329" cy="18231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7962790" y="2590800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99439" y="2586335"/>
              <a:ext cx="162887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1212" y="3276600"/>
            <a:ext cx="2055443" cy="224987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13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63473" y="1447800"/>
            <a:ext cx="10061877" cy="43210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while (counter &lt; n)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double amount = double.Parse(Console.ReadLine());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if (amount &lt; 0) { </a:t>
            </a:r>
            <a:r>
              <a:rPr lang="en-US" sz="23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output and exit the loop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Console.WriteLine($"Increase: {amount:F2}");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counter++;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Console.WriteLine($"Total: {balance:F2}");</a:t>
            </a:r>
            <a:endParaRPr lang="bg-BG" sz="23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Правоъгълник 12"/>
          <p:cNvSpPr/>
          <p:nvPr/>
        </p:nvSpPr>
        <p:spPr>
          <a:xfrm>
            <a:off x="341311" y="6259171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8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bg-BG" dirty="0"/>
              <a:t>Какво</a:t>
            </a:r>
            <a:r>
              <a:rPr lang="en-US" dirty="0"/>
              <a:t> ще се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1136" y="1805715"/>
            <a:ext cx="7848600" cy="587121"/>
          </a:xfrm>
        </p:spPr>
        <p:txBody>
          <a:bodyPr/>
          <a:lstStyle/>
          <a:p>
            <a:r>
              <a:rPr lang="en-US" dirty="0"/>
              <a:t>Console.WriteLine(!(5 == 5) &amp;&amp; (4 + 1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28903" y="4449310"/>
            <a:ext cx="3250647" cy="172968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0341" y="4584873"/>
            <a:ext cx="3804561" cy="1673707"/>
            <a:chOff x="1051483" y="4124632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14542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2367" y="3008509"/>
            <a:ext cx="2931372" cy="2344154"/>
            <a:chOff x="5383671" y="4398726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28901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5167" y="3102512"/>
            <a:ext cx="3086935" cy="2429836"/>
            <a:chOff x="8179623" y="2362198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54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58887" y="4749544"/>
            <a:ext cx="923021" cy="1805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4911" y="5371489"/>
            <a:ext cx="792379" cy="5703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17012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55984" y="4674848"/>
            <a:ext cx="914399" cy="1802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55919" y="5371490"/>
            <a:ext cx="792379" cy="5703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55812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267974" y="4428784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923247" y="5371489"/>
            <a:ext cx="792379" cy="5763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334220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525AE4-7F39-4A6A-8D99-DA9F6E895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190" y="1466084"/>
            <a:ext cx="1539243" cy="19629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38A2D5-50AD-4E8B-802E-19334B8D89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303" y="3086472"/>
            <a:ext cx="950978" cy="14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9862" y="1269016"/>
            <a:ext cx="8369100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int max = int.MinValue;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while (count &lt; n) 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</a:rPr>
              <a:t>int num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  count++;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r>
              <a:rPr lang="bg-BG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if (num &gt; max)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Console.WriteLine(max);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3813" y="6347329"/>
            <a:ext cx="10668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https://judge.softuni.bg/Contests/Compete/Index/1014#4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78429" y="4622412"/>
            <a:ext cx="914399" cy="17545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12404" y="5253726"/>
            <a:ext cx="788756" cy="4919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4787706"/>
            <a:ext cx="914399" cy="1423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9212" y="5258268"/>
            <a:ext cx="792379" cy="4919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985289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416971" y="44434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33290" y="5263179"/>
            <a:ext cx="780922" cy="4919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8470391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813969-FDA9-43D3-90D3-38AFCE4D4B52}"/>
              </a:ext>
            </a:extLst>
          </p:cNvPr>
          <p:cNvSpPr txBox="1">
            <a:spLocks/>
          </p:cNvSpPr>
          <p:nvPr/>
        </p:nvSpPr>
        <p:spPr>
          <a:xfrm>
            <a:off x="258027" y="128764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 числа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най-малкото измежду тях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424016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25BEB1-C4F5-4AE8-B077-391EFFB13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204" y="2113612"/>
            <a:ext cx="1325008" cy="21220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44BBB3-CE09-453F-A6EC-2942E53FF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1295400"/>
            <a:ext cx="1526268" cy="21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676400"/>
            <a:ext cx="10363200" cy="32008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min = int.MaxValue;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while (count &lt; n) 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 the previous problem</a:t>
            </a:r>
            <a:endParaRPr lang="en-US" sz="29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8012" y="627322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https://judge.softuni.bg/Contests/Compete/Index/1014#5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Изчислява </a:t>
            </a:r>
            <a:r>
              <a:rPr lang="bg-BG" sz="3000" b="1" dirty="0"/>
              <a:t>средната оценка </a:t>
            </a:r>
            <a:r>
              <a:rPr lang="bg-BG" sz="3000" dirty="0"/>
              <a:t>на ученик от цялото му обучение</a:t>
            </a:r>
          </a:p>
          <a:p>
            <a:pPr lvl="1"/>
            <a:r>
              <a:rPr lang="bg-BG" sz="3000" dirty="0"/>
              <a:t>Ако годишната му оценка е</a:t>
            </a:r>
            <a:r>
              <a:rPr lang="en-US" sz="3000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latin typeface="Consolas" panose="020B0609020204030204" pitchFamily="49" charset="0"/>
              </a:rPr>
              <a:t>&gt;=</a:t>
            </a:r>
            <a:r>
              <a:rPr lang="en-US" sz="2800" dirty="0"/>
              <a:t> </a:t>
            </a:r>
            <a:r>
              <a:rPr lang="bg-BG" sz="2800" b="1" dirty="0">
                <a:latin typeface="Consolas" panose="020B0609020204030204" pitchFamily="49" charset="0"/>
              </a:rPr>
              <a:t>4.00</a:t>
            </a:r>
            <a:r>
              <a:rPr lang="bg-BG" sz="2800" dirty="0"/>
              <a:t>,</a:t>
            </a:r>
            <a:r>
              <a:rPr lang="en-US" sz="2800" dirty="0"/>
              <a:t> </a:t>
            </a:r>
            <a:r>
              <a:rPr lang="bg-BG" sz="2800" dirty="0"/>
              <a:t>ученикът преминава е следващия клас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latin typeface="Consolas" panose="020B0609020204030204" pitchFamily="49" charset="0"/>
              </a:rPr>
              <a:t>&lt;</a:t>
            </a:r>
            <a:r>
              <a:rPr lang="bg-BG" sz="2800" b="1" dirty="0">
                <a:latin typeface="+mj-lt"/>
              </a:rPr>
              <a:t> </a:t>
            </a:r>
            <a:r>
              <a:rPr lang="bg-BG" sz="2800" b="1" dirty="0">
                <a:latin typeface="Consolas" panose="020B0609020204030204" pitchFamily="49" charset="0"/>
              </a:rPr>
              <a:t>4.00</a:t>
            </a:r>
            <a:r>
              <a:rPr lang="bg-BG" sz="2800" dirty="0"/>
              <a:t>, той ще повтори класа</a:t>
            </a:r>
          </a:p>
          <a:p>
            <a:pPr lvl="1"/>
            <a:r>
              <a:rPr lang="bg-BG" sz="3000" dirty="0"/>
              <a:t>При </a:t>
            </a:r>
            <a:r>
              <a:rPr lang="bg-BG" sz="3000" b="1" dirty="0"/>
              <a:t>завършване</a:t>
            </a:r>
            <a:r>
              <a:rPr lang="bg-BG" sz="3000" dirty="0"/>
              <a:t> да се отпечата:</a:t>
            </a:r>
          </a:p>
          <a:p>
            <a:pPr marL="377887" lvl="1" indent="0">
              <a:buNone/>
            </a:pPr>
            <a:r>
              <a:rPr lang="bg-BG" sz="3000" dirty="0"/>
              <a:t>"</a:t>
            </a:r>
            <a:r>
              <a:rPr lang="en-US" sz="3000" dirty="0"/>
              <a:t>{</a:t>
            </a:r>
            <a:r>
              <a:rPr lang="bg-BG" sz="3000" dirty="0"/>
              <a:t>име на ученика</a:t>
            </a:r>
            <a:r>
              <a:rPr lang="en-US" sz="3000" dirty="0"/>
              <a:t>}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800" b="1" dirty="0">
                <a:latin typeface="+mj-lt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dirty="0"/>
              <a:t>: </a:t>
            </a:r>
            <a:r>
              <a:rPr lang="en-US" sz="3000" dirty="0"/>
              <a:t>{</a:t>
            </a:r>
            <a:r>
              <a:rPr lang="bg-BG" sz="3000" dirty="0"/>
              <a:t>средната оценка от </a:t>
            </a:r>
            <a:br>
              <a:rPr lang="en-US" sz="3000" dirty="0"/>
            </a:br>
            <a:r>
              <a:rPr lang="bg-BG" sz="3000" dirty="0"/>
              <a:t>цялото обучение</a:t>
            </a:r>
            <a:r>
              <a:rPr lang="en-US" sz="3000" dirty="0"/>
              <a:t>}</a:t>
            </a:r>
            <a:r>
              <a:rPr lang="bg-BG" sz="3000" dirty="0"/>
              <a:t>"</a:t>
            </a:r>
          </a:p>
          <a:p>
            <a:pPr lvl="1"/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2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Примерен вход и изход: 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7200" y="1841002"/>
            <a:ext cx="1143000" cy="480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Pesho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5045" y="40889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0612" y="3744123"/>
            <a:ext cx="3581400" cy="994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Pesho graduated. Average grade: 5.37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8400" y="1841267"/>
            <a:ext cx="1143000" cy="480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Ani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5.32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/>
          <p:cNvSpPr/>
          <p:nvPr/>
        </p:nvSpPr>
        <p:spPr>
          <a:xfrm>
            <a:off x="7574538" y="40891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29600" y="3748414"/>
            <a:ext cx="3581400" cy="994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Ani graduated. Average grade: 5.45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51519" y="1408354"/>
            <a:ext cx="9780986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grades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while (grades &lt;= 12)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(grade &gt;= 4.00)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grade to sum and increase grades count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average = sum / 12;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the output</a:t>
            </a:r>
            <a:endParaRPr lang="bg-BG" sz="2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012" y="634201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https://judge.softuni.bg/Contests/Compete/Index/1014#6</a:t>
            </a:r>
            <a:endParaRPr lang="en-US" dirty="0"/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0105">
            <a:off x="7635334" y="1162249"/>
            <a:ext cx="3363400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2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latin typeface="+mj-lt"/>
              </a:rPr>
              <a:t>3 цели </a:t>
            </a:r>
            <a:r>
              <a:rPr lang="bg-BG" sz="3000" dirty="0"/>
              <a:t>числа – </a:t>
            </a:r>
            <a:r>
              <a:rPr lang="bg-BG" sz="3000" dirty="0">
                <a:latin typeface="+mj-lt"/>
              </a:rPr>
              <a:t>широчина, дължина, височина</a:t>
            </a:r>
            <a:endParaRPr lang="en-US" sz="30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+mj-lt"/>
              </a:rPr>
              <a:t>Прочита брой кашони до получаване на команда </a:t>
            </a:r>
            <a:r>
              <a:rPr lang="en-US" sz="3000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000" dirty="0">
                <a:latin typeface="+mj-lt"/>
              </a:rPr>
              <a:t>"</a:t>
            </a:r>
            <a:endParaRPr lang="en-US" sz="28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+mj-lt"/>
              </a:rPr>
              <a:t>Изчислява дали кашоните могат да се преместят в помещение с прочетените размери</a:t>
            </a:r>
          </a:p>
          <a:p>
            <a:pPr lvl="2">
              <a:lnSpc>
                <a:spcPct val="100000"/>
              </a:lnSpc>
            </a:pPr>
            <a:r>
              <a:rPr lang="bg-BG" sz="3000" dirty="0">
                <a:latin typeface="+mj-lt"/>
              </a:rPr>
              <a:t>1 кашон е с размери 1м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</a:t>
            </a:r>
            <a:endParaRPr lang="en-US" sz="3000" dirty="0">
              <a:latin typeface="+mj-lt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- условие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F5408-5F5D-41C4-B93F-BBCF4928CD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01" y="4566283"/>
            <a:ext cx="2041764" cy="170078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C155B0A-60A4-4AE8-962E-3E0AC9464264}"/>
              </a:ext>
            </a:extLst>
          </p:cNvPr>
          <p:cNvSpPr/>
          <p:nvPr/>
        </p:nvSpPr>
        <p:spPr>
          <a:xfrm>
            <a:off x="8637601" y="5149977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7447CF-72B2-43D9-BCB9-203874D07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3930777"/>
            <a:ext cx="2438400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58858C-59FE-4E91-AD70-26671E107D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934" y="5426913"/>
            <a:ext cx="1120134" cy="93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52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>
                <a:latin typeface="+mj-lt"/>
              </a:rPr>
              <a:t>Ако помещението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не може </a:t>
            </a:r>
            <a:r>
              <a:rPr lang="bg-BG" sz="2800" dirty="0">
                <a:latin typeface="+mj-lt"/>
              </a:rPr>
              <a:t>да събере кашоните, трябва да се </a:t>
            </a:r>
            <a:br>
              <a:rPr lang="en-US" sz="2800" dirty="0">
                <a:latin typeface="+mj-lt"/>
              </a:rPr>
            </a:br>
            <a:r>
              <a:rPr lang="bg-BG" sz="2800" dirty="0">
                <a:latin typeface="+mj-lt"/>
              </a:rPr>
              <a:t>принтира:</a:t>
            </a:r>
          </a:p>
          <a:p>
            <a:pPr lvl="1">
              <a:lnSpc>
                <a:spcPct val="100000"/>
              </a:lnSpc>
            </a:pPr>
            <a:r>
              <a:rPr lang="en-GB" sz="2800" b="1" dirty="0">
                <a:latin typeface="Consolas" panose="020B0609020204030204" pitchFamily="49" charset="0"/>
              </a:rPr>
              <a:t>"No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more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free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space!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You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need</a:t>
            </a:r>
            <a:r>
              <a:rPr lang="bg-BG" sz="2800" b="1" dirty="0">
                <a:latin typeface="+mj-lt"/>
              </a:rPr>
              <a:t> </a:t>
            </a:r>
            <a:r>
              <a:rPr lang="bg-BG" sz="2800" b="1" dirty="0"/>
              <a:t>{брой недостигащи куб. метри}</a:t>
            </a:r>
            <a:r>
              <a:rPr lang="bg-BG" sz="2800" b="1" dirty="0">
                <a:latin typeface="+mj-lt"/>
              </a:rPr>
              <a:t> </a:t>
            </a:r>
            <a:br>
              <a:rPr lang="en-US" sz="2800" b="1" dirty="0">
                <a:latin typeface="+mj-lt"/>
              </a:rPr>
            </a:br>
            <a:r>
              <a:rPr lang="en-US" sz="2800" b="1" dirty="0">
                <a:latin typeface="Consolas" panose="020B0609020204030204" pitchFamily="49" charset="0"/>
              </a:rPr>
              <a:t>Cubic meters</a:t>
            </a:r>
            <a:r>
              <a:rPr lang="en-US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more</a:t>
            </a:r>
            <a:r>
              <a:rPr lang="bg-BG" sz="2800" b="1" dirty="0">
                <a:latin typeface="Consolas" panose="020B0609020204030204" pitchFamily="49" charset="0"/>
              </a:rPr>
              <a:t>."</a:t>
            </a:r>
            <a:endParaRPr lang="en-US" sz="28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000" dirty="0">
                <a:latin typeface="+mj-lt"/>
              </a:rPr>
              <a:t>При получаване на </a:t>
            </a:r>
            <a:r>
              <a:rPr lang="bg-BG" sz="2800" b="1" dirty="0">
                <a:latin typeface="Consolas" panose="020B0609020204030204" pitchFamily="49" charset="0"/>
              </a:rPr>
              <a:t>команда</a:t>
            </a:r>
            <a:r>
              <a:rPr lang="bg-BG" sz="3000" dirty="0">
                <a:latin typeface="+mj-lt"/>
              </a:rPr>
              <a:t> </a:t>
            </a:r>
            <a:r>
              <a:rPr lang="en-US" sz="3000" dirty="0">
                <a:latin typeface="Consolas" panose="020B0609020204030204" pitchFamily="49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000" dirty="0">
                <a:latin typeface="+mj-lt"/>
              </a:rPr>
              <a:t>" </a:t>
            </a:r>
            <a:r>
              <a:rPr lang="bg-BG" sz="3000" dirty="0">
                <a:latin typeface="+mj-lt"/>
              </a:rPr>
              <a:t>и налично свободно място</a:t>
            </a:r>
            <a:r>
              <a:rPr lang="en-US" sz="3000" dirty="0">
                <a:latin typeface="+mj-lt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bg-BG" sz="2800" b="1" dirty="0"/>
              <a:t>"</a:t>
            </a:r>
            <a:r>
              <a:rPr lang="bg-BG" sz="2800" b="1" dirty="0">
                <a:latin typeface="Consolas" panose="020B0609020204030204" pitchFamily="49" charset="0"/>
              </a:rPr>
              <a:t>{</a:t>
            </a:r>
            <a:r>
              <a:rPr lang="bg-BG" sz="2800" b="1" dirty="0"/>
              <a:t>брой свободни куб. метри</a:t>
            </a:r>
            <a:r>
              <a:rPr lang="bg-BG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Cubic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meters</a:t>
            </a:r>
            <a:r>
              <a:rPr lang="en-US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left</a:t>
            </a:r>
            <a:r>
              <a:rPr lang="bg-BG" sz="2800" b="1" dirty="0">
                <a:latin typeface="Consolas" panose="020B0609020204030204" pitchFamily="49" charset="0"/>
              </a:rPr>
              <a:t>.</a:t>
            </a:r>
            <a:r>
              <a:rPr lang="bg-BG" sz="2800" b="1" dirty="0"/>
              <a:t>"</a:t>
            </a:r>
            <a:endParaRPr lang="bg-BG" sz="28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условие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01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условие </a:t>
            </a:r>
            <a:r>
              <a:rPr lang="en-US" dirty="0"/>
              <a:t>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56D95-AC3D-4EF0-A3D9-028C415C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5247659"/>
            <a:ext cx="8471725" cy="534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No more free space! You need 1 Cubic meters more.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433050-499A-458F-9B82-458BF531C0A7}"/>
              </a:ext>
            </a:extLst>
          </p:cNvPr>
          <p:cNvSpPr/>
          <p:nvPr/>
        </p:nvSpPr>
        <p:spPr>
          <a:xfrm>
            <a:off x="1847223" y="5413672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62215-D464-44AC-9013-B90EC82E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4684112"/>
            <a:ext cx="955885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BAFD7-C028-4F08-8054-574B35A0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2887232"/>
            <a:ext cx="3789102" cy="534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anose="020B0609020204030204" pitchFamily="49" charset="0"/>
              </a:rPr>
              <a:t>10 Cubic meters left.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0F4AA-F03F-444A-962D-3CFAC195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2040952"/>
            <a:ext cx="95588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Consolas" panose="020B0609020204030204" pitchFamily="49" charset="0"/>
              </a:rPr>
              <a:t>10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1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2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4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6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Done</a:t>
            </a:r>
            <a:endParaRPr lang="en-US" sz="26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7F386-04E0-4EA5-90A9-AC26E09C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258" y="2040952"/>
            <a:ext cx="2782047" cy="278204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50AB32-E377-486A-838F-DAB927B1DA6C}"/>
              </a:ext>
            </a:extLst>
          </p:cNvPr>
          <p:cNvSpPr/>
          <p:nvPr/>
        </p:nvSpPr>
        <p:spPr>
          <a:xfrm>
            <a:off x="1851344" y="3078640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24801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9200"/>
            <a:ext cx="11808021" cy="51856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bg-BG" dirty="0"/>
              <a:t>Какво</a:t>
            </a:r>
            <a:r>
              <a:rPr lang="en-US" dirty="0"/>
              <a:t> ще се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28903" y="4449310"/>
            <a:ext cx="3250647" cy="172968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0341" y="4584873"/>
            <a:ext cx="3804561" cy="1673707"/>
            <a:chOff x="1051483" y="4124632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1454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2367" y="3008509"/>
            <a:ext cx="2931372" cy="2344154"/>
            <a:chOff x="5383671" y="4398726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28901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5167" y="3102512"/>
            <a:ext cx="3086935" cy="2429836"/>
            <a:chOff x="8179623" y="2362198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D898D7A8-5E22-49FB-9318-16CC8881C5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1136" y="1805715"/>
            <a:ext cx="7848600" cy="587121"/>
          </a:xfrm>
        </p:spPr>
        <p:txBody>
          <a:bodyPr/>
          <a:lstStyle/>
          <a:p>
            <a:r>
              <a:rPr lang="en-US" dirty="0"/>
              <a:t>Console.WriteLine(!(5 == 5) &amp;&amp; (4 + 1 == 5));</a:t>
            </a:r>
          </a:p>
        </p:txBody>
      </p:sp>
    </p:spTree>
    <p:extLst>
      <p:ext uri="{BB962C8B-B14F-4D97-AF65-F5344CB8AC3E}">
        <p14:creationId xmlns:p14="http://schemas.microsoft.com/office/powerpoint/2010/main" val="17024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3672" y="1307842"/>
            <a:ext cx="9761479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width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the length and height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volume = width * length *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hasVolume = true;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(!(command ==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int box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int.Parse(command);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volume -= box;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628460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5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67513" y="1134216"/>
            <a:ext cx="957759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…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    if (volume &lt; 0) 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hasVolume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if (hasVolume)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Console.WriteLine("{0} Cubic meters left.", volume);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Console.WriteLine("No more free space! You need {0}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Cubic meters more.", Math.Abs(volume));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C9DC259-CBC8-4207-9729-613902E4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817488"/>
            <a:ext cx="3409575" cy="990600"/>
          </a:xfrm>
          <a:prstGeom prst="wedgeRoundRectCallout">
            <a:avLst>
              <a:gd name="adj1" fmla="val -55629"/>
              <a:gd name="adj2" fmla="val -46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Прочитаме отново командата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2" y="2751332"/>
            <a:ext cx="3409575" cy="601980"/>
          </a:xfrm>
          <a:prstGeom prst="wedgeRoundRectCallout">
            <a:avLst>
              <a:gd name="adj1" fmla="val -58598"/>
              <a:gd name="adj2" fmla="val -21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Цикълът прекъсва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95F21F-1D4C-4676-8491-38687984AF64}"/>
              </a:ext>
            </a:extLst>
          </p:cNvPr>
          <p:cNvSpPr/>
          <p:nvPr/>
        </p:nvSpPr>
        <p:spPr>
          <a:xfrm>
            <a:off x="608012" y="6366003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15" y="14052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</a:t>
            </a:r>
            <a:r>
              <a:rPr lang="bg-BG" sz="3200" dirty="0" err="1">
                <a:solidFill>
                  <a:schemeClr val="bg2"/>
                </a:solidFill>
              </a:rPr>
              <a:t>инкрементираме</a:t>
            </a:r>
            <a:r>
              <a:rPr lang="bg-BG" sz="3200" dirty="0">
                <a:solidFill>
                  <a:schemeClr val="bg2"/>
                </a:solidFill>
              </a:rPr>
              <a:t>/	            </a:t>
            </a:r>
            <a:r>
              <a:rPr lang="bg-BG" sz="3200" dirty="0" err="1">
                <a:solidFill>
                  <a:schemeClr val="bg2"/>
                </a:solidFill>
              </a:rPr>
              <a:t>декрементираме</a:t>
            </a:r>
            <a:r>
              <a:rPr lang="bg-BG" sz="3200" dirty="0">
                <a:solidFill>
                  <a:schemeClr val="bg2"/>
                </a:solidFill>
              </a:rPr>
              <a:t> числови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стойности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Използваме</a:t>
            </a:r>
            <a:r>
              <a:rPr lang="en-US" sz="3200" dirty="0">
                <a:solidFill>
                  <a:schemeClr val="bg2"/>
                </a:solidFill>
              </a:rPr>
              <a:t> 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dirty="0">
                <a:solidFill>
                  <a:schemeClr val="bg2"/>
                </a:solidFill>
              </a:rPr>
              <a:t>  - </a:t>
            </a:r>
            <a:r>
              <a:rPr lang="bg-BG" sz="3200" dirty="0">
                <a:solidFill>
                  <a:schemeClr val="bg2"/>
                </a:solidFill>
              </a:rPr>
              <a:t>цикли, за да </a:t>
            </a:r>
            <a:r>
              <a:rPr lang="en-US" sz="3200" dirty="0">
                <a:solidFill>
                  <a:schemeClr val="bg2"/>
                </a:solidFill>
              </a:rPr>
              <a:t>          </a:t>
            </a:r>
            <a:r>
              <a:rPr lang="bg-BG" sz="3200" dirty="0">
                <a:solidFill>
                  <a:schemeClr val="bg2"/>
                </a:solidFill>
              </a:rPr>
              <a:t>повтаряме действие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bg-BG" sz="3200" dirty="0">
                <a:solidFill>
                  <a:schemeClr val="bg2"/>
                </a:solidFill>
              </a:rPr>
              <a:t>докато е в сила </a:t>
            </a:r>
            <a:r>
              <a:rPr lang="en-US" sz="3200" dirty="0">
                <a:solidFill>
                  <a:schemeClr val="bg2"/>
                </a:solidFill>
              </a:rPr>
              <a:t>   </a:t>
            </a:r>
            <a:r>
              <a:rPr lang="bg-BG" sz="3200" dirty="0">
                <a:solidFill>
                  <a:schemeClr val="bg2"/>
                </a:solidFill>
              </a:rPr>
              <a:t>дадено условие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циклите 	            с оператора </a:t>
            </a:r>
            <a:r>
              <a:rPr lang="en-US" sz="3200" b="1" dirty="0">
                <a:solidFill>
                  <a:schemeClr val="bg1"/>
                </a:solidFill>
              </a:rPr>
              <a:t>break</a:t>
            </a:r>
            <a:endParaRPr lang="bg-B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22412" y="6480406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br>
              <a:rPr lang="bg-BG" sz="3200" dirty="0"/>
            </a:br>
            <a:r>
              <a:rPr lang="bg-BG" sz="3200" dirty="0"/>
              <a:t>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със </a:t>
            </a:r>
            <a:r>
              <a:rPr lang="en-US" sz="3200" dirty="0">
                <a:hlinkClick r:id="rId4"/>
              </a:rPr>
              <a:t>C#"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63" y="1310914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            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5412" y="1902061"/>
            <a:ext cx="7162800" cy="587121"/>
          </a:xfrm>
        </p:spPr>
        <p:txBody>
          <a:bodyPr/>
          <a:lstStyle/>
          <a:p>
            <a:r>
              <a:rPr lang="en-US" dirty="0"/>
              <a:t>Console.WriteLine(!(3 == 3) || (3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3612" y="4346316"/>
            <a:ext cx="3893324" cy="2023447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6351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2332" y="3759539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2678" y="2953651"/>
            <a:ext cx="3530995" cy="2023447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7702" y="2652937"/>
            <a:ext cx="2877700" cy="2501581"/>
            <a:chOff x="8273212" y="2372594"/>
            <a:chExt cx="3048000" cy="2133600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1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63" y="1310914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            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5412" y="1902061"/>
            <a:ext cx="7162800" cy="587121"/>
          </a:xfrm>
        </p:spPr>
        <p:txBody>
          <a:bodyPr/>
          <a:lstStyle/>
          <a:p>
            <a:r>
              <a:rPr lang="en-US" dirty="0"/>
              <a:t>Console.WriteLine(!(3 == 3) || (3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3612" y="4346316"/>
            <a:ext cx="3893324" cy="2023447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6351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2332" y="3759539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2678" y="2953651"/>
            <a:ext cx="3530995" cy="2023447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7702" y="2652937"/>
            <a:ext cx="2877700" cy="2501581"/>
            <a:chOff x="8273212" y="2372594"/>
            <a:chExt cx="3048000" cy="2133600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65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  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7162800" cy="587121"/>
          </a:xfrm>
        </p:spPr>
        <p:txBody>
          <a:bodyPr/>
          <a:lstStyle/>
          <a:p>
            <a:r>
              <a:rPr lang="en-US" dirty="0"/>
              <a:t>Console.WriteLine(!(3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7043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7999412" y="3661310"/>
            <a:ext cx="3008540" cy="2720441"/>
            <a:chOff x="5686304" y="4518492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2082" y="2932987"/>
            <a:ext cx="3530995" cy="2023447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6332" y="3994539"/>
            <a:ext cx="2877700" cy="2501581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98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  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7162800" cy="587121"/>
          </a:xfrm>
        </p:spPr>
        <p:txBody>
          <a:bodyPr/>
          <a:lstStyle/>
          <a:p>
            <a:r>
              <a:rPr lang="en-US" dirty="0"/>
              <a:t>Console.WriteLine(!(3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7043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7999412" y="3661310"/>
            <a:ext cx="3008540" cy="2720441"/>
            <a:chOff x="5686304" y="4518492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2082" y="2932987"/>
            <a:ext cx="3530995" cy="2023447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6332" y="3994539"/>
            <a:ext cx="2877700" cy="2501581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47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4. Nested-Conditional-Statements</Template>
  <TotalTime>0</TotalTime>
  <Words>3217</Words>
  <Application>Microsoft Office PowerPoint</Application>
  <PresentationFormat>Custom</PresentationFormat>
  <Paragraphs>688</Paragraphs>
  <Slides>57</Slides>
  <Notes>20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(цикли)</vt:lpstr>
      <vt:lpstr>Имате въпроси?</vt:lpstr>
      <vt:lpstr>Съдържание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PowerPoint Presentation</vt:lpstr>
      <vt:lpstr>Повторения (цикли) – while-цикъл</vt:lpstr>
      <vt:lpstr>while-цикъл – пример</vt:lpstr>
      <vt:lpstr>Число в диапазона [1…100] - условие</vt:lpstr>
      <vt:lpstr>Число в диапазона [1…100] - решение</vt:lpstr>
      <vt:lpstr>Парола - условие</vt:lpstr>
      <vt:lpstr>Парола - решение</vt:lpstr>
      <vt:lpstr>Редица числа 2k+1 - условие</vt:lpstr>
      <vt:lpstr>PowerPoint Presentation</vt:lpstr>
      <vt:lpstr>Редица числа 2k+1 - решение</vt:lpstr>
      <vt:lpstr>PowerPoint Presentation</vt:lpstr>
      <vt:lpstr>Безкраен цикъл</vt:lpstr>
      <vt:lpstr>Прекратяване на цикъл</vt:lpstr>
      <vt:lpstr>Баланс на сметка - условие</vt:lpstr>
      <vt:lpstr>Баланс на сметка - условие (2)</vt:lpstr>
      <vt:lpstr>Баланс на сметка - условие(3)</vt:lpstr>
      <vt:lpstr>PowerPoint Presentation</vt:lpstr>
      <vt:lpstr>Баланс на сметка - решение</vt:lpstr>
      <vt:lpstr>Най-голямо число - пример</vt:lpstr>
      <vt:lpstr>Най-голямо число - решение</vt:lpstr>
      <vt:lpstr>Най-малко число - условие</vt:lpstr>
      <vt:lpstr>Най-малко число - решение</vt:lpstr>
      <vt:lpstr>Завършване - условие </vt:lpstr>
      <vt:lpstr>Завършване - условие (2)</vt:lpstr>
      <vt:lpstr>Завършване - решение </vt:lpstr>
      <vt:lpstr>Преместване - условие</vt:lpstr>
      <vt:lpstr>Преместване - условие (2)</vt:lpstr>
      <vt:lpstr>Преместване - условие (3)</vt:lpstr>
      <vt:lpstr>Преместване - решение</vt:lpstr>
      <vt:lpstr>Преместване - решение (2)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23</cp:revision>
  <dcterms:created xsi:type="dcterms:W3CDTF">2014-01-02T17:00:34Z</dcterms:created>
  <dcterms:modified xsi:type="dcterms:W3CDTF">2019-11-20T09:13:03Z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