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6"/>
  </p:notesMasterIdLst>
  <p:handoutMasterIdLst>
    <p:handoutMasterId r:id="rId57"/>
  </p:handoutMasterIdLst>
  <p:sldIdLst>
    <p:sldId id="524" r:id="rId3"/>
    <p:sldId id="532" r:id="rId4"/>
    <p:sldId id="537" r:id="rId5"/>
    <p:sldId id="534" r:id="rId6"/>
    <p:sldId id="538" r:id="rId7"/>
    <p:sldId id="577" r:id="rId8"/>
    <p:sldId id="539" r:id="rId9"/>
    <p:sldId id="536" r:id="rId10"/>
    <p:sldId id="540" r:id="rId11"/>
    <p:sldId id="541" r:id="rId12"/>
    <p:sldId id="542" r:id="rId13"/>
    <p:sldId id="274" r:id="rId14"/>
    <p:sldId id="485" r:id="rId15"/>
    <p:sldId id="276" r:id="rId16"/>
    <p:sldId id="420" r:id="rId17"/>
    <p:sldId id="415" r:id="rId18"/>
    <p:sldId id="543" r:id="rId19"/>
    <p:sldId id="453" r:id="rId20"/>
    <p:sldId id="545" r:id="rId21"/>
    <p:sldId id="478" r:id="rId22"/>
    <p:sldId id="428" r:id="rId23"/>
    <p:sldId id="584" r:id="rId24"/>
    <p:sldId id="445" r:id="rId25"/>
    <p:sldId id="450" r:id="rId26"/>
    <p:sldId id="439" r:id="rId27"/>
    <p:sldId id="441" r:id="rId28"/>
    <p:sldId id="434" r:id="rId29"/>
    <p:sldId id="544" r:id="rId30"/>
    <p:sldId id="578" r:id="rId31"/>
    <p:sldId id="579" r:id="rId32"/>
    <p:sldId id="591" r:id="rId33"/>
    <p:sldId id="523" r:id="rId34"/>
    <p:sldId id="522" r:id="rId35"/>
    <p:sldId id="442" r:id="rId36"/>
    <p:sldId id="443" r:id="rId37"/>
    <p:sldId id="456" r:id="rId38"/>
    <p:sldId id="444" r:id="rId39"/>
    <p:sldId id="448" r:id="rId40"/>
    <p:sldId id="592" r:id="rId41"/>
    <p:sldId id="429" r:id="rId42"/>
    <p:sldId id="546" r:id="rId43"/>
    <p:sldId id="481" r:id="rId44"/>
    <p:sldId id="593" r:id="rId45"/>
    <p:sldId id="547" r:id="rId46"/>
    <p:sldId id="594" r:id="rId47"/>
    <p:sldId id="433" r:id="rId48"/>
    <p:sldId id="483" r:id="rId49"/>
    <p:sldId id="580" r:id="rId50"/>
    <p:sldId id="480" r:id="rId51"/>
    <p:sldId id="562" r:id="rId52"/>
    <p:sldId id="575" r:id="rId53"/>
    <p:sldId id="413" r:id="rId54"/>
    <p:sldId id="521" r:id="rId5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4"/>
            <p14:sldId id="532"/>
            <p14:sldId id="537"/>
            <p14:sldId id="534"/>
            <p14:sldId id="538"/>
            <p14:sldId id="577"/>
            <p14:sldId id="539"/>
            <p14:sldId id="536"/>
            <p14:sldId id="540"/>
            <p14:sldId id="541"/>
            <p14:sldId id="542"/>
          </p14:sldIdLst>
        </p14:section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For - цикъл" id="{F0D37754-91EF-477E-B794-286299F27E83}">
          <p14:sldIdLst>
            <p14:sldId id="420"/>
            <p14:sldId id="415"/>
            <p14:sldId id="543"/>
          </p14:sldIdLst>
        </p14:section>
        <p14:section name="ASCII и преобразуване на данниUntitled Section" id="{71B52715-169E-4D92-B427-C49F677C0653}">
          <p14:sldIdLst>
            <p14:sldId id="453"/>
            <p14:sldId id="545"/>
            <p14:sldId id="478"/>
            <p14:sldId id="428"/>
            <p14:sldId id="584"/>
            <p14:sldId id="445"/>
            <p14:sldId id="450"/>
            <p14:sldId id="439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79"/>
            <p14:sldId id="591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Цикъл със стъпка" id="{AC02D9CC-BF0A-4F02-8147-BCA5573FFE10}">
          <p14:sldIdLst>
            <p14:sldId id="592"/>
            <p14:sldId id="429"/>
            <p14:sldId id="546"/>
            <p14:sldId id="481"/>
            <p14:sldId id="593"/>
            <p14:sldId id="547"/>
            <p14:sldId id="594"/>
            <p14:sldId id="433"/>
            <p14:sldId id="483"/>
          </p14:sldIdLst>
        </p14:section>
        <p14:section name="End section" id="{2475F258-0C98-4F34-968F-ED15CFFC08CA}">
          <p14:sldIdLst>
            <p14:sldId id="580"/>
            <p14:sldId id="480"/>
            <p14:sldId id="562"/>
            <p14:sldId id="575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486" autoAdjust="0"/>
  </p:normalViewPr>
  <p:slideViewPr>
    <p:cSldViewPr>
      <p:cViewPr varScale="1">
        <p:scale>
          <a:sx n="72" d="100"/>
          <a:sy n="72" d="100"/>
        </p:scale>
        <p:origin x="48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25-Nov-19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1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  <p:sldLayoutId id="2147483694" r:id="rId23"/>
    <p:sldLayoutId id="2147483695" r:id="rId2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udge.softuni.bg/Contests/Practice/Index/1015#5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8" TargetMode="Externa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9" TargetMode="Externa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10" TargetMode="Externa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3667159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char a = 'a';</a:t>
            </a:r>
            <a:endParaRPr lang="bg-BG" dirty="0"/>
          </a:p>
          <a:p>
            <a:r>
              <a:rPr lang="en-US" dirty="0"/>
              <a:t>while (a &lt; 100)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40" y="2269410"/>
              <a:ext cx="4070632" cy="13835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3DB10F-C1A1-46A6-9664-67ED3BC3C41D}"/>
              </a:ext>
            </a:extLst>
          </p:cNvPr>
          <p:cNvGrpSpPr/>
          <p:nvPr/>
        </p:nvGrpSpPr>
        <p:grpSpPr>
          <a:xfrm>
            <a:off x="5770392" y="2013683"/>
            <a:ext cx="2747481" cy="1318664"/>
            <a:chOff x="926585" y="4120503"/>
            <a:chExt cx="5821177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7B4F7-EAB5-4EEE-8367-DE8A62D4010E}"/>
                </a:ext>
              </a:extLst>
            </p:cNvPr>
            <p:cNvSpPr txBox="1"/>
            <p:nvPr/>
          </p:nvSpPr>
          <p:spPr>
            <a:xfrm>
              <a:off x="926585" y="4120503"/>
              <a:ext cx="5821177" cy="19534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изпълнение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3667159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char a = 'a';</a:t>
            </a:r>
            <a:endParaRPr lang="bg-BG" dirty="0"/>
          </a:p>
          <a:p>
            <a:r>
              <a:rPr lang="en-US" dirty="0"/>
              <a:t>while (a &lt; 100)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40" y="2269410"/>
              <a:ext cx="4070632" cy="13835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B24866-8B1E-44D8-ABFA-1976130EBBF6}"/>
              </a:ext>
            </a:extLst>
          </p:cNvPr>
          <p:cNvGrpSpPr/>
          <p:nvPr/>
        </p:nvGrpSpPr>
        <p:grpSpPr>
          <a:xfrm>
            <a:off x="5786420" y="2013685"/>
            <a:ext cx="2726784" cy="1318665"/>
            <a:chOff x="5786420" y="2013685"/>
            <a:chExt cx="2726784" cy="1318665"/>
          </a:xfrm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5791089" y="2013685"/>
              <a:ext cx="2722115" cy="1318665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4168F-FBD6-4DEC-BB96-453753EAED05}"/>
                </a:ext>
              </a:extLst>
            </p:cNvPr>
            <p:cNvSpPr txBox="1"/>
            <p:nvPr/>
          </p:nvSpPr>
          <p:spPr>
            <a:xfrm>
              <a:off x="5786420" y="2013685"/>
              <a:ext cx="2726784" cy="12744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изпълнение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pb-nov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Работа с текст</a:t>
            </a:r>
            <a:endParaRPr lang="en-US" sz="3200" dirty="0"/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514350" indent="-514350"/>
            <a:r>
              <a:rPr lang="bg-BG" sz="3200" dirty="0"/>
              <a:t>Цикли със стъпка</a:t>
            </a:r>
            <a:endParaRPr lang="en-US" sz="3200" dirty="0"/>
          </a:p>
          <a:p>
            <a:pPr marL="990289" lvl="1" indent="-514350"/>
            <a:r>
              <a:rPr lang="bg-BG" sz="2800" dirty="0"/>
              <a:t>Цикли с намаляваща стъпка</a:t>
            </a:r>
            <a:endParaRPr lang="bg-BG" sz="30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979" y="5008151"/>
            <a:ext cx="5168434" cy="834960"/>
          </a:xfrm>
          <a:prstGeom prst="wedgeRoundRectCallout">
            <a:avLst>
              <a:gd name="adj1" fmla="val -62391"/>
              <a:gd name="adj2" fmla="val -5168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414744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87288" y="1234753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96715" y="1287645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Съвременен вариант на </a:t>
            </a:r>
            <a:r>
              <a:rPr lang="en-US" dirty="0"/>
              <a:t>ASCII </a:t>
            </a:r>
            <a:r>
              <a:rPr lang="bg-BG" dirty="0"/>
              <a:t>таблицата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 Съдържа 137 439 знака и обхваща 146 писмености 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Unicode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Unicode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603029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'\u005A'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3091800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3609059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419600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E'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3091800" y="458971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44196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~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7081232" y="4561436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30" y="4401421"/>
            <a:ext cx="864422" cy="6088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/>
              <a:t>µ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7085173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253" y="3567633"/>
            <a:ext cx="864422" cy="64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¢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AE1CB25-8479-4033-BA72-C2F86FC5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603028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'\u00A2'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96C6B46-73C8-4AAC-83AC-D98EEDC5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812" y="4436736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'\u00B5'</a:t>
            </a:r>
          </a:p>
        </p:txBody>
      </p:sp>
    </p:spTree>
    <p:extLst>
      <p:ext uri="{BB962C8B-B14F-4D97-AF65-F5344CB8AC3E}">
        <p14:creationId xmlns:p14="http://schemas.microsoft.com/office/powerpoint/2010/main" val="3199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програмирането можем да сменяме типа на данните чрез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операцията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76070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(int)5.66;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(int)5.44;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 a = (char)67;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'#';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046" y="5381716"/>
            <a:ext cx="4760707" cy="1089529"/>
          </a:xfrm>
          <a:prstGeom prst="wedgeRoundRectCallout">
            <a:avLst>
              <a:gd name="adj1" fmla="val -55102"/>
              <a:gd name="adj2" fmla="val 344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</a:rPr>
              <a:t>int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4" y="2817720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5534184" y="6088100"/>
            <a:ext cx="53340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E3637-FF74-4E40-A1C1-79EA35A67CCF}"/>
              </a:ext>
            </a:extLst>
          </p:cNvPr>
          <p:cNvGrpSpPr/>
          <p:nvPr/>
        </p:nvGrpSpPr>
        <p:grpSpPr>
          <a:xfrm>
            <a:off x="4494214" y="2675951"/>
            <a:ext cx="1841977" cy="568007"/>
            <a:chOff x="4583128" y="2707280"/>
            <a:chExt cx="1831995" cy="7217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EE9F28-E421-47A7-BDD7-4CBAFB8FE7FE}"/>
                </a:ext>
              </a:extLst>
            </p:cNvPr>
            <p:cNvSpPr/>
            <p:nvPr/>
          </p:nvSpPr>
          <p:spPr bwMode="auto">
            <a:xfrm>
              <a:off x="4583128" y="2743200"/>
              <a:ext cx="1485906" cy="6858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7F1927-7F25-4168-8CC1-6B2DDAA26EBB}"/>
                </a:ext>
              </a:extLst>
            </p:cNvPr>
            <p:cNvSpPr txBox="1"/>
            <p:nvPr/>
          </p:nvSpPr>
          <p:spPr>
            <a:xfrm>
              <a:off x="4812555" y="2707280"/>
              <a:ext cx="1602568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r>
                <a:rPr lang="en-US" dirty="0">
                  <a:solidFill>
                    <a:schemeClr val="bg2"/>
                  </a:solidFill>
                </a:rPr>
                <a:t>a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0C46A2-EFE3-402F-80C2-36646FC80DCC}"/>
              </a:ext>
            </a:extLst>
          </p:cNvPr>
          <p:cNvGrpSpPr/>
          <p:nvPr/>
        </p:nvGrpSpPr>
        <p:grpSpPr>
          <a:xfrm>
            <a:off x="4393000" y="3655143"/>
            <a:ext cx="1894080" cy="1280701"/>
            <a:chOff x="4494212" y="4103736"/>
            <a:chExt cx="1894080" cy="1280701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EF688FE-9FD7-45BA-A8F8-5EF3774B9CC8}"/>
                </a:ext>
              </a:extLst>
            </p:cNvPr>
            <p:cNvSpPr/>
            <p:nvPr/>
          </p:nvSpPr>
          <p:spPr bwMode="auto">
            <a:xfrm>
              <a:off x="4494212" y="4103736"/>
              <a:ext cx="1761889" cy="128070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94C3C5-7661-46CC-BDA3-3494AD707B25}"/>
                </a:ext>
              </a:extLst>
            </p:cNvPr>
            <p:cNvSpPr txBox="1"/>
            <p:nvPr/>
          </p:nvSpPr>
          <p:spPr>
            <a:xfrm>
              <a:off x="4875212" y="4450113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'z'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52AAD-7323-43B9-AE2E-6046CE733909}"/>
              </a:ext>
            </a:extLst>
          </p:cNvPr>
          <p:cNvCxnSpPr/>
          <p:nvPr/>
        </p:nvCxnSpPr>
        <p:spPr>
          <a:xfrm>
            <a:off x="5254110" y="3250423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C09DAA-6132-43A0-830C-81004F2DFD0A}"/>
              </a:ext>
            </a:extLst>
          </p:cNvPr>
          <p:cNvCxnSpPr/>
          <p:nvPr/>
        </p:nvCxnSpPr>
        <p:spPr>
          <a:xfrm>
            <a:off x="5273944" y="4940970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B3409BDF-68B3-4FC9-A935-7D053C34233B}"/>
              </a:ext>
            </a:extLst>
          </p:cNvPr>
          <p:cNvSpPr/>
          <p:nvPr/>
        </p:nvSpPr>
        <p:spPr bwMode="auto">
          <a:xfrm>
            <a:off x="4223761" y="5337516"/>
            <a:ext cx="2034906" cy="570726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35DC7F24-46C8-49A8-8E03-972FEB7C4787}"/>
              </a:ext>
            </a:extLst>
          </p:cNvPr>
          <p:cNvCxnSpPr>
            <a:cxnSpLocks/>
            <a:stCxn id="35" idx="5"/>
          </p:cNvCxnSpPr>
          <p:nvPr/>
        </p:nvCxnSpPr>
        <p:spPr>
          <a:xfrm rot="10800000" flipH="1">
            <a:off x="4295102" y="4303321"/>
            <a:ext cx="106584" cy="1319558"/>
          </a:xfrm>
          <a:prstGeom prst="bentConnector4">
            <a:avLst>
              <a:gd name="adj1" fmla="val -605954"/>
              <a:gd name="adj2" fmla="val 1005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9FECF-61DB-41B0-84EE-80C1B362BF63}"/>
              </a:ext>
            </a:extLst>
          </p:cNvPr>
          <p:cNvSpPr txBox="1"/>
          <p:nvPr/>
        </p:nvSpPr>
        <p:spPr>
          <a:xfrm>
            <a:off x="5982511" y="3831837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4F4820-6CA0-4BA2-A982-6720B2D42009}"/>
              </a:ext>
            </a:extLst>
          </p:cNvPr>
          <p:cNvCxnSpPr>
            <a:cxnSpLocks/>
          </p:cNvCxnSpPr>
          <p:nvPr/>
        </p:nvCxnSpPr>
        <p:spPr>
          <a:xfrm flipV="1">
            <a:off x="6144435" y="4295494"/>
            <a:ext cx="711977" cy="10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D2312EDD-818A-4730-92D3-459754311991}"/>
              </a:ext>
            </a:extLst>
          </p:cNvPr>
          <p:cNvSpPr/>
          <p:nvPr/>
        </p:nvSpPr>
        <p:spPr bwMode="auto">
          <a:xfrm>
            <a:off x="6877018" y="4052587"/>
            <a:ext cx="1819276" cy="48581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FD438-4581-45A1-824A-A41FC653F9C2}"/>
              </a:ext>
            </a:extLst>
          </p:cNvPr>
          <p:cNvSpPr txBox="1"/>
          <p:nvPr/>
        </p:nvSpPr>
        <p:spPr>
          <a:xfrm>
            <a:off x="5388860" y="4685225"/>
            <a:ext cx="871479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  <p:bldP spid="42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77" y="4396076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text[4];	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78" y="1957676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295400"/>
            <a:ext cx="8795639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https://judge.softuni.bg/Contests/Practice/Index/1015#3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687302"/>
            <a:ext cx="4267200" cy="79285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204" y="3032575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1293812" y="4196498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2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2141" y="1470134"/>
            <a:ext cx="1050454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https://judge.softuni.bg/Contests/Practice/Index/1015#5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4179" y="5048775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3809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6235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1838" y="2886801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9777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672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1241" y="4728206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5549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39455" cy="1467807"/>
              <a:chOff x="4192090" y="201817"/>
              <a:chExt cx="6596715" cy="16973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6859" y="1476839"/>
                <a:ext cx="2371946" cy="42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65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80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7586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3473" y="2666429"/>
            <a:ext cx="851102" cy="459227"/>
            <a:chOff x="7353473" y="2274338"/>
            <a:chExt cx="851102" cy="832632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4048" y="1295400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09951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6991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4280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8840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https://judge.softuni.bg/Contests/Practice/Index/1015#8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https://judge.softuni.bg/Contests/Practice/Index/1015#9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4186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https://judge.softuni.bg/Contests/Practice/Index/1015#10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5" y="1624494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Символите, които използваме се представят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като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числа и са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поместени в </a:t>
            </a:r>
            <a:r>
              <a:rPr lang="en-US" sz="3200" b="1" dirty="0">
                <a:solidFill>
                  <a:schemeClr val="bg1"/>
                </a:solidFill>
              </a:rPr>
              <a:t>ASCII </a:t>
            </a:r>
            <a:r>
              <a:rPr lang="bg-BG" sz="3200" dirty="0">
                <a:solidFill>
                  <a:schemeClr val="bg2"/>
                </a:solidFill>
              </a:rPr>
              <a:t>таблицата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преобразуваме типове от данни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чрез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b="1" dirty="0">
                <a:solidFill>
                  <a:schemeClr val="bg1"/>
                </a:solidFill>
              </a:rPr>
              <a:t>кастване</a:t>
            </a:r>
            <a:endParaRPr lang="en-US" sz="3200" b="1" dirty="0">
              <a:solidFill>
                <a:schemeClr val="bg1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 могат да се репрезентират като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числа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четем поредица от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числа от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конзолата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 текст</a:t>
            </a: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6265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8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</a:t>
            </a:r>
            <a:r>
              <a:rPr lang="en-US" sz="2000" dirty="0">
                <a:hlinkClick r:id="rId4"/>
              </a:rPr>
              <a:t>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Колко итерации ще има следния 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29269" y="2581699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765452" y="4590857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2722115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</a:t>
            </a:r>
            <a:r>
              <a:rPr lang="bg-BG" dirty="0"/>
              <a:t> </a:t>
            </a:r>
            <a:r>
              <a:rPr lang="en-US" dirty="0"/>
              <a:t>&lt;=</a:t>
            </a:r>
            <a:r>
              <a:rPr lang="bg-BG" dirty="0"/>
              <a:t> </a:t>
            </a:r>
            <a:r>
              <a:rPr lang="en-US" dirty="0"/>
              <a:t>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02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Колко итерации ще има следния 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E3DB253-AE01-401B-B1D8-034E2D603DF8}"/>
              </a:ext>
            </a:extLst>
          </p:cNvPr>
          <p:cNvSpPr/>
          <p:nvPr/>
        </p:nvSpPr>
        <p:spPr bwMode="auto">
          <a:xfrm>
            <a:off x="8870066" y="2602809"/>
            <a:ext cx="2771669" cy="1180237"/>
          </a:xfrm>
          <a:prstGeom prst="wedgeRoundRectCallout">
            <a:avLst>
              <a:gd name="adj1" fmla="val -34999"/>
              <a:gd name="adj2" fmla="val 73675"/>
              <a:gd name="adj3" fmla="val 16667"/>
            </a:avLst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765452" y="4590857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CA4D24-D858-46FD-BB26-23A0238C30E8}"/>
              </a:ext>
            </a:extLst>
          </p:cNvPr>
          <p:cNvSpPr txBox="1"/>
          <p:nvPr/>
        </p:nvSpPr>
        <p:spPr>
          <a:xfrm>
            <a:off x="8829269" y="2581699"/>
            <a:ext cx="2812466" cy="12744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bg2"/>
                </a:solidFill>
              </a:rPr>
              <a:t>Безброй много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298529E3-93F1-45DD-B52C-812A5BA629AA}"/>
              </a:ext>
            </a:extLst>
          </p:cNvPr>
          <p:cNvSpPr txBox="1">
            <a:spLocks/>
          </p:cNvSpPr>
          <p:nvPr/>
        </p:nvSpPr>
        <p:spPr>
          <a:xfrm>
            <a:off x="728965" y="2182237"/>
            <a:ext cx="2722115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/>
              <a:t>int i = 0;</a:t>
            </a:r>
          </a:p>
          <a:p>
            <a:r>
              <a:rPr lang="nn-NO"/>
              <a:t>while(i &lt;= 10)</a:t>
            </a:r>
          </a:p>
          <a:p>
            <a:r>
              <a:rPr lang="nn-NO"/>
              <a:t>{</a:t>
            </a:r>
          </a:p>
          <a:p>
            <a:r>
              <a:rPr lang="nn-NO"/>
              <a:t>  i--;</a:t>
            </a:r>
          </a:p>
          <a:p>
            <a:r>
              <a:rPr lang="nn-NO"/>
              <a:t>}</a:t>
            </a:r>
            <a:endParaRPr lang="nn-NO" sz="1400" dirty="0"/>
          </a:p>
        </p:txBody>
      </p:sp>
    </p:spTree>
    <p:extLst>
      <p:ext uri="{BB962C8B-B14F-4D97-AF65-F5344CB8AC3E}">
        <p14:creationId xmlns:p14="http://schemas.microsoft.com/office/powerpoint/2010/main" val="1592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Console.Write(i);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1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Console.Write(i);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5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3035</Words>
  <Application>Microsoft Office PowerPoint</Application>
  <PresentationFormat>Custom</PresentationFormat>
  <Paragraphs>641</Paragraphs>
  <Slides>53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Unicode таблица</vt:lpstr>
      <vt:lpstr>Преобразуване на типове данни</vt:lpstr>
      <vt:lpstr>Всички латински букви - условие</vt:lpstr>
      <vt:lpstr>Работа с текст</vt:lpstr>
      <vt:lpstr>Сумиране на гласни букви - условие</vt:lpstr>
      <vt:lpstr>Сумиране на гласни букви - решение</vt:lpstr>
      <vt:lpstr>PowerPoint Presentation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Редица цели числа - решение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PowerPoint Presentation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2019-11-25T08:34:31Z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