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42"/>
  </p:notesMasterIdLst>
  <p:handoutMasterIdLst>
    <p:handoutMasterId r:id="rId43"/>
  </p:handoutMasterIdLst>
  <p:sldIdLst>
    <p:sldId id="522" r:id="rId3"/>
    <p:sldId id="531" r:id="rId4"/>
    <p:sldId id="539" r:id="rId5"/>
    <p:sldId id="533" r:id="rId6"/>
    <p:sldId id="540" r:id="rId7"/>
    <p:sldId id="534" r:id="rId8"/>
    <p:sldId id="541" r:id="rId9"/>
    <p:sldId id="535" r:id="rId10"/>
    <p:sldId id="542" r:id="rId11"/>
    <p:sldId id="536" r:id="rId12"/>
    <p:sldId id="543" r:id="rId13"/>
    <p:sldId id="537" r:id="rId14"/>
    <p:sldId id="544" r:id="rId15"/>
    <p:sldId id="538" r:id="rId16"/>
    <p:sldId id="545" r:id="rId17"/>
    <p:sldId id="274" r:id="rId18"/>
    <p:sldId id="501" r:id="rId19"/>
    <p:sldId id="445" r:id="rId20"/>
    <p:sldId id="583" r:id="rId21"/>
    <p:sldId id="586" r:id="rId22"/>
    <p:sldId id="585" r:id="rId23"/>
    <p:sldId id="504" r:id="rId24"/>
    <p:sldId id="587" r:id="rId25"/>
    <p:sldId id="588" r:id="rId26"/>
    <p:sldId id="589" r:id="rId27"/>
    <p:sldId id="515" r:id="rId28"/>
    <p:sldId id="591" r:id="rId29"/>
    <p:sldId id="592" r:id="rId30"/>
    <p:sldId id="590" r:id="rId31"/>
    <p:sldId id="516" r:id="rId32"/>
    <p:sldId id="514" r:id="rId33"/>
    <p:sldId id="511" r:id="rId34"/>
    <p:sldId id="506" r:id="rId35"/>
    <p:sldId id="507" r:id="rId36"/>
    <p:sldId id="467" r:id="rId37"/>
    <p:sldId id="562" r:id="rId38"/>
    <p:sldId id="575" r:id="rId39"/>
    <p:sldId id="413" r:id="rId40"/>
    <p:sldId id="496" r:id="rId4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C0257C9F-6AA4-4F4C-B2CE-DA948E92B968}">
          <p14:sldIdLst>
            <p14:sldId id="522"/>
            <p14:sldId id="531"/>
            <p14:sldId id="539"/>
            <p14:sldId id="533"/>
            <p14:sldId id="540"/>
            <p14:sldId id="534"/>
            <p14:sldId id="541"/>
            <p14:sldId id="535"/>
            <p14:sldId id="542"/>
            <p14:sldId id="536"/>
            <p14:sldId id="543"/>
            <p14:sldId id="537"/>
            <p14:sldId id="544"/>
            <p14:sldId id="538"/>
            <p14:sldId id="545"/>
          </p14:sldIdLst>
        </p14:section>
        <p14:section name="Секция по подразбиране" id="{8D503DEF-2AB1-4987-A915-7B5FEE9665BE}">
          <p14:sldIdLst>
            <p14:sldId id="274"/>
            <p14:sldId id="501"/>
            <p14:sldId id="445"/>
          </p14:sldIdLst>
        </p14:section>
        <p14:section name="Пример" id="{E98E6CE3-8F1F-4D33-BA10-BE76297283A4}">
          <p14:sldIdLst>
            <p14:sldId id="583"/>
            <p14:sldId id="586"/>
            <p14:sldId id="585"/>
          </p14:sldIdLst>
        </p14:section>
        <p14:section name="Вложени цикли" id="{FFFBFCA3-E5BF-4349-B916-2B9E76B0D5DF}">
          <p14:sldIdLst>
            <p14:sldId id="504"/>
            <p14:sldId id="587"/>
            <p14:sldId id="588"/>
            <p14:sldId id="589"/>
            <p14:sldId id="515"/>
            <p14:sldId id="591"/>
            <p14:sldId id="592"/>
            <p14:sldId id="590"/>
            <p14:sldId id="516"/>
            <p14:sldId id="514"/>
            <p14:sldId id="511"/>
            <p14:sldId id="506"/>
            <p14:sldId id="507"/>
            <p14:sldId id="467"/>
            <p14:sldId id="562"/>
            <p14:sldId id="575"/>
            <p14:sldId id="413"/>
            <p14:sldId id="4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5FA"/>
    <a:srgbClr val="FFFFFF"/>
    <a:srgbClr val="000000"/>
    <a:srgbClr val="F3CD60"/>
    <a:srgbClr val="0097CC"/>
    <a:srgbClr val="FFF0D9"/>
    <a:srgbClr val="FFA72A"/>
    <a:srgbClr val="1A8AFA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479" autoAdjust="0"/>
  </p:normalViewPr>
  <p:slideViewPr>
    <p:cSldViewPr>
      <p:cViewPr varScale="1">
        <p:scale>
          <a:sx n="72" d="100"/>
          <a:sy n="72" d="100"/>
        </p:scale>
        <p:origin x="456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82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5" d="100"/>
          <a:sy n="55" d="100"/>
        </p:scale>
        <p:origin x="288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06-Dec-19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06-Dec-19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20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2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22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06-Dec-19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2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06-Dec-19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0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7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06-Dec-19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62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4737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92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06-Dec-19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1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89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06-Dec-19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1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06-Dec-19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2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97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06-Dec-19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583" y="27106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5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81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06-Dec-19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6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06-Dec-19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488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87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6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6#0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1" TargetMode="Externa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3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5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6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3.png"/><Relationship Id="rId26" Type="http://schemas.openxmlformats.org/officeDocument/2006/relationships/image" Target="../media/image4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2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1.png"/><Relationship Id="rId22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1.gif"/><Relationship Id="rId4" Type="http://schemas.openxmlformats.org/officeDocument/2006/relationships/image" Target="../media/image48.jpeg"/><Relationship Id="rId9" Type="http://schemas.openxmlformats.org/officeDocument/2006/relationships/hyperlink" Target="https://www.lukanet.co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2884" y="2030341"/>
            <a:ext cx="5824410" cy="2524831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(int i = 0; i &lt; 2; i += 0.5) </a:t>
            </a:r>
          </a:p>
          <a:p>
            <a:pPr fontAlgn="t"/>
            <a:r>
              <a:rPr lang="nn-NO" dirty="0"/>
              <a:t>{</a:t>
            </a:r>
          </a:p>
          <a:p>
            <a:pPr fontAlgn="t"/>
            <a:r>
              <a:rPr lang="nn-NO" dirty="0"/>
              <a:t>  Console.Write(i + ", ");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57892" y="3736677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294812" y="1801760"/>
            <a:ext cx="3454134" cy="1712733"/>
            <a:chOff x="5541569" y="4570824"/>
            <a:chExt cx="3700450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-31044"/>
                <a:gd name="adj2" fmla="val 56566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210" y="5182145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0, 1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21977" y="2455422"/>
            <a:ext cx="3895906" cy="1262937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29745"/>
                <a:gd name="adj2" fmla="val 73552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76470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0, 0.5, 1, 1.5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6197944" y="4492777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63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2884" y="2030341"/>
            <a:ext cx="5824410" cy="2524831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(int i = 0; i &lt; 2; i += 0.5) </a:t>
            </a:r>
          </a:p>
          <a:p>
            <a:pPr fontAlgn="t"/>
            <a:r>
              <a:rPr lang="nn-NO" dirty="0"/>
              <a:t>{</a:t>
            </a:r>
          </a:p>
          <a:p>
            <a:pPr fontAlgn="t"/>
            <a:r>
              <a:rPr lang="nn-NO" dirty="0"/>
              <a:t>  Console.Write(i + ", ");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57892" y="3736677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294812" y="1801760"/>
            <a:ext cx="3454134" cy="1712733"/>
            <a:chOff x="5541569" y="4570824"/>
            <a:chExt cx="3700450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-31044"/>
                <a:gd name="adj2" fmla="val 56566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210" y="5182145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0, 1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21977" y="2455422"/>
            <a:ext cx="3895906" cy="1262937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29745"/>
                <a:gd name="adj2" fmla="val 73552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76470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0, 0.5, 1, 1.5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6197944" y="4492777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135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0529" y="1968875"/>
            <a:ext cx="4967864" cy="42474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(int i = 1; i &lt;= 5; i++)</a:t>
            </a:r>
          </a:p>
          <a:p>
            <a:r>
              <a:rPr lang="en-US" dirty="0"/>
              <a:t>{        </a:t>
            </a:r>
          </a:p>
          <a:p>
            <a:r>
              <a:rPr lang="en-US" dirty="0"/>
              <a:t>  if (i == 2 || i == 3)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continue;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Console.Write(i + " 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57892" y="3736677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294812" y="1801760"/>
            <a:ext cx="3397757" cy="1712733"/>
            <a:chOff x="5541569" y="4570824"/>
            <a:chExt cx="3640053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-34169"/>
                <a:gd name="adj2" fmla="val 56048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05813" y="5165222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1 4 5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21977" y="2503778"/>
            <a:ext cx="3819490" cy="1153581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32574"/>
                <a:gd name="adj2" fmla="val 75091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1 2 3 4 5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6197944" y="4492777"/>
            <a:ext cx="3096868" cy="1246727"/>
            <a:chOff x="8967919" y="2302916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715817" y="2573455"/>
              <a:ext cx="175078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1 2 3 4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463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0529" y="1968875"/>
            <a:ext cx="4967864" cy="42474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(int i = 1; i &lt;= 5; i++)</a:t>
            </a:r>
          </a:p>
          <a:p>
            <a:r>
              <a:rPr lang="en-US" dirty="0"/>
              <a:t>{        </a:t>
            </a:r>
          </a:p>
          <a:p>
            <a:r>
              <a:rPr lang="en-US" dirty="0"/>
              <a:t>  if (i == 2 || i == 3)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continue;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Console.Write(i + " 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57892" y="3736677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294812" y="1801760"/>
            <a:ext cx="3397757" cy="1712733"/>
            <a:chOff x="5541569" y="4570824"/>
            <a:chExt cx="3640053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-34169"/>
                <a:gd name="adj2" fmla="val 56048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05813" y="5165222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1 4 5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21977" y="2503778"/>
            <a:ext cx="3819490" cy="1153581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32574"/>
                <a:gd name="adj2" fmla="val 75091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1 2 3 4 5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6197944" y="4492777"/>
            <a:ext cx="3096868" cy="1246727"/>
            <a:chOff x="8967919" y="2302916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715817" y="2573455"/>
              <a:ext cx="175078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1 2 3 4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69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954565" y="3767528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7"/>
            </a:pPr>
            <a:endParaRPr lang="bg-BG" dirty="0"/>
          </a:p>
          <a:p>
            <a:pPr marL="514350" indent="-514350">
              <a:buFont typeface="+mj-lt"/>
              <a:buAutoNum type="arabicPeriod" startAt="7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064" y="1966838"/>
            <a:ext cx="5242883" cy="42474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(int i = 1; i &lt;= 10; i++)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Console.Write(i + " ");</a:t>
            </a:r>
          </a:p>
          <a:p>
            <a:r>
              <a:rPr lang="en-US" dirty="0"/>
              <a:t>  if (i % 10 == 5)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break;      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032740" y="4147828"/>
            <a:ext cx="2722115" cy="1973343"/>
            <a:chOff x="5514317" y="4659415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8717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914288" y="5409311"/>
              <a:ext cx="2286642" cy="9771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5 10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4412" y="2007951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1 2 3 4 5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53946" y="2628673"/>
            <a:ext cx="3911770" cy="1295309"/>
            <a:chOff x="9009082" y="2321375"/>
            <a:chExt cx="386647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837842" y="259191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1 2 3 4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128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954565" y="3767528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7"/>
            </a:pPr>
            <a:endParaRPr lang="bg-BG" dirty="0"/>
          </a:p>
          <a:p>
            <a:pPr marL="514350" indent="-514350">
              <a:buFont typeface="+mj-lt"/>
              <a:buAutoNum type="arabicPeriod" startAt="7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064" y="1966838"/>
            <a:ext cx="5242883" cy="42474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(int i = 1; i &lt;= 10; i++)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Console.Write(i + " ");</a:t>
            </a:r>
          </a:p>
          <a:p>
            <a:r>
              <a:rPr lang="en-US" dirty="0"/>
              <a:t>  if (i</a:t>
            </a:r>
            <a:r>
              <a:rPr lang="bg-BG" dirty="0"/>
              <a:t> </a:t>
            </a:r>
            <a:r>
              <a:rPr lang="en-US" dirty="0"/>
              <a:t>%</a:t>
            </a:r>
            <a:r>
              <a:rPr lang="bg-BG" dirty="0"/>
              <a:t> </a:t>
            </a:r>
            <a:r>
              <a:rPr lang="en-US" dirty="0"/>
              <a:t>10 == 5)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break;      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032740" y="4147828"/>
            <a:ext cx="2722115" cy="1973343"/>
            <a:chOff x="5514317" y="4659415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8717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914288" y="5409311"/>
              <a:ext cx="2286642" cy="9771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5 10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4412" y="2007951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1 2 3 4 5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53946" y="2628673"/>
            <a:ext cx="3911770" cy="1295309"/>
            <a:chOff x="9009082" y="2321375"/>
            <a:chExt cx="386647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837842" y="259191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1 2 3 4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766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1331" y="112735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По-сложни задачи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1331" y="32516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Работа с вложени цикли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1331" y="4889292"/>
            <a:ext cx="2950749" cy="506796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2696" y="5202189"/>
            <a:ext cx="3410515" cy="832591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532812" y="5739758"/>
            <a:ext cx="2950749" cy="351754"/>
          </a:xfrm>
        </p:spPr>
        <p:txBody>
          <a:bodyPr/>
          <a:lstStyle/>
          <a:p>
            <a:pPr algn="r"/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542110" y="6091512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04095C-79E7-4CBC-9917-91F2847430BB}"/>
              </a:ext>
            </a:extLst>
          </p:cNvPr>
          <p:cNvGrpSpPr/>
          <p:nvPr/>
        </p:nvGrpSpPr>
        <p:grpSpPr>
          <a:xfrm>
            <a:off x="523095" y="1968708"/>
            <a:ext cx="3061020" cy="2920584"/>
            <a:chOff x="455612" y="2140110"/>
            <a:chExt cx="2577780" cy="2577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295C21-26AA-4538-83D4-BBE633C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720A59-A0AE-4D89-B506-865D760D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#pb-</a:t>
            </a:r>
            <a:r>
              <a:rPr lang="en-US" sz="11500" b="1" dirty="0" err="1"/>
              <a:t>nov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4948" y="4800600"/>
            <a:ext cx="10958928" cy="768084"/>
          </a:xfrm>
        </p:spPr>
        <p:txBody>
          <a:bodyPr/>
          <a:lstStyle/>
          <a:p>
            <a:r>
              <a:rPr lang="bg-BG" dirty="0"/>
              <a:t>Вложени цикли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951412" y="1143000"/>
            <a:ext cx="2458160" cy="288051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622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(1)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16537-3C3F-499C-9230-4DC59C16A4E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02147" y="2806538"/>
            <a:ext cx="4184530" cy="1798710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81335" y="2807078"/>
            <a:ext cx="1011294" cy="1792938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37787" y="3927245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0110" y="3928116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63137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79464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37811" y="318942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47304" y="357608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30812" y="357571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31017" y="2801306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35229" y="4349491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31373" y="3162521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31099" y="3982298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23041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44275" y="3923557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35822" y="281694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05879" y="3569830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05434" y="4366305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6999948" y="3930140"/>
            <a:ext cx="760892" cy="28919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18216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90" y="1338402"/>
            <a:ext cx="3886200" cy="1301172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Часовете се променят когато 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5910" y="1351872"/>
            <a:ext cx="3886200" cy="1301172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Докато минутите се променят часовете остават същите</a:t>
            </a:r>
          </a:p>
        </p:txBody>
      </p:sp>
    </p:spTree>
    <p:extLst>
      <p:ext uri="{BB962C8B-B14F-4D97-AF65-F5344CB8AC3E}">
        <p14:creationId xmlns:p14="http://schemas.microsoft.com/office/powerpoint/2010/main" val="314849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6574" y="2100507"/>
            <a:ext cx="4247238" cy="2319094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(int i = 1; i&lt;=3; 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Console.Write(i);</a:t>
            </a:r>
          </a:p>
          <a:p>
            <a:r>
              <a:rPr lang="en-US" dirty="0"/>
              <a:t>}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497686" y="3733800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93780" y="3958824"/>
            <a:ext cx="3197084" cy="1901866"/>
            <a:chOff x="5541569" y="4570824"/>
            <a:chExt cx="373238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98140" y="534553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111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974533" y="2544924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123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552063" y="1937803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81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EB5A68-E23D-42C6-B675-C0B13BBCAF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949" y="4648200"/>
            <a:ext cx="10958928" cy="7680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3800" dirty="0"/>
              <a:t>Как може да си направим часовник с код?</a:t>
            </a:r>
            <a:endParaRPr lang="en-US" sz="3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A3889B-06AD-4681-8DAB-66534E4411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Демо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1E78E-FD8C-426E-9ACB-BBC3AA3FE3C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042" name="Picture 18" descr="Image result for clock png">
            <a:extLst>
              <a:ext uri="{FF2B5EF4-FFF2-40B4-BE49-F238E27FC236}">
                <a16:creationId xmlns:a16="http://schemas.microsoft.com/office/drawing/2014/main" id="{FB32D34A-A543-4528-8D54-2C9AEDF8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912" y="1331823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4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CA2718-1E7F-42DE-A23C-706CC887D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632" y="1232285"/>
            <a:ext cx="11847560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/>
              <a:t>Външният цикъл отговаря за часовете, а вътрешния за минутите</a:t>
            </a:r>
            <a:endParaRPr lang="en-US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744686-354B-4B30-B44C-7790A869E6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80609" y="2286000"/>
            <a:ext cx="6629400" cy="3724518"/>
          </a:xfrm>
        </p:spPr>
        <p:txBody>
          <a:bodyPr/>
          <a:lstStyle/>
          <a:p>
            <a:r>
              <a:rPr lang="pt-BR" dirty="0"/>
              <a:t>for (int h = 0; h &lt;= 23; h++)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for (int m = 0; m &lt;= 59; m++)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Console.WriteLine($"{h}:{m}");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B5C32-618B-4DD9-BE8F-994BB728CDA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8E3E69-249C-40C7-8160-F4444CC7A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612" y="2286000"/>
            <a:ext cx="2751604" cy="410954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2C4654-40DC-4233-B427-E7B9E97165E5}"/>
              </a:ext>
            </a:extLst>
          </p:cNvPr>
          <p:cNvSpPr/>
          <p:nvPr/>
        </p:nvSpPr>
        <p:spPr>
          <a:xfrm>
            <a:off x="760412" y="6395540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3"/>
              </a:rPr>
              <a:t>https://judge.softuni.bg/Contests/Compete/Index/1016#0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022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374283" y="5242113"/>
            <a:ext cx="10955381" cy="11375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на брой пъти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47A5201-A075-4BD7-8E91-B42FE9F2BC8D}"/>
              </a:ext>
            </a:extLst>
          </p:cNvPr>
          <p:cNvGrpSpPr/>
          <p:nvPr/>
        </p:nvGrpSpPr>
        <p:grpSpPr>
          <a:xfrm>
            <a:off x="759648" y="1770785"/>
            <a:ext cx="8214481" cy="2683947"/>
            <a:chOff x="687924" y="2428404"/>
            <a:chExt cx="8214481" cy="2683947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687924" y="2428404"/>
              <a:ext cx="8214481" cy="166814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latin typeface="Consolas" pitchFamily="49" charset="0"/>
                  <a:cs typeface="Consolas" pitchFamily="49" charset="0"/>
                </a:rPr>
                <a:t>for (int i = 0; i &lt; n; i++)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latin typeface="Consolas" pitchFamily="49" charset="0"/>
                  <a:cs typeface="Consolas" pitchFamily="49" charset="0"/>
                </a:rPr>
                <a:t>    for (int j = 0; j &lt; n; j++) 			…</a:t>
              </a:r>
            </a:p>
          </p:txBody>
        </p: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B3703295-4D20-44F3-A954-3C18A0051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4303" y="3637965"/>
              <a:ext cx="3456568" cy="1474386"/>
            </a:xfrm>
            <a:prstGeom prst="wedgeRoundRectCallout">
              <a:avLst>
                <a:gd name="adj1" fmla="val -59013"/>
                <a:gd name="adj2" fmla="val -48297"/>
                <a:gd name="adj3" fmla="val 16667"/>
              </a:avLst>
            </a:prstGeom>
            <a:solidFill>
              <a:schemeClr val="tx1">
                <a:alpha val="95000"/>
              </a:schemeClr>
            </a:solidFill>
            <a:ln w="1905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chemeClr val="bg2"/>
                  </a:solidFill>
                </a:rPr>
                <a:t>Имената на </a:t>
              </a:r>
              <a:r>
                <a:rPr lang="bg-BG" sz="2800" b="1" noProof="1">
                  <a:solidFill>
                    <a:schemeClr val="bg2"/>
                  </a:solidFill>
                </a:rPr>
                <a:t>итераторите</a:t>
              </a:r>
              <a:r>
                <a:rPr lang="bg-BG" sz="2800" b="1" dirty="0">
                  <a:solidFill>
                    <a:schemeClr val="bg2"/>
                  </a:solidFill>
                </a:rPr>
                <a:t> трябва да бъдат различни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A19267-E3CB-4A8E-9FC9-4B9A91BCE59A}"/>
                </a:ext>
              </a:extLst>
            </p:cNvPr>
            <p:cNvSpPr/>
            <p:nvPr/>
          </p:nvSpPr>
          <p:spPr>
            <a:xfrm>
              <a:off x="2669124" y="2543976"/>
              <a:ext cx="453708" cy="484389"/>
            </a:xfrm>
            <a:prstGeom prst="rect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C33AEF-F226-422C-8321-0B3D7BC04588}"/>
                </a:ext>
              </a:extLst>
            </p:cNvPr>
            <p:cNvSpPr/>
            <p:nvPr/>
          </p:nvSpPr>
          <p:spPr>
            <a:xfrm>
              <a:off x="3583524" y="3104565"/>
              <a:ext cx="422813" cy="533400"/>
            </a:xfrm>
            <a:prstGeom prst="rect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038F034-927C-4C8B-AE6F-FCDDEC408B9D}"/>
              </a:ext>
            </a:extLst>
          </p:cNvPr>
          <p:cNvGrpSpPr/>
          <p:nvPr/>
        </p:nvGrpSpPr>
        <p:grpSpPr>
          <a:xfrm>
            <a:off x="8910412" y="3217494"/>
            <a:ext cx="3488546" cy="3488546"/>
            <a:chOff x="6780212" y="2081165"/>
            <a:chExt cx="3488546" cy="34885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6868F5-E5DA-48C7-AAB9-4C3CB064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0654">
              <a:off x="7637573" y="2922865"/>
              <a:ext cx="1805142" cy="18051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92E31D-8CAB-4787-A9C8-06F8BAC7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6780212" y="2081165"/>
              <a:ext cx="3488546" cy="34885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705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</a:t>
            </a:r>
            <a:br>
              <a:rPr lang="bg-BG" dirty="0"/>
            </a:br>
            <a:r>
              <a:rPr lang="bg-BG" dirty="0"/>
              <a:t>числата от 1 до 10</a:t>
            </a:r>
            <a:endParaRPr lang="en-US" dirty="0"/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за умножение - условие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BFC92-F36E-4C56-992C-2CEE1FEB61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755" y="3502577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542993-2528-415E-83D4-29A58E279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412" y="2385275"/>
            <a:ext cx="3114675" cy="437197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037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90839" y="1447800"/>
            <a:ext cx="9407145" cy="4247418"/>
          </a:xfrm>
        </p:spPr>
        <p:txBody>
          <a:bodyPr/>
          <a:lstStyle/>
          <a:p>
            <a:r>
              <a:rPr lang="en-US" dirty="0"/>
              <a:t>for (int x = 1; x &lt;= 10; x++)</a:t>
            </a:r>
          </a:p>
          <a:p>
            <a:r>
              <a:rPr lang="en-US" dirty="0"/>
              <a:t>{</a:t>
            </a:r>
          </a:p>
          <a:p>
            <a:r>
              <a:rPr lang="bg-BG" dirty="0"/>
              <a:t>  </a:t>
            </a:r>
            <a:r>
              <a:rPr lang="es-ES" dirty="0"/>
              <a:t>for (int y = 1; y &lt;= 10; y++)</a:t>
            </a:r>
          </a:p>
          <a:p>
            <a:r>
              <a:rPr lang="bg-BG" dirty="0"/>
              <a:t>  </a:t>
            </a:r>
            <a:r>
              <a:rPr lang="en-US" dirty="0"/>
              <a:t>{</a:t>
            </a:r>
            <a:endParaRPr lang="bg-BG" dirty="0"/>
          </a:p>
          <a:p>
            <a:r>
              <a:rPr lang="bg-BG" dirty="0"/>
              <a:t>    </a:t>
            </a:r>
            <a:r>
              <a:rPr lang="en-US" dirty="0"/>
              <a:t>int product = x * y;</a:t>
            </a:r>
          </a:p>
          <a:p>
            <a:r>
              <a:rPr lang="bg-BG" dirty="0"/>
              <a:t>    </a:t>
            </a:r>
            <a:r>
              <a:rPr lang="en-US" dirty="0"/>
              <a:t>Console.WriteLine($"{x}</a:t>
            </a:r>
            <a:r>
              <a:rPr lang="bg-BG" dirty="0"/>
              <a:t> </a:t>
            </a:r>
            <a:r>
              <a:rPr lang="en-US" dirty="0"/>
              <a:t>*</a:t>
            </a:r>
            <a:r>
              <a:rPr lang="bg-BG" dirty="0"/>
              <a:t> </a:t>
            </a:r>
            <a:r>
              <a:rPr lang="en-US" dirty="0"/>
              <a:t>{y} = {product}");</a:t>
            </a:r>
          </a:p>
          <a:p>
            <a:r>
              <a:rPr lang="bg-BG" dirty="0"/>
              <a:t>  </a:t>
            </a:r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за умножение - решение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4D4CC-8931-4BA0-98CA-112A7F9C10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5A70BE-2E32-4041-BAB0-8FD285C40AA0}"/>
              </a:ext>
            </a:extLst>
          </p:cNvPr>
          <p:cNvSpPr/>
          <p:nvPr/>
        </p:nvSpPr>
        <p:spPr>
          <a:xfrm>
            <a:off x="760411" y="6275153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https://judge.softuni.bg/Contests/Compete/Index/1016#1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5400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616721" y="1219200"/>
            <a:ext cx="10955381" cy="11375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прекъсване на вложени цикли, използваме булеви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променливи.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160711" y="2356778"/>
            <a:ext cx="5867400" cy="37117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i = 0; i &lt; n;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j = 0; j &lt; n; j++)</a:t>
            </a:r>
            <a:br>
              <a:rPr lang="en-US" sz="2800" b="1" noProof="1"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(condition)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55" y="3764030"/>
            <a:ext cx="3456568" cy="1474386"/>
          </a:xfrm>
          <a:prstGeom prst="wedgeRoundRectCallout">
            <a:avLst>
              <a:gd name="adj1" fmla="val 55547"/>
              <a:gd name="adj2" fmla="val 383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Външният цикъл ще се прекъсне,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само ако стойността на </a:t>
            </a:r>
            <a:r>
              <a:rPr lang="en-US" sz="2400" b="1" dirty="0">
                <a:solidFill>
                  <a:schemeClr val="bg2"/>
                </a:solidFill>
              </a:rPr>
              <a:t>flag </a:t>
            </a:r>
            <a:r>
              <a:rPr lang="bg-BG" sz="2400" b="1" dirty="0">
                <a:solidFill>
                  <a:schemeClr val="bg2"/>
                </a:solidFill>
              </a:rPr>
              <a:t>бъде </a:t>
            </a:r>
            <a:r>
              <a:rPr lang="en-US" sz="2400" b="1" dirty="0">
                <a:solidFill>
                  <a:schemeClr val="bg2"/>
                </a:solidFill>
              </a:rPr>
              <a:t>true</a:t>
            </a:r>
            <a:r>
              <a:rPr lang="bg-BG" sz="2400" b="1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791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0355" y="1295400"/>
            <a:ext cx="11815018" cy="4595075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проверява всички възможни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комбинации от двойка числа в даден интервал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Ако се намери комбинация, чийто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сбор от числата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е равен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b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дадено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магическо число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изхода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се отпечатва съобщение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b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програмата приключва изпъление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Ако не се намери </a:t>
            </a:r>
            <a:r>
              <a:rPr lang="bg-BG" sz="2800" b="1" dirty="0"/>
              <a:t>нито една комбинация</a:t>
            </a:r>
            <a:r>
              <a:rPr lang="bg-BG" sz="2800" dirty="0"/>
              <a:t>, отговаряща на условието </a:t>
            </a:r>
            <a:br>
              <a:rPr lang="bg-BG" sz="2800" dirty="0"/>
            </a:br>
            <a:r>
              <a:rPr lang="bg-BG" sz="2800" dirty="0"/>
              <a:t>се отпечатва </a:t>
            </a:r>
            <a:r>
              <a:rPr lang="bg-BG" sz="2800" b="1" dirty="0"/>
              <a:t>съобщение, че не е намерено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6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0353" y="1196125"/>
            <a:ext cx="11815018" cy="5201066"/>
          </a:xfrm>
        </p:spPr>
        <p:txBody>
          <a:bodyPr>
            <a:noAutofit/>
          </a:bodyPr>
          <a:lstStyle/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2413126" y="2348858"/>
            <a:ext cx="7362571" cy="2895600"/>
            <a:chOff x="876030" y="1679003"/>
            <a:chExt cx="7362571" cy="3048000"/>
          </a:xfrm>
        </p:grpSpPr>
        <p:grpSp>
          <p:nvGrpSpPr>
            <p:cNvPr id="11" name="Group 10"/>
            <p:cNvGrpSpPr/>
            <p:nvPr/>
          </p:nvGrpSpPr>
          <p:grpSpPr>
            <a:xfrm>
              <a:off x="876030" y="1679003"/>
              <a:ext cx="7362571" cy="2628113"/>
              <a:chOff x="-3896047" y="3908564"/>
              <a:chExt cx="7362571" cy="2628113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-3896047" y="3908564"/>
                <a:ext cx="580772" cy="139031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1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10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5</a:t>
                </a:r>
                <a:endParaRPr lang="en-US" sz="2400" b="1" dirty="0">
                  <a:latin typeface="Consolas" pitchFamily="49" charset="0"/>
                </a:endParaRPr>
              </a:p>
            </p:txBody>
          </p:sp>
          <p:sp>
            <p:nvSpPr>
              <p:cNvPr id="13" name="Стрелка надясно 10"/>
              <p:cNvSpPr/>
              <p:nvPr/>
            </p:nvSpPr>
            <p:spPr>
              <a:xfrm>
                <a:off x="-3086676" y="6155677"/>
                <a:ext cx="358756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-2445518" y="6032756"/>
                <a:ext cx="5912042" cy="5039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dirty="0">
                    <a:latin typeface="Consolas" pitchFamily="49" charset="0"/>
                  </a:rPr>
                  <a:t>4 combinations - neither equals 20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76030" y="2136203"/>
              <a:ext cx="7362571" cy="2590800"/>
              <a:chOff x="1965463" y="4464405"/>
              <a:chExt cx="7342090" cy="2590800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965463" y="5664888"/>
                <a:ext cx="579156" cy="139031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23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noProof="1">
                    <a:latin typeface="Consolas" pitchFamily="49" charset="0"/>
                  </a:rPr>
                  <a:t>24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noProof="1">
                    <a:latin typeface="Consolas" pitchFamily="49" charset="0"/>
                  </a:rPr>
                  <a:t>20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  <p:sp>
            <p:nvSpPr>
              <p:cNvPr id="18" name="Стрелка надясно 10"/>
              <p:cNvSpPr/>
              <p:nvPr/>
            </p:nvSpPr>
            <p:spPr>
              <a:xfrm>
                <a:off x="2772583" y="4587326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3411959" y="4464405"/>
                <a:ext cx="5895594" cy="5039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dirty="0">
                    <a:latin typeface="Consolas" pitchFamily="49" charset="0"/>
                  </a:rPr>
                  <a:t>Combination N:4 (1 + 4 = 5)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804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213" y="6427973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https://judge.softuni.bg/Contests/Compete/Index/1016#3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5748" y="1411215"/>
            <a:ext cx="10517328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startingNumber = int.Parse(Console.ReadLine());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finalNumber = int.Parse(Console.ReadLine());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magicNumber = int.Parse(Console.ReadLine());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combinations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false;</a:t>
            </a:r>
            <a:endParaRPr lang="bg-BG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for (int i = startingNumber; i &lt;= finalNumber; i++)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for (int j = startingNumber; j &lt;= finalNumber;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combinations++;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if (i + j == magicNumber)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Console.WriteLine($"Combination N:{combinations} ({i} + {j} = 	     {magicNumber})");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true;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break;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r>
              <a:rPr lang="bg-BG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Finish logic</a:t>
            </a:r>
            <a:endParaRPr lang="en-US" sz="20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2513012" y="4823933"/>
            <a:ext cx="2268615" cy="6096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812" y="4819650"/>
            <a:ext cx="3200400" cy="10477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Ако намерим комбинация, прекъсваме вътрешният цикъл</a:t>
            </a:r>
          </a:p>
        </p:txBody>
      </p:sp>
    </p:spTree>
    <p:extLst>
      <p:ext uri="{BB962C8B-B14F-4D97-AF65-F5344CB8AC3E}">
        <p14:creationId xmlns:p14="http://schemas.microsoft.com/office/powerpoint/2010/main" val="403516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0355" y="1295400"/>
            <a:ext cx="11815018" cy="4595075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изчислява 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 няколко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имена, като знаем че: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Името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най-голяма стойност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е победител</a:t>
            </a:r>
            <a:endParaRPr lang="bg-BG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 на името 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сбора от ASCII стойностите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всички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букви</a:t>
            </a:r>
          </a:p>
          <a:p>
            <a:pPr marL="914400" lvl="1" indent="-45720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От конзолата ще се четат имена до получаването на команда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b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след което трябва да се изпише: </a:t>
            </a:r>
            <a:b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"Winner is {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името на победителя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} – {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 на името му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}!".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Война на имена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0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6574" y="2100507"/>
            <a:ext cx="4247238" cy="2319094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(int i = 1; i&lt;=3; 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Console.Write(i);</a:t>
            </a:r>
          </a:p>
          <a:p>
            <a:r>
              <a:rPr lang="en-US" dirty="0"/>
              <a:t>}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497686" y="3733800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93780" y="3958824"/>
            <a:ext cx="3197084" cy="1901866"/>
            <a:chOff x="5541569" y="4570824"/>
            <a:chExt cx="373238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98140" y="534553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111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974533" y="2544924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123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552063" y="1937803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58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0353" y="1196125"/>
            <a:ext cx="11815018" cy="5201066"/>
          </a:xfrm>
        </p:spPr>
        <p:txBody>
          <a:bodyPr>
            <a:noAutofit/>
          </a:bodyPr>
          <a:lstStyle/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Война на имена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1017840" y="1828800"/>
            <a:ext cx="7848600" cy="4477205"/>
            <a:chOff x="876029" y="1679003"/>
            <a:chExt cx="7848600" cy="4477205"/>
          </a:xfrm>
        </p:grpSpPr>
        <p:grpSp>
          <p:nvGrpSpPr>
            <p:cNvPr id="11" name="Group 10"/>
            <p:cNvGrpSpPr/>
            <p:nvPr/>
          </p:nvGrpSpPr>
          <p:grpSpPr>
            <a:xfrm>
              <a:off x="876029" y="1679003"/>
              <a:ext cx="7848600" cy="3590808"/>
              <a:chOff x="-3896048" y="3908564"/>
              <a:chExt cx="7848600" cy="3590808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-3896048" y="3908564"/>
                <a:ext cx="2028081" cy="1835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Petar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Georgi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Stanimir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STOP</a:t>
                </a:r>
                <a:endParaRPr lang="en-US" sz="2400" b="1" dirty="0">
                  <a:latin typeface="Consolas" pitchFamily="49" charset="0"/>
                </a:endParaRPr>
              </a:p>
            </p:txBody>
          </p:sp>
          <p:sp>
            <p:nvSpPr>
              <p:cNvPr id="13" name="Стрелка надясно 10"/>
              <p:cNvSpPr/>
              <p:nvPr/>
            </p:nvSpPr>
            <p:spPr>
              <a:xfrm>
                <a:off x="-1603507" y="7095011"/>
                <a:ext cx="358756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-962349" y="6995451"/>
                <a:ext cx="4914901" cy="5039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itchFamily="49" charset="0"/>
                    <a:cs typeface="Consolas" pitchFamily="49" charset="0"/>
                  </a:rPr>
                  <a:t>Winner is Konstantin – 1065!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76029" y="2344825"/>
              <a:ext cx="7848600" cy="3811383"/>
              <a:chOff x="1965462" y="4673027"/>
              <a:chExt cx="7826767" cy="3811383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965462" y="6207696"/>
                <a:ext cx="2022439" cy="227671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Ivo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Niki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Valio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Konstantin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STOP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  <p:sp>
            <p:nvSpPr>
              <p:cNvPr id="18" name="Стрелка надясно 10"/>
              <p:cNvSpPr/>
              <p:nvPr/>
            </p:nvSpPr>
            <p:spPr>
              <a:xfrm>
                <a:off x="4251626" y="4776120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4891001" y="4673027"/>
                <a:ext cx="4901228" cy="5039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itchFamily="49" charset="0"/>
                    <a:cs typeface="Consolas" pitchFamily="49" charset="0"/>
                  </a:rPr>
                  <a:t>Winner is Stanimir – 839!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25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Война на имена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213" y="6427973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https://judge.softuni.bg/Contests/Compete/Index/1016#5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78284" y="1343860"/>
            <a:ext cx="10517328" cy="50475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int maxCombination = </a:t>
            </a:r>
            <a:r>
              <a:rPr lang="bg-BG" sz="2300" b="1" noProof="1">
                <a:latin typeface="Consolas" pitchFamily="49" charset="0"/>
                <a:cs typeface="Consolas" pitchFamily="49" charset="0"/>
              </a:rPr>
              <a:t>0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string winner = string.Empty;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while (input != "STOP")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int currentSum = 0;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for (int i = 0; i &lt; input.Length; i++)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currentSum += input[i];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if (currentSum &gt; maxCombination)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maxCombination = currentSum;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winner = input;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input = Console.ReadLine();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Console.WriteLine($"Winner is {winner} </a:t>
            </a:r>
            <a:r>
              <a:rPr lang="bg-BG" sz="2300" b="1" noProof="1">
                <a:latin typeface="Consolas" pitchFamily="49" charset="0"/>
                <a:cs typeface="Consolas" pitchFamily="49" charset="0"/>
              </a:rPr>
              <a:t>-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{maxCombination}!");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446212" y="3158365"/>
            <a:ext cx="6248400" cy="141852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7194" y="2971800"/>
            <a:ext cx="3200400" cy="12001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обхожда името</a:t>
            </a:r>
          </a:p>
        </p:txBody>
      </p:sp>
    </p:spTree>
    <p:extLst>
      <p:ext uri="{BB962C8B-B14F-4D97-AF65-F5344CB8AC3E}">
        <p14:creationId xmlns:p14="http://schemas.microsoft.com/office/powerpoint/2010/main" val="400706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303212" y="1305857"/>
            <a:ext cx="11815018" cy="4595075"/>
          </a:xfrm>
        </p:spPr>
        <p:txBody>
          <a:bodyPr>
            <a:normAutofit fontScale="92500"/>
          </a:bodyPr>
          <a:lstStyle/>
          <a:p>
            <a:pPr marL="45720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извежда номерата на стаите в една сграда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(в низходящ ред)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четен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офиси</a:t>
            </a: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нечетен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</a:p>
          <a:p>
            <a:pPr lvl="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Етажите се означават по следния начин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апартамента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Офиси: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офиса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Номерата им винаги започват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2589328"/>
            <a:ext cx="2317200" cy="35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53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0353" y="1196125"/>
            <a:ext cx="11815018" cy="5201066"/>
          </a:xfrm>
        </p:spPr>
        <p:txBody>
          <a:bodyPr>
            <a:noAutofit/>
          </a:bodyPr>
          <a:lstStyle/>
          <a:p>
            <a:pPr lvl="0" indent="-457200"/>
            <a:r>
              <a:rPr lang="bg-BG" sz="2800" dirty="0"/>
              <a:t>На последният етаж винаги има големи апартаменти</a:t>
            </a:r>
            <a:r>
              <a:rPr lang="en-US" sz="2800" dirty="0"/>
              <a:t>,</a:t>
            </a:r>
            <a:r>
              <a:rPr lang="bg-BG" sz="2800" dirty="0"/>
              <a:t> които се означават с </a:t>
            </a:r>
            <a:r>
              <a:rPr lang="en-US" sz="2800" dirty="0"/>
              <a:t>'</a:t>
            </a:r>
            <a:r>
              <a:rPr lang="en-US" sz="2800" b="1" dirty="0">
                <a:latin typeface="Consolas" panose="020B0609020204030204" pitchFamily="49" charset="0"/>
              </a:rPr>
              <a:t>L</a:t>
            </a:r>
            <a:r>
              <a:rPr lang="en-US" sz="2800" dirty="0"/>
              <a:t>', </a:t>
            </a:r>
            <a:r>
              <a:rPr lang="bg-BG" sz="2800" dirty="0"/>
              <a:t>вместо с '</a:t>
            </a:r>
            <a:r>
              <a:rPr lang="bg-BG" sz="2800" b="1" dirty="0">
                <a:latin typeface="Consolas" panose="020B0609020204030204" pitchFamily="49" charset="0"/>
              </a:rPr>
              <a:t>А</a:t>
            </a:r>
            <a:r>
              <a:rPr lang="bg-BG" sz="2800" dirty="0"/>
              <a:t>'</a:t>
            </a:r>
          </a:p>
          <a:p>
            <a:pPr lvl="0" indent="-457200"/>
            <a:r>
              <a:rPr lang="bg-BG" sz="2800" dirty="0"/>
              <a:t>Ако има само един етаж, то има само големи апартаменти</a:t>
            </a:r>
            <a:endParaRPr lang="en-US" sz="2800" dirty="0"/>
          </a:p>
          <a:p>
            <a:pPr lvl="0" indent="-457200"/>
            <a:r>
              <a:rPr lang="bg-BG" sz="2800" dirty="0"/>
              <a:t>Входът се състои от броя на етажите и броя на стаите на един етаж</a:t>
            </a:r>
            <a:endParaRPr lang="en-US" sz="2800" dirty="0"/>
          </a:p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29315" y="4783581"/>
            <a:ext cx="679664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Стрелка надясно 10"/>
          <p:cNvSpPr/>
          <p:nvPr/>
        </p:nvSpPr>
        <p:spPr>
          <a:xfrm>
            <a:off x="7618412" y="5177688"/>
            <a:ext cx="35875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210601" y="4411586"/>
            <a:ext cx="3352799" cy="18335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L40 L41 L42 L43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A30 A31 A32 A33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O20 O21 O22 O23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A10 A11 A12 A13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771242" y="3968388"/>
            <a:ext cx="5531065" cy="2719912"/>
            <a:chOff x="2850034" y="4184947"/>
            <a:chExt cx="5515680" cy="2719912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703219" y="5000140"/>
              <a:ext cx="662495" cy="10895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50034" y="5392505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53613" y="4184947"/>
              <a:ext cx="3352799" cy="27199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702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8012" y="6305931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https://judge.softuni.bg/Contests/Compete/Index/1016#6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70012" y="1397898"/>
            <a:ext cx="7792092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floors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int rooms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for (int i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i &gt;= 1; i--)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for (int j = 0; j &lt;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j++)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if (i == floors)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"L{i}{j} ");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according to floor number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Console.WriteLine();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751012" y="2828925"/>
            <a:ext cx="7298488" cy="22860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82627" y="2375611"/>
            <a:ext cx="3200400" cy="12001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</p:spTree>
    <p:extLst>
      <p:ext uri="{BB962C8B-B14F-4D97-AF65-F5344CB8AC3E}">
        <p14:creationId xmlns:p14="http://schemas.microsoft.com/office/powerpoint/2010/main" val="8496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94462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0353" y="1196125"/>
            <a:ext cx="11815018" cy="5201066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</a:t>
            </a:r>
            <a:br>
              <a:rPr lang="bg-BG" dirty="0"/>
            </a:br>
            <a:r>
              <a:rPr lang="bg-BG" dirty="0"/>
              <a:t>се разпространяват под свободен лиценз </a:t>
            </a:r>
            <a:br>
              <a:rPr lang="bg-BG" dirty="0"/>
            </a:b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4294967295"/>
          </p:nvPr>
        </p:nvSpPr>
        <p:spPr>
          <a:xfrm>
            <a:off x="190353" y="1196125"/>
            <a:ext cx="11815018" cy="52010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br>
              <a:rPr lang="bg-BG" sz="3200" dirty="0"/>
            </a:br>
            <a:r>
              <a:rPr lang="en-US" sz="3200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Обучения в СофтУни</a:t>
            </a:r>
            <a:endParaRPr lang="en-US" dirty="0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4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954565" y="3767528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064" y="1966838"/>
            <a:ext cx="5242883" cy="21558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for(; ;)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Console.Write("SoftUni");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726134" y="4122657"/>
            <a:ext cx="3894470" cy="1927074"/>
            <a:chOff x="5514317" y="4659415"/>
            <a:chExt cx="3985448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3948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56720" y="5411589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SoftUni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680313" y="1914030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Infinite loop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53946" y="2628673"/>
            <a:ext cx="3328112" cy="1295309"/>
            <a:chOff x="9009082" y="2321375"/>
            <a:chExt cx="3289572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60943" y="2602988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33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954565" y="3767528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064" y="1966838"/>
            <a:ext cx="5242883" cy="21558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for(; ;)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Console.Write("SoftUni");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726134" y="4122657"/>
            <a:ext cx="3894470" cy="1927074"/>
            <a:chOff x="5514317" y="4659415"/>
            <a:chExt cx="3985448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3948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56720" y="5411589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SoftUni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680313" y="1914030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Infinite loop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53946" y="2628673"/>
            <a:ext cx="3328112" cy="1295309"/>
            <a:chOff x="9009082" y="2321375"/>
            <a:chExt cx="3289572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60943" y="2602988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801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633445" y="3417955"/>
            <a:ext cx="2958584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2119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5132" y="2057400"/>
            <a:ext cx="5883960" cy="21558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(int i = 97; i &lt; 100; i++) </a:t>
            </a:r>
          </a:p>
          <a:p>
            <a:pPr fontAlgn="t"/>
            <a:r>
              <a:rPr lang="nn-NO" dirty="0"/>
              <a:t>{</a:t>
            </a:r>
          </a:p>
          <a:p>
            <a:pPr fontAlgn="t"/>
            <a:r>
              <a:rPr lang="nn-NO" dirty="0"/>
              <a:t>  Console.Write((char) i + " ");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338524" y="2712800"/>
            <a:ext cx="3382494" cy="1927074"/>
            <a:chOff x="5588556" y="463995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92297" y="4639955"/>
              <a:ext cx="3048000" cy="2438818"/>
            </a:xfrm>
            <a:prstGeom prst="wedgeEllipseCallout">
              <a:avLst>
                <a:gd name="adj1" fmla="val -28717"/>
                <a:gd name="adj2" fmla="val 6188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88556" y="5344201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97 98 99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7071993" y="1866935"/>
            <a:ext cx="3200400" cy="971268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7895"/>
                <a:gd name="adj2" fmla="val 7508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74338" y="2082339"/>
              <a:ext cx="4070632" cy="10322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a b 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36668" y="4885304"/>
            <a:ext cx="3441115" cy="1295309"/>
            <a:chOff x="8967919" y="2302916"/>
            <a:chExt cx="340126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1475" y="2593970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802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633445" y="3417955"/>
            <a:ext cx="2958584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2119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5132" y="2057400"/>
            <a:ext cx="5883960" cy="21558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(int i = 97; i &lt; 100; i++) </a:t>
            </a:r>
          </a:p>
          <a:p>
            <a:pPr fontAlgn="t"/>
            <a:r>
              <a:rPr lang="nn-NO" dirty="0"/>
              <a:t>{</a:t>
            </a:r>
          </a:p>
          <a:p>
            <a:pPr fontAlgn="t"/>
            <a:r>
              <a:rPr lang="nn-NO" dirty="0"/>
              <a:t>  Console.Write((char) i + " ");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338524" y="2712800"/>
            <a:ext cx="3382494" cy="1927074"/>
            <a:chOff x="5588556" y="463995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92297" y="4639955"/>
              <a:ext cx="3048000" cy="2438818"/>
            </a:xfrm>
            <a:prstGeom prst="wedgeEllipseCallout">
              <a:avLst>
                <a:gd name="adj1" fmla="val -28717"/>
                <a:gd name="adj2" fmla="val 6188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88556" y="5344201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97 98 99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7071993" y="1866935"/>
            <a:ext cx="3200400" cy="971268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7895"/>
                <a:gd name="adj2" fmla="val 7508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74338" y="2082339"/>
              <a:ext cx="4070632" cy="10322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a b 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36668" y="4885304"/>
            <a:ext cx="3441115" cy="1295309"/>
            <a:chOff x="8967919" y="2302916"/>
            <a:chExt cx="340126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1475" y="2593970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767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0529" y="1968875"/>
            <a:ext cx="5314038" cy="21558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(int i = 0; i &lt; 'A'; i++) </a:t>
            </a:r>
            <a:endParaRPr lang="bg-BG" dirty="0"/>
          </a:p>
          <a:p>
            <a:pPr fontAlgn="t"/>
            <a:r>
              <a:rPr lang="nn-NO" dirty="0"/>
              <a:t>{</a:t>
            </a:r>
          </a:p>
          <a:p>
            <a:pPr fontAlgn="t"/>
            <a:r>
              <a:rPr lang="nn-NO" dirty="0"/>
              <a:t> </a:t>
            </a:r>
            <a:r>
              <a:rPr lang="bg-BG" dirty="0"/>
              <a:t> </a:t>
            </a:r>
            <a:r>
              <a:rPr lang="en-US" dirty="0"/>
              <a:t>Console.Write</a:t>
            </a:r>
            <a:r>
              <a:rPr lang="nn-NO" dirty="0"/>
              <a:t>(i + " ");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865956" y="3941058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52567" y="4154667"/>
            <a:ext cx="3326332" cy="1929693"/>
            <a:chOff x="5541569" y="4570824"/>
            <a:chExt cx="3563534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29294" y="5322293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0… 64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98020" y="2450875"/>
            <a:ext cx="3895906" cy="1431229"/>
            <a:chOff x="844360" y="3246971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25459"/>
                <a:gd name="adj2" fmla="val 6722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133002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ASCII symbols:</a:t>
              </a:r>
              <a:br>
                <a:rPr lang="en-US" sz="3200" dirty="0"/>
              </a:br>
              <a:r>
                <a:rPr lang="en-US" sz="3200" dirty="0"/>
                <a:t> 0 … 'A'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64566" y="1839264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29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0529" y="1968875"/>
            <a:ext cx="5314038" cy="21558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(int i = 0; i &lt; 'A'; i++) </a:t>
            </a:r>
            <a:endParaRPr lang="bg-BG" dirty="0"/>
          </a:p>
          <a:p>
            <a:pPr fontAlgn="t"/>
            <a:r>
              <a:rPr lang="nn-NO" dirty="0"/>
              <a:t>{</a:t>
            </a:r>
          </a:p>
          <a:p>
            <a:pPr fontAlgn="t"/>
            <a:r>
              <a:rPr lang="nn-NO" dirty="0"/>
              <a:t> </a:t>
            </a:r>
            <a:r>
              <a:rPr lang="bg-BG" dirty="0"/>
              <a:t> </a:t>
            </a:r>
            <a:r>
              <a:rPr lang="en-US" dirty="0"/>
              <a:t>Console.Write</a:t>
            </a:r>
            <a:r>
              <a:rPr lang="nn-NO" dirty="0"/>
              <a:t>(i + " ");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865956" y="3941058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52567" y="4154667"/>
            <a:ext cx="3326332" cy="1929693"/>
            <a:chOff x="5541569" y="4570824"/>
            <a:chExt cx="3563534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29294" y="5322293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0… 64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98020" y="2450875"/>
            <a:ext cx="3895906" cy="1431229"/>
            <a:chOff x="844360" y="3246971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25459"/>
                <a:gd name="adj2" fmla="val 6722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133002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ASCII symbols:</a:t>
              </a:r>
              <a:br>
                <a:rPr lang="en-US" sz="3200" dirty="0"/>
              </a:br>
              <a:r>
                <a:rPr lang="en-US" sz="3200" dirty="0"/>
                <a:t> 0 … 'A'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64566" y="1839264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688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2087</Words>
  <Application>Microsoft Office PowerPoint</Application>
  <PresentationFormat>Custom</PresentationFormat>
  <Paragraphs>385</Paragraphs>
  <Slides>39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SoftUni3_1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Работа с вложени цикли</vt:lpstr>
      <vt:lpstr>Имате въпроси?</vt:lpstr>
      <vt:lpstr>PowerPoint Presentation</vt:lpstr>
      <vt:lpstr>Пример – часовник (1)</vt:lpstr>
      <vt:lpstr>PowerPoint Presentation</vt:lpstr>
      <vt:lpstr>Пример – часовник (2)</vt:lpstr>
      <vt:lpstr>Вложени цикли</vt:lpstr>
      <vt:lpstr>Таблица за умножение - условие</vt:lpstr>
      <vt:lpstr>Таблица за умножение - решение</vt:lpstr>
      <vt:lpstr>Прекъсване на вложени цикли</vt:lpstr>
      <vt:lpstr>Сума от две числа – условие </vt:lpstr>
      <vt:lpstr>Сума от две числа – условие (2) </vt:lpstr>
      <vt:lpstr>Сума от две числа - решение</vt:lpstr>
      <vt:lpstr>Война на имена – условие </vt:lpstr>
      <vt:lpstr>Война на имена – условие (2) </vt:lpstr>
      <vt:lpstr>Война на имена - решение</vt:lpstr>
      <vt:lpstr>Сграда – условие </vt:lpstr>
      <vt:lpstr>Сграда – условие (2) </vt:lpstr>
      <vt:lpstr>Сграда - решение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4</cp:revision>
  <dcterms:created xsi:type="dcterms:W3CDTF">2014-01-02T17:00:34Z</dcterms:created>
  <dcterms:modified xsi:type="dcterms:W3CDTF">2019-12-06T14:18:18Z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