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50"/>
  </p:notesMasterIdLst>
  <p:handoutMasterIdLst>
    <p:handoutMasterId r:id="rId51"/>
  </p:handoutMasterIdLst>
  <p:sldIdLst>
    <p:sldId id="503" r:id="rId2"/>
    <p:sldId id="276" r:id="rId3"/>
    <p:sldId id="492" r:id="rId4"/>
    <p:sldId id="507" r:id="rId5"/>
    <p:sldId id="508" r:id="rId6"/>
    <p:sldId id="509" r:id="rId7"/>
    <p:sldId id="510" r:id="rId8"/>
    <p:sldId id="290" r:id="rId9"/>
    <p:sldId id="517" r:id="rId10"/>
    <p:sldId id="519" r:id="rId11"/>
    <p:sldId id="520" r:id="rId12"/>
    <p:sldId id="521" r:id="rId13"/>
    <p:sldId id="522" r:id="rId14"/>
    <p:sldId id="512" r:id="rId15"/>
    <p:sldId id="523" r:id="rId16"/>
    <p:sldId id="524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13" r:id="rId28"/>
    <p:sldId id="536" r:id="rId29"/>
    <p:sldId id="537" r:id="rId30"/>
    <p:sldId id="538" r:id="rId31"/>
    <p:sldId id="514" r:id="rId32"/>
    <p:sldId id="539" r:id="rId33"/>
    <p:sldId id="540" r:id="rId34"/>
    <p:sldId id="541" r:id="rId35"/>
    <p:sldId id="515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549" r:id="rId44"/>
    <p:sldId id="550" r:id="rId45"/>
    <p:sldId id="349" r:id="rId46"/>
    <p:sldId id="401" r:id="rId47"/>
    <p:sldId id="493" r:id="rId48"/>
    <p:sldId id="4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What are Web Components?" id="{66DCFE1F-60FD-44F2-BE82-706DDBC14898}">
          <p14:sldIdLst>
            <p14:sldId id="507"/>
            <p14:sldId id="508"/>
            <p14:sldId id="509"/>
          </p14:sldIdLst>
        </p14:section>
        <p14:section name="Creating Web Components" id="{C8ACBA94-C19E-4333-B819-07773739271A}">
          <p14:sldIdLst>
            <p14:sldId id="510"/>
            <p14:sldId id="290"/>
            <p14:sldId id="517"/>
            <p14:sldId id="519"/>
            <p14:sldId id="520"/>
            <p14:sldId id="521"/>
            <p14:sldId id="522"/>
          </p14:sldIdLst>
        </p14:section>
        <p14:section name="HTML Templates &amp; Slots" id="{FDED6057-9E97-409C-A21F-8F0EF53E588F}">
          <p14:sldIdLst>
            <p14:sldId id="512"/>
            <p14:sldId id="523"/>
            <p14:sldId id="524"/>
            <p14:sldId id="526"/>
            <p14:sldId id="527"/>
          </p14:sldIdLst>
        </p14:section>
        <p14:section name="Component Lifecycle" id="{A4C91C88-DCCB-46CD-AC5E-0CA51C06625A}">
          <p14:sldIdLst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</p14:sldIdLst>
        </p14:section>
        <p14:section name="Extending HTML Elements" id="{9A72E95F-08C0-4059-A2E0-DD10B229C4FD}">
          <p14:sldIdLst>
            <p14:sldId id="513"/>
            <p14:sldId id="536"/>
            <p14:sldId id="537"/>
            <p14:sldId id="538"/>
          </p14:sldIdLst>
        </p14:section>
        <p14:section name="Lit HTML" id="{7CC23F53-7833-472E-BFF0-D833E22CB4C9}">
          <p14:sldIdLst>
            <p14:sldId id="514"/>
            <p14:sldId id="539"/>
            <p14:sldId id="540"/>
            <p14:sldId id="541"/>
            <p14:sldId id="515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  <p1510:client id="{CE996D02-8896-4575-B888-98BA14F6C20B}" v="168" dt="2020-07-27T14:29:59.90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ia Idakiev" userId="8222915f01e23798" providerId="Windows Live" clId="Web-{CE996D02-8896-4575-B888-98BA14F6C20B}"/>
    <pc:docChg chg="delSld modSld sldOrd modMainMaster modSection">
      <pc:chgData name="Ilia Idakiev" userId="8222915f01e23798" providerId="Windows Live" clId="Web-{CE996D02-8896-4575-B888-98BA14F6C20B}" dt="2020-07-27T14:29:59.902" v="167" actId="20577"/>
      <pc:docMkLst>
        <pc:docMk/>
      </pc:docMkLst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6986932" sldId="27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7030158" sldId="29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87190546" sldId="3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38928320" sldId="40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44186764" sldId="40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6093874" sldId="49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06533871" sldId="49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666405375" sldId="50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54440512" sldId="50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4472332" sldId="50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902187" sldId="50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11531969" sldId="51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312744831" sldId="51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760216075" sldId="51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704584829" sldId="514"/>
        </pc:sldMkLst>
      </pc:sldChg>
      <pc:sldChg chg="ord modTransition">
        <pc:chgData name="Ilia Idakiev" userId="8222915f01e23798" providerId="Windows Live" clId="Web-{CE996D02-8896-4575-B888-98BA14F6C20B}" dt="2020-07-27T14:16:29.506" v="30"/>
        <pc:sldMkLst>
          <pc:docMk/>
          <pc:sldMk cId="1367048670" sldId="515"/>
        </pc:sldMkLst>
      </pc:sldChg>
      <pc:sldChg chg="del modTransition">
        <pc:chgData name="Ilia Idakiev" userId="8222915f01e23798" providerId="Windows Live" clId="Web-{CE996D02-8896-4575-B888-98BA14F6C20B}" dt="2020-07-27T14:17:37.679" v="41"/>
        <pc:sldMkLst>
          <pc:docMk/>
          <pc:sldMk cId="685549924" sldId="51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65685452" sldId="51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78449132" sldId="51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06345904" sldId="52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58659976" sldId="521"/>
        </pc:sldMkLst>
      </pc:sldChg>
      <pc:sldChg chg="modSp modTransition">
        <pc:chgData name="Ilia Idakiev" userId="8222915f01e23798" providerId="Windows Live" clId="Web-{CE996D02-8896-4575-B888-98BA14F6C20B}" dt="2020-07-27T14:14:38.224" v="27" actId="20577"/>
        <pc:sldMkLst>
          <pc:docMk/>
          <pc:sldMk cId="2355356561" sldId="522"/>
        </pc:sldMkLst>
        <pc:spChg chg="mod">
          <ac:chgData name="Ilia Idakiev" userId="8222915f01e23798" providerId="Windows Live" clId="Web-{CE996D02-8896-4575-B888-98BA14F6C20B}" dt="2020-07-27T14:14:38.224" v="27" actId="20577"/>
          <ac:spMkLst>
            <pc:docMk/>
            <pc:sldMk cId="2355356561" sldId="522"/>
            <ac:spMk id="6" creationId="{0778F475-9E41-4AF8-8914-198D5AA4A27F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42186051" sldId="523"/>
        </pc:sldMkLst>
      </pc:sldChg>
      <pc:sldChg chg="modSp modTransition">
        <pc:chgData name="Ilia Idakiev" userId="8222915f01e23798" providerId="Windows Live" clId="Web-{CE996D02-8896-4575-B888-98BA14F6C20B}" dt="2020-07-27T14:17:15.600" v="39" actId="20577"/>
        <pc:sldMkLst>
          <pc:docMk/>
          <pc:sldMk cId="2800409296" sldId="524"/>
        </pc:sldMkLst>
        <pc:spChg chg="mod">
          <ac:chgData name="Ilia Idakiev" userId="8222915f01e23798" providerId="Windows Live" clId="Web-{CE996D02-8896-4575-B888-98BA14F6C20B}" dt="2020-07-27T14:16:55.006" v="35" actId="20577"/>
          <ac:spMkLst>
            <pc:docMk/>
            <pc:sldMk cId="2800409296" sldId="524"/>
            <ac:spMk id="8" creationId="{2E795AA4-972A-4CEA-89F6-E302EA01B8E9}"/>
          </ac:spMkLst>
        </pc:spChg>
        <pc:spChg chg="mod">
          <ac:chgData name="Ilia Idakiev" userId="8222915f01e23798" providerId="Windows Live" clId="Web-{CE996D02-8896-4575-B888-98BA14F6C20B}" dt="2020-07-27T14:17:15.600" v="39" actId="20577"/>
          <ac:spMkLst>
            <pc:docMk/>
            <pc:sldMk cId="2800409296" sldId="524"/>
            <ac:spMk id="9" creationId="{3B30C831-72EB-4478-8DB6-E098C6AD798B}"/>
          </ac:spMkLst>
        </pc:spChg>
      </pc:sldChg>
      <pc:sldChg chg="del modTransition">
        <pc:chgData name="Ilia Idakiev" userId="8222915f01e23798" providerId="Windows Live" clId="Web-{CE996D02-8896-4575-B888-98BA14F6C20B}" dt="2020-07-27T14:17:41.397" v="42"/>
        <pc:sldMkLst>
          <pc:docMk/>
          <pc:sldMk cId="1646891717" sldId="52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61020734" sldId="52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914917646" sldId="52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64001251" sldId="52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605755038" sldId="52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60927252" sldId="53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07981712" sldId="531"/>
        </pc:sldMkLst>
      </pc:sldChg>
      <pc:sldChg chg="modSp modTransition">
        <pc:chgData name="Ilia Idakiev" userId="8222915f01e23798" providerId="Windows Live" clId="Web-{CE996D02-8896-4575-B888-98BA14F6C20B}" dt="2020-07-27T14:29:28.933" v="105" actId="20577"/>
        <pc:sldMkLst>
          <pc:docMk/>
          <pc:sldMk cId="2762473047" sldId="532"/>
        </pc:sldMkLst>
        <pc:spChg chg="mod">
          <ac:chgData name="Ilia Idakiev" userId="8222915f01e23798" providerId="Windows Live" clId="Web-{CE996D02-8896-4575-B888-98BA14F6C20B}" dt="2020-07-27T14:29:28.933" v="105" actId="20577"/>
          <ac:spMkLst>
            <pc:docMk/>
            <pc:sldMk cId="2762473047" sldId="532"/>
            <ac:spMk id="5" creationId="{FC000A00-C9C0-4592-9D8B-343FD5C5DE92}"/>
          </ac:spMkLst>
        </pc:spChg>
      </pc:sldChg>
      <pc:sldChg chg="modSp modTransition">
        <pc:chgData name="Ilia Idakiev" userId="8222915f01e23798" providerId="Windows Live" clId="Web-{CE996D02-8896-4575-B888-98BA14F6C20B}" dt="2020-07-27T14:29:59.902" v="166" actId="20577"/>
        <pc:sldMkLst>
          <pc:docMk/>
          <pc:sldMk cId="3996333950" sldId="533"/>
        </pc:sldMkLst>
        <pc:spChg chg="mod">
          <ac:chgData name="Ilia Idakiev" userId="8222915f01e23798" providerId="Windows Live" clId="Web-{CE996D02-8896-4575-B888-98BA14F6C20B}" dt="2020-07-27T14:29:59.902" v="166" actId="20577"/>
          <ac:spMkLst>
            <pc:docMk/>
            <pc:sldMk cId="3996333950" sldId="533"/>
            <ac:spMk id="5" creationId="{3667A6A0-34D5-4904-8023-37AF3A010A5D}"/>
          </ac:spMkLst>
        </pc:spChg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735327945" sldId="53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15560514" sldId="53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597433406" sldId="53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817607129" sldId="53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942777975" sldId="53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516870631" sldId="53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327755273" sldId="540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563726339" sldId="541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3133159804" sldId="542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7026111" sldId="543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582469979" sldId="544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4044618" sldId="545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181546123" sldId="546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098514616" sldId="547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756355626" sldId="548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869814610" sldId="549"/>
        </pc:sldMkLst>
      </pc:sldChg>
      <pc:sldChg chg="modTransition">
        <pc:chgData name="Ilia Idakiev" userId="8222915f01e23798" providerId="Windows Live" clId="Web-{CE996D02-8896-4575-B888-98BA14F6C20B}" dt="2020-07-27T13:02:10.916" v="2"/>
        <pc:sldMkLst>
          <pc:docMk/>
          <pc:sldMk cId="2358064117" sldId="550"/>
        </pc:sldMkLst>
      </pc:sldChg>
      <pc:sldMasterChg chg="modTransition modSldLayout">
        <pc:chgData name="Ilia Idakiev" userId="8222915f01e23798" providerId="Windows Live" clId="Web-{CE996D02-8896-4575-B888-98BA14F6C20B}" dt="2020-07-27T13:02:10.916" v="2"/>
        <pc:sldMasterMkLst>
          <pc:docMk/>
          <pc:sldMasterMk cId="156789181" sldId="2147483675"/>
        </pc:sldMasterMkLst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970179299" sldId="214748367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28724482" sldId="214748367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679651758" sldId="2147483680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102970716" sldId="214748368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044033461" sldId="2147483683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1000829826" sldId="2147483684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774019400" sldId="2147483685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4192061223" sldId="2147483686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2196466322" sldId="2147483687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284562556" sldId="2147483688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529216409" sldId="2147483689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743545348" sldId="2147483691"/>
          </pc:sldLayoutMkLst>
        </pc:sldLayoutChg>
        <pc:sldLayoutChg chg="modTransition">
          <pc:chgData name="Ilia Idakiev" userId="8222915f01e23798" providerId="Windows Live" clId="Web-{CE996D02-8896-4575-B888-98BA14F6C20B}" dt="2020-07-27T13:02:10.916" v="2"/>
          <pc:sldLayoutMkLst>
            <pc:docMk/>
            <pc:sldMasterMk cId="156789181" sldId="2147483675"/>
            <pc:sldLayoutMk cId="3420343346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35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54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554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46552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08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637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5951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1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74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11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3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8590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861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bridsjs/hybri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enciljs.com/" TargetMode="External"/><Relationship Id="rId5" Type="http://schemas.openxmlformats.org/officeDocument/2006/relationships/hyperlink" Target="https://www.polymer-project.org/" TargetMode="External"/><Relationship Id="rId4" Type="http://schemas.openxmlformats.org/officeDocument/2006/relationships/hyperlink" Target="https://github.com/Polymer/lit-element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Elements, Shadow DOM, Templates, lit-html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59E8579-022E-466F-88BE-2433FAC5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3989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Consider a header component that includes a </a:t>
            </a:r>
            <a:r>
              <a:rPr lang="en-US" sz="3200" b="1" dirty="0">
                <a:solidFill>
                  <a:schemeClr val="bg1"/>
                </a:solidFill>
              </a:rPr>
              <a:t>page title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menu button</a:t>
            </a:r>
          </a:p>
          <a:p>
            <a:r>
              <a:rPr lang="en-US" sz="3200" dirty="0">
                <a:latin typeface="Calibri (Body)"/>
              </a:rPr>
              <a:t>The subtree below shadow root is called a shadow tree: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 Example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1683" y="3291384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&lt;my-header&gt;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#shadow-root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&lt;header&gt;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&lt;button&gt;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588BF00-691C-4E54-936B-5E795B163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725" y="3125314"/>
            <a:ext cx="2709734" cy="558826"/>
          </a:xfrm>
          <a:prstGeom prst="wedgeRoundRectCallout">
            <a:avLst>
              <a:gd name="adj1" fmla="val -64208"/>
              <a:gd name="adj2" fmla="val 26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Element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BFBC3BE8-304C-4419-B804-46AB1EE8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000" y="4373776"/>
            <a:ext cx="2880000" cy="855224"/>
          </a:xfrm>
          <a:prstGeom prst="wedgeRoundRectCallout">
            <a:avLst>
              <a:gd name="adj1" fmla="val -76241"/>
              <a:gd name="adj2" fmla="val -44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Scoped DOM Elements</a:t>
            </a:r>
          </a:p>
        </p:txBody>
      </p:sp>
    </p:spTree>
    <p:extLst>
      <p:ext uri="{BB962C8B-B14F-4D97-AF65-F5344CB8AC3E}">
        <p14:creationId xmlns:p14="http://schemas.microsoft.com/office/powerpoint/2010/main" val="27784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FD90-8CE9-4953-8A8A-F1A8EE2E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C71BE-5F40-4F10-83C6-25D9B7CD71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shadow root is the top of the shadow tree</a:t>
            </a:r>
          </a:p>
          <a:p>
            <a:r>
              <a:rPr lang="en-US" dirty="0"/>
              <a:t>The element that the tree is attached to (</a:t>
            </a:r>
            <a:r>
              <a:rPr lang="en-US" b="1" dirty="0">
                <a:solidFill>
                  <a:schemeClr val="bg1"/>
                </a:solidFill>
              </a:rPr>
              <a:t>&lt;my-header&gt;</a:t>
            </a:r>
            <a:r>
              <a:rPr lang="en-US" dirty="0"/>
              <a:t>) is called the shadow host</a:t>
            </a:r>
          </a:p>
          <a:p>
            <a:pPr lvl="1"/>
            <a:r>
              <a:rPr lang="en-US" dirty="0"/>
              <a:t>Has a property called </a:t>
            </a:r>
            <a:r>
              <a:rPr lang="en-US" b="1" dirty="0" err="1">
                <a:solidFill>
                  <a:schemeClr val="bg1"/>
                </a:solidFill>
              </a:rPr>
              <a:t>shadowRoot</a:t>
            </a:r>
            <a:r>
              <a:rPr lang="en-US" dirty="0"/>
              <a:t> that refers to the shadow root</a:t>
            </a:r>
          </a:p>
          <a:p>
            <a:r>
              <a:rPr lang="en-US" dirty="0"/>
              <a:t>The shadow root has a </a:t>
            </a:r>
            <a:r>
              <a:rPr lang="en-US" b="1" dirty="0">
                <a:solidFill>
                  <a:schemeClr val="bg1"/>
                </a:solidFill>
              </a:rPr>
              <a:t>host</a:t>
            </a:r>
            <a:r>
              <a:rPr lang="en-US" dirty="0"/>
              <a:t> property that identifies its host element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6553DC-2DC3-494F-A2E9-D630CBF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Root &amp; Host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634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2E24B-8048-4559-AB07-A8C02B083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3D84B-67FD-477D-ADF6-B60535DD2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add a shadow tree to an element imperatively by calling </a:t>
            </a:r>
            <a:r>
              <a:rPr lang="en-US" b="1" dirty="0" err="1">
                <a:solidFill>
                  <a:schemeClr val="bg1"/>
                </a:solidFill>
              </a:rPr>
              <a:t>attachShadow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811D-C46B-4E23-A017-4B0AD18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Shadow Tree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894ED4D-1544-4C01-9D77-BF397E963F85}"/>
              </a:ext>
            </a:extLst>
          </p:cNvPr>
          <p:cNvSpPr txBox="1">
            <a:spLocks/>
          </p:cNvSpPr>
          <p:nvPr/>
        </p:nvSpPr>
        <p:spPr>
          <a:xfrm>
            <a:off x="625319" y="2709000"/>
            <a:ext cx="1093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div = document.createElement('div');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let shadowRoot = div.attachShadow({mode: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closed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'});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shadowRoot.innerHTML = '&lt;h1&gt;Hello Shadow DOM&lt;/h1&gt;';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E7B919FB-DD18-4C73-A9DF-DF07DD68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000" y="2426526"/>
            <a:ext cx="2725681" cy="867474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be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55865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AC631-0C02-4185-BDBD-C717C4EAE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5869A7-0868-42C5-B6CA-FF1FF12F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Component: Example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78F475-9E41-4AF8-8914-198D5AA4A27F}"/>
              </a:ext>
            </a:extLst>
          </p:cNvPr>
          <p:cNvSpPr txBox="1">
            <a:spLocks/>
          </p:cNvSpPr>
          <p:nvPr/>
        </p:nvSpPr>
        <p:spPr>
          <a:xfrm>
            <a:off x="381000" y="1314000"/>
            <a:ext cx="10935000" cy="50575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class AppRoot 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extends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 HTMLElement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constructor() {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super();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       const root = this.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attachShadow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({ mode: 'closed' });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const div = document.createElement('div');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div.innerHTML = '&lt;h1&gt;Hello Shadow DOM&lt;/h1&gt;';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     root.</a:t>
            </a: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appendChild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(div);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    }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}</a:t>
            </a:r>
          </a:p>
          <a:p>
            <a:pPr>
              <a:lnSpc>
                <a:spcPct val="95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  <a:latin typeface="Consolas"/>
              </a:rPr>
              <a:t>customElements</a:t>
            </a:r>
            <a:r>
              <a:rPr lang="en-US" sz="2400" noProof="1">
                <a:solidFill>
                  <a:schemeClr val="tx1"/>
                </a:solidFill>
                <a:effectLst/>
                <a:latin typeface="Consolas"/>
              </a:rPr>
              <a:t>.define('app-root', AppRoot);</a:t>
            </a:r>
          </a:p>
        </p:txBody>
      </p:sp>
    </p:spTree>
    <p:extLst>
      <p:ext uri="{BB962C8B-B14F-4D97-AF65-F5344CB8AC3E}">
        <p14:creationId xmlns:p14="http://schemas.microsoft.com/office/powerpoint/2010/main" val="235535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79249E1-1A6C-45BD-B39E-429B445A7A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&amp; Passing Slots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Templates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3905D0B-9714-4671-BE0E-8FFC52C24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52" y="1449000"/>
            <a:ext cx="2258095" cy="22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CD73F-B20D-4BAE-BA41-B7CA76D58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2615" y="1089000"/>
            <a:ext cx="10129234" cy="554658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tag is used as a container to hold some HTML content hidden from the user when the page loads</a:t>
            </a:r>
          </a:p>
          <a:p>
            <a:r>
              <a:rPr lang="en-US" dirty="0"/>
              <a:t>The content inside </a:t>
            </a:r>
            <a:r>
              <a:rPr lang="en-US" b="1" dirty="0">
                <a:solidFill>
                  <a:schemeClr val="bg1"/>
                </a:solidFill>
              </a:rPr>
              <a:t>&lt;template&gt;</a:t>
            </a:r>
            <a:r>
              <a:rPr lang="en-US" dirty="0"/>
              <a:t> can be rendered later with a JavaScript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16B68-3F55-4742-98B1-655E0A5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Tag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6F5E98-7BDB-447D-BEF2-CC09BFD42835}"/>
              </a:ext>
            </a:extLst>
          </p:cNvPr>
          <p:cNvSpPr txBox="1">
            <a:spLocks/>
          </p:cNvSpPr>
          <p:nvPr/>
        </p:nvSpPr>
        <p:spPr>
          <a:xfrm>
            <a:off x="2541000" y="4284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&lt;div class="container"&gt;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&lt;h1&gt;App Root Name&lt;/h1&gt;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template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3EAEA-4974-43FE-AB14-71298224D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795AA4-972A-4CEA-89F6-E302EA01B8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98" y="1469510"/>
            <a:ext cx="10949531" cy="587891"/>
          </a:xfrm>
        </p:spPr>
        <p:txBody>
          <a:bodyPr vert="horz" wrap="square" lIns="144000" tIns="108000" rIns="144000" bIns="108000" rtlCol="0" anchor="t">
            <a:spAutoFit/>
          </a:bodyPr>
          <a:lstStyle/>
          <a:p>
            <a:r>
              <a:rPr lang="en-US" sz="2350" dirty="0">
                <a:latin typeface="Consolas"/>
              </a:rPr>
              <a:t>&lt;app-root</a:t>
            </a:r>
            <a:r>
              <a:rPr lang="en-US" sz="2350" dirty="0">
                <a:solidFill>
                  <a:srgbClr val="234465"/>
                </a:solidFill>
                <a:latin typeface="Consolas"/>
              </a:rPr>
              <a:t>&gt;&lt;/</a:t>
            </a:r>
            <a:r>
              <a:rPr lang="en-US" sz="2350" dirty="0">
                <a:latin typeface="Consolas"/>
              </a:rPr>
              <a:t>app-root&gt;</a:t>
            </a:r>
            <a:endParaRPr lang="bg-BG" sz="2350" dirty="0">
              <a:latin typeface="Consola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53CB01-DD99-4DB6-AEAA-1AC75F3F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Template: Example</a:t>
            </a:r>
            <a:endParaRPr lang="bg-BG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B30C831-72EB-4478-8DB6-E098C6AD798B}"/>
              </a:ext>
            </a:extLst>
          </p:cNvPr>
          <p:cNvSpPr txBox="1">
            <a:spLocks/>
          </p:cNvSpPr>
          <p:nvPr/>
        </p:nvSpPr>
        <p:spPr>
          <a:xfrm>
            <a:off x="637812" y="2539821"/>
            <a:ext cx="10949531" cy="33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50" dirty="0">
                <a:latin typeface="Consolas"/>
              </a:rPr>
              <a:t>const template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('template');</a:t>
            </a:r>
          </a:p>
          <a:p>
            <a:r>
              <a:rPr lang="en-US" sz="2350" dirty="0">
                <a:latin typeface="Consolas"/>
              </a:rPr>
              <a:t>const div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('div');</a:t>
            </a:r>
          </a:p>
          <a:p>
            <a:r>
              <a:rPr lang="en-US" sz="2350" dirty="0">
                <a:latin typeface="Consolas"/>
              </a:rPr>
              <a:t>const h1 = </a:t>
            </a:r>
            <a:r>
              <a:rPr lang="en-US" sz="2350" dirty="0" err="1">
                <a:latin typeface="Consolas"/>
              </a:rPr>
              <a:t>document.createElement</a:t>
            </a:r>
            <a:r>
              <a:rPr lang="en-US" sz="2350" dirty="0">
                <a:latin typeface="Consolas"/>
              </a:rPr>
              <a:t>('h1');</a:t>
            </a:r>
          </a:p>
          <a:p>
            <a:r>
              <a:rPr lang="en-US" sz="2350" dirty="0">
                <a:latin typeface="Consolas"/>
              </a:rPr>
              <a:t>h1.textContent = </a:t>
            </a:r>
            <a:r>
              <a:rPr lang="en-US" sz="2350" dirty="0" err="1">
                <a:latin typeface="Consolas"/>
              </a:rPr>
              <a:t>this.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getAttribute</a:t>
            </a:r>
            <a:r>
              <a:rPr lang="en-US" sz="2350" dirty="0">
                <a:latin typeface="Consolas"/>
              </a:rPr>
              <a:t>('app-name');</a:t>
            </a:r>
          </a:p>
          <a:p>
            <a:r>
              <a:rPr lang="en-US" sz="2350" dirty="0" err="1">
                <a:latin typeface="Consolas"/>
              </a:rPr>
              <a:t>div.appendChild</a:t>
            </a:r>
            <a:r>
              <a:rPr lang="en-US" sz="2350" dirty="0">
                <a:latin typeface="Consolas"/>
              </a:rPr>
              <a:t>(h1);</a:t>
            </a:r>
          </a:p>
          <a:p>
            <a:r>
              <a:rPr lang="en-US" sz="2350" dirty="0" err="1">
                <a:latin typeface="Consolas"/>
              </a:rPr>
              <a:t>template.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 = </a:t>
            </a:r>
            <a:r>
              <a:rPr lang="en-US" sz="2350" dirty="0" err="1">
                <a:latin typeface="Consolas"/>
              </a:rPr>
              <a:t>div.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innerHTML</a:t>
            </a:r>
            <a:r>
              <a:rPr lang="en-US" sz="2350" dirty="0">
                <a:latin typeface="Consolas"/>
              </a:rPr>
              <a:t>;</a:t>
            </a:r>
          </a:p>
          <a:p>
            <a:endParaRPr lang="en-US" dirty="0"/>
          </a:p>
          <a:p>
            <a:r>
              <a:rPr lang="en-US" sz="2350" dirty="0" err="1">
                <a:latin typeface="Consolas"/>
              </a:rPr>
              <a:t>root.appendChild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 err="1">
                <a:latin typeface="Consolas"/>
              </a:rPr>
              <a:t>template.content.</a:t>
            </a:r>
            <a:r>
              <a:rPr lang="en-US" sz="2350" dirty="0" err="1">
                <a:solidFill>
                  <a:schemeClr val="bg1"/>
                </a:solidFill>
                <a:latin typeface="Consolas"/>
              </a:rPr>
              <a:t>cloneNode</a:t>
            </a:r>
            <a:r>
              <a:rPr lang="en-US" sz="2350" dirty="0">
                <a:latin typeface="Consolas"/>
              </a:rPr>
              <a:t>(</a:t>
            </a:r>
            <a:r>
              <a:rPr lang="en-US" sz="2350" dirty="0">
                <a:solidFill>
                  <a:schemeClr val="bg1"/>
                </a:solidFill>
                <a:latin typeface="Consolas"/>
              </a:rPr>
              <a:t>true</a:t>
            </a:r>
            <a:r>
              <a:rPr lang="en-US" sz="2350" dirty="0">
                <a:latin typeface="Consolas"/>
              </a:rPr>
              <a:t>));</a:t>
            </a: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B739E072-1AEA-4C73-92D9-F4E6C785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00" y="4599000"/>
            <a:ext cx="3092029" cy="587892"/>
          </a:xfrm>
          <a:prstGeom prst="wedgeRoundRectCallout">
            <a:avLst>
              <a:gd name="adj1" fmla="val -20822"/>
              <a:gd name="adj2" fmla="val 795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cloning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D19B1463-8C2B-4CEA-A4C5-0C94B7DF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5174" y="3582358"/>
            <a:ext cx="3245270" cy="791641"/>
          </a:xfrm>
          <a:prstGeom prst="wedgeRoundRectCallout">
            <a:avLst>
              <a:gd name="adj1" fmla="val -54619"/>
              <a:gd name="adj2" fmla="val -9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Retrieve passed attribute</a:t>
            </a:r>
          </a:p>
        </p:txBody>
      </p:sp>
    </p:spTree>
    <p:extLst>
      <p:ext uri="{BB962C8B-B14F-4D97-AF65-F5344CB8AC3E}">
        <p14:creationId xmlns:p14="http://schemas.microsoft.com/office/powerpoint/2010/main" val="28004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22536-1888-4C48-883A-5204C61A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F1DC2-9BD3-4090-B98D-37329E4EC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101" y="1108911"/>
            <a:ext cx="10129234" cy="5546589"/>
          </a:xfrm>
        </p:spPr>
        <p:txBody>
          <a:bodyPr/>
          <a:lstStyle/>
          <a:p>
            <a:r>
              <a:rPr lang="en-US" dirty="0"/>
              <a:t>The HTML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is a placeholder inside a web component that you can fill with your own markup</a:t>
            </a:r>
          </a:p>
          <a:p>
            <a:r>
              <a:rPr lang="en-US" dirty="0"/>
              <a:t>This lets you create </a:t>
            </a:r>
            <a:r>
              <a:rPr lang="en-US" b="1" dirty="0">
                <a:solidFill>
                  <a:schemeClr val="bg1"/>
                </a:solidFill>
              </a:rPr>
              <a:t>separate DOM trees </a:t>
            </a:r>
            <a:r>
              <a:rPr lang="en-US" dirty="0"/>
              <a:t>and present them together</a:t>
            </a:r>
          </a:p>
          <a:p>
            <a:r>
              <a:rPr lang="en-US" dirty="0"/>
              <a:t>A named slot is a </a:t>
            </a:r>
            <a:r>
              <a:rPr lang="en-US" b="1" dirty="0">
                <a:solidFill>
                  <a:schemeClr val="bg1"/>
                </a:solidFill>
              </a:rPr>
              <a:t>&lt;slot&gt; </a:t>
            </a:r>
            <a:r>
              <a:rPr lang="en-US" dirty="0"/>
              <a:t>element with a </a:t>
            </a:r>
            <a:r>
              <a:rPr lang="en-US" b="1" dirty="0">
                <a:solidFill>
                  <a:schemeClr val="bg1"/>
                </a:solidFill>
              </a:rPr>
              <a:t>name attribute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5E5840-A1C4-4946-B090-CADEA2F9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Slots &amp; Named Slots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102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DFEF8-8AF8-4B93-B53E-455323086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0D94F9-0EA2-4B4F-839F-47907D056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Omit the passing of the attribute: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F80ED1-EB1E-4FF3-A392-19561A8B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Slots: Example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3E726FB-C4BC-43A2-A002-5BAE50B6B976}"/>
              </a:ext>
            </a:extLst>
          </p:cNvPr>
          <p:cNvSpPr txBox="1">
            <a:spLocks/>
          </p:cNvSpPr>
          <p:nvPr/>
        </p:nvSpPr>
        <p:spPr>
          <a:xfrm>
            <a:off x="651000" y="1854000"/>
            <a:ext cx="10341269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title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"&gt;My App Name&lt;/h1&gt;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&lt;/app-root&gt;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76FFFE-6F48-4D78-9322-5AF023A45EED}"/>
              </a:ext>
            </a:extLst>
          </p:cNvPr>
          <p:cNvSpPr txBox="1">
            <a:spLocks/>
          </p:cNvSpPr>
          <p:nvPr/>
        </p:nvSpPr>
        <p:spPr>
          <a:xfrm>
            <a:off x="650999" y="3630566"/>
            <a:ext cx="10341269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="title"&gt;&lt;/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slot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9149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088B35A-0D75-4248-9A19-05750B8BC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Certain Events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FF17F1F-563F-4152-8FEF-CC13CD97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52" y="1584000"/>
            <a:ext cx="2078095" cy="207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</a:p>
          <a:p>
            <a:r>
              <a:rPr lang="en-US" dirty="0"/>
              <a:t>Creating Elements &amp; Shadow DOM</a:t>
            </a:r>
          </a:p>
          <a:p>
            <a:r>
              <a:rPr lang="en-US" dirty="0"/>
              <a:t>HTML Templates &amp; Slots</a:t>
            </a:r>
          </a:p>
          <a:p>
            <a:r>
              <a:rPr lang="en-US" dirty="0"/>
              <a:t>Component Lifecycle</a:t>
            </a:r>
          </a:p>
          <a:p>
            <a:r>
              <a:rPr lang="en-US" dirty="0"/>
              <a:t>Extending HTML Elements</a:t>
            </a:r>
          </a:p>
          <a:p>
            <a:r>
              <a:rPr lang="en-US" dirty="0"/>
              <a:t>Lit HTML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2B56-3928-4614-B3AA-AE5995072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Components have their own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  <a:r>
              <a:rPr lang="en-US" dirty="0"/>
              <a:t> </a:t>
            </a:r>
          </a:p>
          <a:p>
            <a:r>
              <a:rPr lang="en-US" dirty="0"/>
              <a:t>The following events happen in a Web Component’s lifecycle:</a:t>
            </a:r>
          </a:p>
          <a:p>
            <a:pPr lvl="1"/>
            <a:r>
              <a:rPr lang="en-US" dirty="0"/>
              <a:t>Element is </a:t>
            </a:r>
            <a:r>
              <a:rPr lang="en-US" b="1" dirty="0">
                <a:solidFill>
                  <a:schemeClr val="bg1"/>
                </a:solidFill>
              </a:rPr>
              <a:t>inserted</a:t>
            </a:r>
            <a:r>
              <a:rPr lang="en-US" dirty="0"/>
              <a:t> into the DOM</a:t>
            </a:r>
          </a:p>
          <a:p>
            <a:pPr lvl="1"/>
            <a:r>
              <a:rPr lang="en-US" dirty="0"/>
              <a:t>Updates when UI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triggered</a:t>
            </a:r>
          </a:p>
          <a:p>
            <a:pPr lvl="1"/>
            <a:r>
              <a:rPr lang="en-US" dirty="0"/>
              <a:t>Element 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from the DOM</a:t>
            </a:r>
          </a:p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callback functions </a:t>
            </a:r>
            <a:r>
              <a:rPr lang="en-US" dirty="0"/>
              <a:t>that capture these lifecycle events and let us handle them accordingly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12CA00-A1C3-430A-88B1-28459B64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575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DB34C-BFA8-4EE8-A734-7ABE98E9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95A294-2F37-4590-A9E4-CAFE6C4977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b="1" dirty="0">
                <a:solidFill>
                  <a:schemeClr val="bg1"/>
                </a:solidFill>
              </a:rPr>
              <a:t>lifecycle hooks </a:t>
            </a:r>
            <a:r>
              <a:rPr lang="en-US" dirty="0"/>
              <a:t>are in a web component:</a:t>
            </a:r>
          </a:p>
          <a:p>
            <a:pPr lvl="1"/>
            <a:r>
              <a:rPr lang="en-US" dirty="0"/>
              <a:t>constructor()</a:t>
            </a:r>
          </a:p>
          <a:p>
            <a:pPr lvl="1"/>
            <a:r>
              <a:rPr lang="en-US" dirty="0" err="1"/>
              <a:t>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disconnectedCallback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attributeChangedCallback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adoptedCallback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70E364-1F79-4DDD-BDE4-5AF0B86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Hooks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092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75F71-5024-4CA9-9250-77E8FDC6B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9BFFA-5AC8-4827-B37A-56613568E2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constructor() </a:t>
            </a:r>
            <a:r>
              <a:rPr lang="en-US" dirty="0"/>
              <a:t>is called when the web component is </a:t>
            </a:r>
            <a:r>
              <a:rPr lang="en-US" b="1" dirty="0">
                <a:solidFill>
                  <a:schemeClr val="bg1"/>
                </a:solidFill>
              </a:rPr>
              <a:t>created</a:t>
            </a:r>
          </a:p>
          <a:p>
            <a:r>
              <a:rPr lang="en-US" dirty="0"/>
              <a:t>It's called when we create the </a:t>
            </a: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and it's used for setting up listeners and </a:t>
            </a:r>
            <a:r>
              <a:rPr lang="en-US" b="1" dirty="0">
                <a:solidFill>
                  <a:schemeClr val="bg1"/>
                </a:solidFill>
              </a:rPr>
              <a:t>initialize</a:t>
            </a:r>
            <a:r>
              <a:rPr lang="en-US" dirty="0"/>
              <a:t> a component's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27E4F7-37AB-4FD5-9F4E-271B10DD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constructor()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4A4889B-48F5-4B10-80D6-AB8D2C9F8107}"/>
              </a:ext>
            </a:extLst>
          </p:cNvPr>
          <p:cNvSpPr txBox="1">
            <a:spLocks/>
          </p:cNvSpPr>
          <p:nvPr/>
        </p:nvSpPr>
        <p:spPr>
          <a:xfrm>
            <a:off x="618569" y="3744000"/>
            <a:ext cx="10954861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this._root = this.attachShadow({ mode: 'closed' });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this.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state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title: this.getAttribute('app-title')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79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D195F-832C-4E32-A1ED-AC5FE9920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82D5-E4E9-451A-BAD4-640635BFE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an element is </a:t>
            </a:r>
            <a:r>
              <a:rPr lang="en-US" b="1" dirty="0">
                <a:solidFill>
                  <a:schemeClr val="bg1"/>
                </a:solidFill>
              </a:rPr>
              <a:t>added</a:t>
            </a:r>
            <a:r>
              <a:rPr lang="en-US" dirty="0"/>
              <a:t> to the DOM</a:t>
            </a:r>
          </a:p>
          <a:p>
            <a:r>
              <a:rPr lang="en-US" dirty="0"/>
              <a:t>It means that we can safely </a:t>
            </a:r>
            <a:r>
              <a:rPr lang="en-US" b="1" dirty="0">
                <a:solidFill>
                  <a:schemeClr val="bg1"/>
                </a:solidFill>
              </a:rPr>
              <a:t>set attributes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fetch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, run set up code or </a:t>
            </a:r>
            <a:r>
              <a:rPr lang="en-US" b="1" dirty="0">
                <a:solidFill>
                  <a:schemeClr val="bg1"/>
                </a:solidFill>
              </a:rPr>
              <a:t>render templates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B8CE5-90EB-445D-960C-E06D847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C000A00-C9C0-4592-9D8B-343FD5C5DE92}"/>
              </a:ext>
            </a:extLst>
          </p:cNvPr>
          <p:cNvSpPr txBox="1">
            <a:spLocks/>
          </p:cNvSpPr>
          <p:nvPr/>
        </p:nvSpPr>
        <p:spPr>
          <a:xfrm>
            <a:off x="741000" y="3294000"/>
            <a:ext cx="10954861" cy="12857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bg1"/>
                </a:solidFill>
                <a:effectLst/>
                <a:latin typeface="Consolas"/>
              </a:rPr>
              <a:t>connectedCallback</a:t>
            </a: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   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load some data using fetch or axios</a:t>
            </a:r>
          </a:p>
          <a:p>
            <a:pPr>
              <a:lnSpc>
                <a:spcPct val="95000"/>
              </a:lnSpc>
            </a:pPr>
            <a:r>
              <a:rPr lang="en-US" sz="26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7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053551-0404-4D81-ADB6-D81C53DED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CA8E9-718C-4C0F-B080-225AE2BDC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called when the element is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from the DOM</a:t>
            </a:r>
          </a:p>
          <a:p>
            <a:r>
              <a:rPr lang="en-US" dirty="0"/>
              <a:t>Therefore, it's an ideal place to add </a:t>
            </a:r>
            <a:r>
              <a:rPr lang="en-US" b="1" dirty="0">
                <a:solidFill>
                  <a:schemeClr val="bg1"/>
                </a:solidFill>
              </a:rPr>
              <a:t>cleanup logic </a:t>
            </a:r>
            <a:r>
              <a:rPr lang="en-US" dirty="0"/>
              <a:t>and to free up resources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D27F8F-CBEF-49F0-96D7-8ADADE86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disconnectedCallback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67A6A0-34D5-4904-8023-37AF3A010A5D}"/>
              </a:ext>
            </a:extLst>
          </p:cNvPr>
          <p:cNvSpPr txBox="1">
            <a:spLocks/>
          </p:cNvSpPr>
          <p:nvPr/>
        </p:nvSpPr>
        <p:spPr>
          <a:xfrm>
            <a:off x="786000" y="3339000"/>
            <a:ext cx="8785377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 anchor="t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  <a:latin typeface="Consolas"/>
              </a:rPr>
              <a:t>disconnectedCallback</a:t>
            </a: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    </a:t>
            </a:r>
            <a:r>
              <a:rPr lang="en-US" sz="2600" i="1" noProof="1">
                <a:solidFill>
                  <a:schemeClr val="accent2"/>
                </a:solidFill>
                <a:effectLst/>
                <a:latin typeface="Consolas"/>
              </a:rPr>
              <a:t>// clear timers or intervals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  <a:latin typeface="Consolas"/>
              </a:rPr>
              <a:t>}</a:t>
            </a:r>
            <a:endParaRPr lang="en-US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99633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3212F7-822C-440F-82AF-680F51FDA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4A8A-A6B1-466F-B6D0-29DEB32DB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callback, we can get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as they're assigned in the code</a:t>
            </a:r>
          </a:p>
          <a:p>
            <a:r>
              <a:rPr lang="en-US" dirty="0"/>
              <a:t>We can add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static get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observedAttributes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hook to define what attribute values we observe: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4ADB8-E854-4030-A709-DD0F3292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085164-AAC5-410F-9A5F-E4D009080384}"/>
              </a:ext>
            </a:extLst>
          </p:cNvPr>
          <p:cNvSpPr txBox="1">
            <a:spLocks/>
          </p:cNvSpPr>
          <p:nvPr/>
        </p:nvSpPr>
        <p:spPr>
          <a:xfrm>
            <a:off x="696000" y="3924000"/>
            <a:ext cx="82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static get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getObservedAttributes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</a:t>
            </a:r>
            <a:r>
              <a:rPr lang="en-US" sz="2800" noProof="1">
                <a:solidFill>
                  <a:schemeClr val="bg1"/>
                </a:solidFill>
                <a:effectLst/>
              </a:rPr>
              <a:t>[</a:t>
            </a:r>
            <a:r>
              <a:rPr lang="en-US" sz="2800" noProof="1">
                <a:solidFill>
                  <a:schemeClr val="tx1"/>
                </a:solidFill>
                <a:effectLst/>
              </a:rPr>
              <a:t>'app-title', 'foo', 'bar'</a:t>
            </a:r>
            <a:r>
              <a:rPr lang="en-US" sz="2800" noProof="1">
                <a:solidFill>
                  <a:schemeClr val="bg1"/>
                </a:solidFill>
                <a:effectLst/>
              </a:rPr>
              <a:t>]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53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D22CB-091B-49EC-8F42-EE0F366BF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5741-4428-4254-9479-FFC0817F7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callback receives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parameters: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C45F-5DAC-48F7-A498-9D51E9D3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attributeChangedCallback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B1D34B6-351F-41F8-A4B2-EE8B9382DA9E}"/>
              </a:ext>
            </a:extLst>
          </p:cNvPr>
          <p:cNvSpPr txBox="1">
            <a:spLocks/>
          </p:cNvSpPr>
          <p:nvPr/>
        </p:nvSpPr>
        <p:spPr>
          <a:xfrm>
            <a:off x="696000" y="2137028"/>
            <a:ext cx="1062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attributeChangedCallback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(</a:t>
            </a:r>
            <a:r>
              <a:rPr lang="en-US" sz="2800" noProof="1">
                <a:solidFill>
                  <a:schemeClr val="bg1"/>
                </a:solidFill>
                <a:effectLst/>
              </a:rPr>
              <a:t>name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oldValue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newValue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console.log(`${name}'s value has been changed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${oldValue} to ${newValue}`);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55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Native HTML Elements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31DE9A2-8D7D-4B66-B639-D7670E3459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726" y="1584000"/>
            <a:ext cx="2186548" cy="218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1EA6A-0666-433D-93DD-A44A84411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89000"/>
            <a:ext cx="10129234" cy="5546589"/>
          </a:xfrm>
        </p:spPr>
        <p:txBody>
          <a:bodyPr/>
          <a:lstStyle/>
          <a:p>
            <a:r>
              <a:rPr lang="en-US" dirty="0"/>
              <a:t>Custom elements allows you to </a:t>
            </a:r>
            <a:r>
              <a:rPr lang="en-US" b="1" dirty="0">
                <a:solidFill>
                  <a:schemeClr val="bg1"/>
                </a:solidFill>
              </a:rPr>
              <a:t>extend existing </a:t>
            </a:r>
            <a:r>
              <a:rPr lang="en-US" dirty="0"/>
              <a:t>(native) HTML elements as well as other custom elements</a:t>
            </a:r>
          </a:p>
          <a:p>
            <a:r>
              <a:rPr lang="en-US" dirty="0"/>
              <a:t>If you aren't happy with the regular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 </a:t>
            </a:r>
            <a:r>
              <a:rPr lang="en-US" dirty="0"/>
              <a:t>element, for example, you can override it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E706F-B4EE-49E2-8888-5601E941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HTML Elements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4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863CD-7261-4E53-B029-5E8F6D8E6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9D3A65-2996-4DF3-A461-B6E87A17A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native element, and add a third parameter to the define method: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9D0B60-743C-40DB-B651-93A4FA9F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8388E15-8E08-475A-9D1A-D4CD0D4FA631}"/>
              </a:ext>
            </a:extLst>
          </p:cNvPr>
          <p:cNvSpPr txBox="1">
            <a:spLocks/>
          </p:cNvSpPr>
          <p:nvPr/>
        </p:nvSpPr>
        <p:spPr>
          <a:xfrm>
            <a:off x="639216" y="2416665"/>
            <a:ext cx="10665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FancyButton extends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HTMLButtonElement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constructor()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 = super();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self.</a:t>
            </a:r>
            <a:r>
              <a:rPr lang="en-US" sz="2800" noProof="1">
                <a:solidFill>
                  <a:schemeClr val="bg1"/>
                </a:solidFill>
                <a:effectLst/>
              </a:rPr>
              <a:t>textContent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'Custom Button';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customElements.define('fancy-button', FancyButton,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bg1"/>
                </a:solidFill>
                <a:effectLst/>
              </a:rPr>
              <a:t>	{ extends: 'button'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760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D8BC35-9F5D-4461-B48F-1BB30D44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F9EA6-58FC-4181-AE05-206506D06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that add the </a:t>
            </a:r>
            <a:r>
              <a:rPr lang="en-US" b="1" dirty="0">
                <a:solidFill>
                  <a:schemeClr val="bg1"/>
                </a:solidFill>
              </a:rPr>
              <a:t>"is" attribute </a:t>
            </a:r>
            <a:r>
              <a:rPr lang="en-US" dirty="0"/>
              <a:t>and the name of the custom button element:</a:t>
            </a:r>
          </a:p>
          <a:p>
            <a:pPr>
              <a:spcBef>
                <a:spcPts val="12000"/>
              </a:spcBef>
            </a:pPr>
            <a:r>
              <a:rPr lang="en-US" dirty="0"/>
              <a:t>This should render a button with text content </a:t>
            </a:r>
            <a:r>
              <a:rPr lang="en-US" b="1" dirty="0">
                <a:solidFill>
                  <a:schemeClr val="bg1"/>
                </a:solidFill>
              </a:rPr>
              <a:t>"Custom Button"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21C5D-B930-4169-9406-F412752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Extending Button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8A42173-400B-4F99-B11A-785EAA818FD3}"/>
              </a:ext>
            </a:extLst>
          </p:cNvPr>
          <p:cNvSpPr txBox="1">
            <a:spLocks/>
          </p:cNvSpPr>
          <p:nvPr/>
        </p:nvSpPr>
        <p:spPr>
          <a:xfrm>
            <a:off x="651000" y="2574000"/>
            <a:ext cx="585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&lt;button is="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fancy-button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427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E6E4BF5-0598-48EC-9D06-055FD986C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Creating templates with ease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Lit-html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9FBAFC-12B2-451C-81BB-248162D50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625" y="1660649"/>
            <a:ext cx="2910750" cy="2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8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504BA-FAF3-4B4A-9208-C56F11FC7B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0751" y="1210661"/>
            <a:ext cx="10129234" cy="5546589"/>
          </a:xfrm>
        </p:spPr>
        <p:txBody>
          <a:bodyPr/>
          <a:lstStyle/>
          <a:p>
            <a:r>
              <a:rPr lang="en-US" dirty="0"/>
              <a:t>Simple, modern, safe, small and fast </a:t>
            </a:r>
            <a:r>
              <a:rPr lang="en-US" b="1" dirty="0">
                <a:solidFill>
                  <a:schemeClr val="bg1"/>
                </a:solidFill>
              </a:rPr>
              <a:t>HTML templating library</a:t>
            </a:r>
            <a:r>
              <a:rPr lang="en-US" dirty="0"/>
              <a:t> for JavaScript</a:t>
            </a:r>
          </a:p>
          <a:p>
            <a:r>
              <a:rPr lang="en-US" dirty="0"/>
              <a:t>Lets you write HTML templates in JavaScript using </a:t>
            </a:r>
            <a:r>
              <a:rPr lang="en-US" b="1" dirty="0">
                <a:solidFill>
                  <a:schemeClr val="bg1"/>
                </a:solidFill>
              </a:rPr>
              <a:t>template literals </a:t>
            </a:r>
            <a:r>
              <a:rPr lang="en-US" dirty="0"/>
              <a:t>with embedded JavaScript expressions</a:t>
            </a:r>
            <a:endParaRPr lang="bg-BG" dirty="0"/>
          </a:p>
          <a:p>
            <a:r>
              <a:rPr lang="en-US" dirty="0"/>
              <a:t>Identifies 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dynamic parts </a:t>
            </a:r>
            <a:r>
              <a:rPr lang="en-US" dirty="0"/>
              <a:t>of your templates so it can efficiently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 just the changed portions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699CA8-2452-4079-AC9C-6F07C0E6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lit-html?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1687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804D3A-297E-49DF-82DB-60C127453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B685E1-B7E9-41A0-BBB1-C5730E7114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Installation:</a:t>
            </a:r>
          </a:p>
          <a:p>
            <a:pPr>
              <a:spcBef>
                <a:spcPts val="8000"/>
              </a:spcBef>
            </a:pPr>
            <a:r>
              <a:rPr lang="en-US" dirty="0"/>
              <a:t>To use lit-html, import it via a path: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43501-BFA6-436C-85E3-F298871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bg-BG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7FD6843-3FF5-4CAD-AB16-0D8ECB2BA9A0}"/>
              </a:ext>
            </a:extLst>
          </p:cNvPr>
          <p:cNvSpPr txBox="1">
            <a:spLocks/>
          </p:cNvSpPr>
          <p:nvPr/>
        </p:nvSpPr>
        <p:spPr>
          <a:xfrm>
            <a:off x="651000" y="1989000"/>
            <a:ext cx="585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npm install 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lit-html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7966B93-B2EB-49A5-8141-D585D8C53D55}"/>
              </a:ext>
            </a:extLst>
          </p:cNvPr>
          <p:cNvSpPr txBox="1">
            <a:spLocks/>
          </p:cNvSpPr>
          <p:nvPr/>
        </p:nvSpPr>
        <p:spPr>
          <a:xfrm>
            <a:off x="651000" y="3609001"/>
            <a:ext cx="10755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&lt;script type="</a:t>
            </a:r>
            <a:r>
              <a:rPr lang="en-US" sz="2800" noProof="1">
                <a:solidFill>
                  <a:schemeClr val="bg1"/>
                </a:solidFill>
                <a:effectLst/>
              </a:rPr>
              <a:t>module</a:t>
            </a:r>
            <a:r>
              <a:rPr lang="en-US" sz="2800" noProof="1">
                <a:solidFill>
                  <a:schemeClr val="tx1"/>
                </a:solidFill>
                <a:effectLst/>
              </a:rPr>
              <a:t>"&gt;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import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, 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render</a:t>
            </a:r>
            <a:r>
              <a:rPr lang="en-US" sz="2800" noProof="1">
                <a:solidFill>
                  <a:schemeClr val="tx1"/>
                </a:solidFill>
                <a:effectLst/>
              </a:rPr>
              <a:t> }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from </a:t>
            </a:r>
            <a:r>
              <a:rPr lang="en-US" sz="2800" noProof="1">
                <a:solidFill>
                  <a:schemeClr val="bg1"/>
                </a:solidFill>
                <a:effectLst/>
              </a:rPr>
              <a:t>'./node_modules/lit-html/lit-html.js'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...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4B2FEF17-EB8B-4E33-BD4C-E298F5188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5094000"/>
            <a:ext cx="3575270" cy="938298"/>
          </a:xfrm>
          <a:prstGeom prst="wedgeRoundRectCallout">
            <a:avLst>
              <a:gd name="adj1" fmla="val -21555"/>
              <a:gd name="adj2" fmla="val -67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 to main file (use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live-server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start)</a:t>
            </a:r>
          </a:p>
        </p:txBody>
      </p:sp>
    </p:spTree>
    <p:extLst>
      <p:ext uri="{BB962C8B-B14F-4D97-AF65-F5344CB8AC3E}">
        <p14:creationId xmlns:p14="http://schemas.microsoft.com/office/powerpoint/2010/main" val="33277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1229C-1745-4BC5-A578-6DF58C60A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33F3F-1689-4544-B6CE-A9720D4B8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two main APIs: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html template tag </a:t>
            </a:r>
            <a:r>
              <a:rPr lang="en-US" dirty="0"/>
              <a:t>used to write templates.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render() </a:t>
            </a:r>
            <a:r>
              <a:rPr lang="en-US" dirty="0"/>
              <a:t>function used to render a template to a DOM container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D44F90-E46C-4AD3-9F54-900E9EE0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Template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82B78EC-E8CB-4987-B65C-8F6E1AABC3E8}"/>
              </a:ext>
            </a:extLst>
          </p:cNvPr>
          <p:cNvSpPr txBox="1">
            <a:spLocks/>
          </p:cNvSpPr>
          <p:nvPr/>
        </p:nvSpPr>
        <p:spPr>
          <a:xfrm>
            <a:off x="966000" y="3960508"/>
            <a:ext cx="10710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Same as previous template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CDA685-1FE6-4DE7-9960-2025C55AF4E3}"/>
              </a:ext>
            </a:extLst>
          </p:cNvPr>
          <p:cNvSpPr txBox="1">
            <a:spLocks/>
          </p:cNvSpPr>
          <p:nvPr/>
        </p:nvSpPr>
        <p:spPr>
          <a:xfrm>
            <a:off x="966000" y="4770486"/>
            <a:ext cx="10710000" cy="17827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render(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	appRootTemplate(this.state), this._root, 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{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eventContext</a:t>
            </a:r>
            <a:r>
              <a:rPr lang="en-US" sz="2800" noProof="1">
                <a:solidFill>
                  <a:schemeClr val="tx1"/>
                </a:solidFill>
                <a:effectLst/>
              </a:rPr>
              <a:t>: this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);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04DE81B4-E2B6-4F88-9634-05710A969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827" y="5795409"/>
            <a:ext cx="2987173" cy="873591"/>
          </a:xfrm>
          <a:prstGeom prst="wedgeRoundRectCallout">
            <a:avLst>
              <a:gd name="adj1" fmla="val -55743"/>
              <a:gd name="adj2" fmla="val -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56372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F81062-1623-473D-B47B-443303196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0607" y="1044000"/>
            <a:ext cx="10129234" cy="5546589"/>
          </a:xfrm>
        </p:spPr>
        <p:txBody>
          <a:bodyPr/>
          <a:lstStyle/>
          <a:p>
            <a:r>
              <a:rPr lang="en-US" dirty="0"/>
              <a:t>A tagged template is a </a:t>
            </a:r>
            <a:r>
              <a:rPr lang="en-US" b="1" dirty="0">
                <a:solidFill>
                  <a:schemeClr val="bg1"/>
                </a:solidFill>
              </a:rPr>
              <a:t>function call </a:t>
            </a:r>
            <a:r>
              <a:rPr lang="en-US" dirty="0"/>
              <a:t>that uses a </a:t>
            </a:r>
            <a:r>
              <a:rPr lang="en-US" b="1" dirty="0">
                <a:solidFill>
                  <a:schemeClr val="bg1"/>
                </a:solidFill>
              </a:rPr>
              <a:t>template literal </a:t>
            </a:r>
            <a:r>
              <a:rPr lang="en-US" dirty="0"/>
              <a:t>from which to get its arguments</a:t>
            </a:r>
          </a:p>
          <a:p>
            <a:pPr>
              <a:spcBef>
                <a:spcPts val="10500"/>
              </a:spcBef>
            </a:pPr>
            <a:r>
              <a:rPr lang="en-US" dirty="0"/>
              <a:t>Create a greet function and just log the arguments:</a:t>
            </a:r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7F36AD1-38CD-47E8-8E65-F034E8EE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Functions</a:t>
            </a:r>
            <a:r>
              <a:rPr lang="bg-BG" dirty="0"/>
              <a:t> / </a:t>
            </a:r>
            <a:r>
              <a:rPr lang="en-US" dirty="0"/>
              <a:t>Tagged Templates</a:t>
            </a:r>
            <a:endParaRPr lang="bg-BG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000252C-1E97-4B7A-9EEA-3621A34FB45E}"/>
              </a:ext>
            </a:extLst>
          </p:cNvPr>
          <p:cNvSpPr txBox="1">
            <a:spLocks/>
          </p:cNvSpPr>
          <p:nvPr/>
        </p:nvSpPr>
        <p:spPr>
          <a:xfrm>
            <a:off x="2584959" y="2349000"/>
            <a:ext cx="900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i="1" noProof="1">
                <a:solidFill>
                  <a:schemeClr val="accent2"/>
                </a:solidFill>
                <a:effectLst/>
              </a:rPr>
              <a:t>// Tag Function Call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greet`I'm ${name}. I'm ${age} years old.`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C16C728-0C2A-4DC7-904E-6560875D4CFB}"/>
              </a:ext>
            </a:extLst>
          </p:cNvPr>
          <p:cNvSpPr txBox="1">
            <a:spLocks/>
          </p:cNvSpPr>
          <p:nvPr/>
        </p:nvSpPr>
        <p:spPr>
          <a:xfrm>
            <a:off x="2584959" y="4329000"/>
            <a:ext cx="900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function greet()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console.log(arguments[0]);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array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console.log(arguments[1]);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name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console.log(arguments[2]); </a:t>
            </a:r>
            <a:r>
              <a:rPr lang="en-US" sz="2800" i="1" noProof="1">
                <a:solidFill>
                  <a:schemeClr val="accent2"/>
                </a:solidFill>
                <a:effectLst/>
              </a:rPr>
              <a:t>// age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70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7B5A0-97BC-43A1-A4C4-A200CE1CA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9026-4196-40C6-B8C4-026C7B127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addition to using expressions in the text content of a node, you can bind them to a node's attribute and property values, too:</a:t>
            </a:r>
          </a:p>
          <a:p>
            <a:pPr>
              <a:spcBef>
                <a:spcPts val="10000"/>
              </a:spcBef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?</a:t>
            </a:r>
            <a:r>
              <a:rPr lang="en-US" dirty="0"/>
              <a:t> prefix for a </a:t>
            </a:r>
            <a:r>
              <a:rPr lang="en-US" b="1" dirty="0" err="1">
                <a:solidFill>
                  <a:schemeClr val="bg1"/>
                </a:solidFill>
              </a:rPr>
              <a:t>boolean</a:t>
            </a:r>
            <a:r>
              <a:rPr lang="en-US" dirty="0"/>
              <a:t> attribute binding: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B936C8-A17B-49ED-A67C-8F53E5BB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39DE826-A1DD-4FA1-BEB4-53A1D1237746}"/>
              </a:ext>
            </a:extLst>
          </p:cNvPr>
          <p:cNvSpPr txBox="1">
            <a:spLocks/>
          </p:cNvSpPr>
          <p:nvPr/>
        </p:nvSpPr>
        <p:spPr>
          <a:xfrm>
            <a:off x="651000" y="306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class=${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data.cssClass</a:t>
            </a:r>
            <a:r>
              <a:rPr lang="en-US" sz="2800" noProof="1">
                <a:solidFill>
                  <a:schemeClr val="tx1"/>
                </a:solidFill>
                <a:effectLst/>
              </a:rPr>
              <a:t>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7D5BC18-A23D-4429-89F9-E4BF3B4E0FC7}"/>
              </a:ext>
            </a:extLst>
          </p:cNvPr>
          <p:cNvSpPr txBox="1">
            <a:spLocks/>
          </p:cNvSpPr>
          <p:nvPr/>
        </p:nvSpPr>
        <p:spPr>
          <a:xfrm>
            <a:off x="651000" y="5094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html`&lt;div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?disabled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=${!data.active}&gt;Stylish text.&lt;/div&gt;`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31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4470E-70E2-49D0-B38E-A47FE529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85B2-4AA3-41E7-A4FC-0B41E4EF2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also bind to a </a:t>
            </a:r>
            <a:r>
              <a:rPr lang="en-US" b="1" dirty="0">
                <a:solidFill>
                  <a:schemeClr val="bg1"/>
                </a:solidFill>
              </a:rPr>
              <a:t>node's JavaScript properties </a:t>
            </a:r>
            <a:r>
              <a:rPr lang="en-US" dirty="0"/>
              <a:t>using the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prefix</a:t>
            </a:r>
            <a:r>
              <a:rPr lang="en-US" dirty="0"/>
              <a:t> and the property name:</a:t>
            </a:r>
          </a:p>
          <a:p>
            <a:pPr>
              <a:spcBef>
                <a:spcPts val="10500"/>
              </a:spcBef>
            </a:pPr>
            <a:r>
              <a:rPr lang="en-US" dirty="0"/>
              <a:t>You can use property bindings to </a:t>
            </a:r>
            <a:r>
              <a:rPr lang="en-US" b="1" dirty="0">
                <a:solidFill>
                  <a:schemeClr val="bg1"/>
                </a:solidFill>
              </a:rPr>
              <a:t>pass</a:t>
            </a:r>
            <a:r>
              <a:rPr lang="en-US" dirty="0"/>
              <a:t> complex data </a:t>
            </a:r>
            <a:r>
              <a:rPr lang="en-US" b="1" dirty="0">
                <a:solidFill>
                  <a:schemeClr val="bg1"/>
                </a:solidFill>
              </a:rPr>
              <a:t>down</a:t>
            </a:r>
            <a:r>
              <a:rPr lang="en-US" dirty="0"/>
              <a:t> the tree to subcomponents: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622B58-8BCA-4D0E-8564-623C6EAD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15C02C5-B091-4DB6-B61F-6FB418ED4C06}"/>
              </a:ext>
            </a:extLst>
          </p:cNvPr>
          <p:cNvSpPr txBox="1">
            <a:spLocks/>
          </p:cNvSpPr>
          <p:nvPr/>
        </p:nvSpPr>
        <p:spPr>
          <a:xfrm>
            <a:off x="741000" y="252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html`&lt;input 	</a:t>
            </a:r>
            <a:r>
              <a:rPr lang="en-US" sz="2800" noProof="1">
                <a:solidFill>
                  <a:schemeClr val="bg1"/>
                </a:solidFill>
                <a:effectLst/>
              </a:rPr>
              <a:t>.value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=${data.value}&gt;&lt;/input&gt;`;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E070663-A153-4BC2-8870-440A742DDF00}"/>
              </a:ext>
            </a:extLst>
          </p:cNvPr>
          <p:cNvSpPr txBox="1">
            <a:spLocks/>
          </p:cNvSpPr>
          <p:nvPr/>
        </p:nvSpPr>
        <p:spPr>
          <a:xfrm>
            <a:off x="738637" y="5049000"/>
            <a:ext cx="10710000" cy="964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(data) =&gt; html`&lt;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 	.</a:t>
            </a:r>
            <a:r>
              <a:rPr lang="en-US" sz="2800" noProof="1">
                <a:solidFill>
                  <a:schemeClr val="bg1"/>
                </a:solidFill>
                <a:effectLst/>
              </a:rPr>
              <a:t>listItems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=${data.items}&gt;&lt;/</a:t>
            </a:r>
            <a:r>
              <a:rPr lang="en-US" sz="2800" noProof="1">
                <a:solidFill>
                  <a:schemeClr val="bg1"/>
                </a:solidFill>
                <a:effectLst/>
              </a:rPr>
              <a:t>my-list</a:t>
            </a:r>
            <a:r>
              <a:rPr lang="en-US" sz="2800" noProof="1">
                <a:solidFill>
                  <a:schemeClr val="tx1"/>
                </a:solidFill>
                <a:effectLst/>
              </a:rPr>
              <a:t>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0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CBE2E-4564-4AF5-B56B-490B4ECAF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95127-3983-4C5B-AE0A-6A05C8E93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Templates can also include declarative event listeners</a:t>
            </a:r>
          </a:p>
          <a:p>
            <a:r>
              <a:rPr lang="en-US" dirty="0"/>
              <a:t>An event listener looks like an attribute binding, but with the </a:t>
            </a:r>
            <a:r>
              <a:rPr lang="en-US" b="1" dirty="0">
                <a:solidFill>
                  <a:schemeClr val="bg1"/>
                </a:solidFill>
              </a:rPr>
              <a:t>prefix @ </a:t>
            </a:r>
            <a:r>
              <a:rPr lang="en-US" dirty="0"/>
              <a:t>followed by an </a:t>
            </a:r>
            <a:r>
              <a:rPr lang="en-US" b="1" dirty="0">
                <a:solidFill>
                  <a:schemeClr val="bg1"/>
                </a:solidFill>
              </a:rPr>
              <a:t>event name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E04E92-5989-436B-9FF0-345784D7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Events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F4A9D02-A801-444A-BD63-9656E529D0B9}"/>
              </a:ext>
            </a:extLst>
          </p:cNvPr>
          <p:cNvSpPr txBox="1">
            <a:spLocks/>
          </p:cNvSpPr>
          <p:nvPr/>
        </p:nvSpPr>
        <p:spPr>
          <a:xfrm>
            <a:off x="593030" y="3412286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appRootTemplate = (ctx)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  &lt;h1 </a:t>
            </a:r>
            <a:r>
              <a:rPr lang="en-US" sz="2800" noProof="1">
                <a:solidFill>
                  <a:schemeClr val="bg1"/>
                </a:solidFill>
                <a:effectLst/>
              </a:rPr>
              <a:t>@click</a:t>
            </a:r>
            <a:r>
              <a:rPr lang="en-US" sz="2800" noProof="1">
                <a:solidFill>
                  <a:schemeClr val="tx1"/>
                </a:solidFill>
                <a:effectLst/>
              </a:rPr>
              <a:t>=${ctx.handleClick}&gt;${ctx.title}&lt;/h1&gt;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&lt;/div&gt;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24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B61CE-BB1E-41BC-B5D2-D9E166726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0F7A-F864-4560-BFB8-6A8B76EC1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lit-html has </a:t>
            </a:r>
            <a:r>
              <a:rPr lang="en-US" b="1" dirty="0">
                <a:solidFill>
                  <a:schemeClr val="bg1"/>
                </a:solidFill>
              </a:rPr>
              <a:t>no built-in control-flow </a:t>
            </a:r>
            <a:r>
              <a:rPr lang="en-US" dirty="0"/>
              <a:t>constructs. Instead you use normal JavaScript expressions and statements: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860390-CFBC-4E26-B0A8-CBBB0911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CDCF8B-597A-40F8-A845-7D4DBF59F7FB}"/>
              </a:ext>
            </a:extLst>
          </p:cNvPr>
          <p:cNvSpPr txBox="1">
            <a:spLocks/>
          </p:cNvSpPr>
          <p:nvPr/>
        </p:nvSpPr>
        <p:spPr>
          <a:xfrm>
            <a:off x="696000" y="2574000"/>
            <a:ext cx="11160000" cy="26014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${user.</a:t>
            </a:r>
            <a:r>
              <a:rPr lang="en-US" sz="2800" noProof="1">
                <a:solidFill>
                  <a:schemeClr val="bg1"/>
                </a:solidFill>
                <a:effectLst/>
              </a:rPr>
              <a:t>isloggedIn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?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html`Welcome ${user.name}`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</a:t>
            </a:r>
            <a:r>
              <a:rPr lang="en-US" sz="2800" noProof="1">
                <a:solidFill>
                  <a:schemeClr val="bg1"/>
                </a:solidFill>
                <a:effectLst/>
              </a:rPr>
              <a:t>: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html`Please log in`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04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BF4C9D5-2F55-4E12-AAF6-C545F9BCB48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Web Platform API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E356AEF-C24F-4C05-88BB-CE822AA21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38509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D0986-FA37-4495-9554-ADA5F7C76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CA22-D9E8-435D-B2D4-E7F8605F45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render lists, you can use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Array.map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to transform a list of data into a list of templates: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96830E-DFBD-4829-9113-9A70DE2E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Rendering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911F5D5-25E4-4EF0-B418-A623F2839EF9}"/>
              </a:ext>
            </a:extLst>
          </p:cNvPr>
          <p:cNvSpPr txBox="1">
            <a:spLocks/>
          </p:cNvSpPr>
          <p:nvPr/>
        </p:nvSpPr>
        <p:spPr>
          <a:xfrm>
            <a:off x="696000" y="2550831"/>
            <a:ext cx="11160000" cy="21921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${items.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((item) =&gt; </a:t>
            </a:r>
            <a:r>
              <a:rPr lang="en-US" sz="2800" noProof="1">
                <a:solidFill>
                  <a:schemeClr val="bg1"/>
                </a:solidFill>
                <a:effectLst/>
              </a:rPr>
              <a:t>html</a:t>
            </a:r>
            <a:r>
              <a:rPr lang="en-US" sz="2800" noProof="1">
                <a:solidFill>
                  <a:schemeClr val="tx1"/>
                </a:solidFill>
                <a:effectLst/>
              </a:rPr>
              <a:t>`&lt;li&gt;${item}&lt;/li&gt;`)}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5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E6F97-098A-4634-87FD-06FC88602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61C70-966A-4762-8382-D7A9DC2DA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classMap directive </a:t>
            </a:r>
            <a:r>
              <a:rPr lang="en-US" dirty="0"/>
              <a:t>lets you set a </a:t>
            </a:r>
            <a:r>
              <a:rPr lang="en-US" b="1" dirty="0">
                <a:solidFill>
                  <a:schemeClr val="bg1"/>
                </a:solidFill>
              </a:rPr>
              <a:t>group of classes </a:t>
            </a:r>
            <a:r>
              <a:rPr lang="en-US" dirty="0"/>
              <a:t>based on an object: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1C8F21-595F-466C-8918-928CAF62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classes and classMap</a:t>
            </a:r>
            <a:endParaRPr lang="bg-B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A25300-F84C-4D8B-B473-2FF32BBCED4E}"/>
              </a:ext>
            </a:extLst>
          </p:cNvPr>
          <p:cNvSpPr txBox="1">
            <a:spLocks/>
          </p:cNvSpPr>
          <p:nvPr/>
        </p:nvSpPr>
        <p:spPr>
          <a:xfrm>
            <a:off x="696000" y="2487865"/>
            <a:ext cx="11160000" cy="34201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classMap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./node_modules/lit-html/directives/class-map.js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itemTemplate = (item) =&gt;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const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 selected: item.selected };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return html`&lt;div class="menu-item 	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classMap(classes)</a:t>
            </a:r>
            <a:r>
              <a:rPr lang="en-US" sz="2800" noProof="1">
                <a:solidFill>
                  <a:schemeClr val="tx1"/>
                </a:solidFill>
                <a:effectLst/>
              </a:rPr>
              <a:t>}"&gt;Classy text&lt;/div&gt;`;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5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E6B839-E8D1-4F10-9BD9-CA1CC630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BD19-4A63-40A5-BC05-51240E035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use the </a:t>
            </a:r>
            <a:r>
              <a:rPr lang="en-US" b="1" dirty="0" err="1">
                <a:solidFill>
                  <a:schemeClr val="bg1"/>
                </a:solidFill>
              </a:rPr>
              <a:t>styleMap</a:t>
            </a:r>
            <a:r>
              <a:rPr lang="en-US" b="1" dirty="0">
                <a:solidFill>
                  <a:schemeClr val="bg1"/>
                </a:solidFill>
              </a:rPr>
              <a:t> directive </a:t>
            </a:r>
            <a:r>
              <a:rPr lang="en-US" dirty="0"/>
              <a:t>to set </a:t>
            </a:r>
            <a:r>
              <a:rPr lang="en-US" b="1" dirty="0">
                <a:solidFill>
                  <a:schemeClr val="bg1"/>
                </a:solidFill>
              </a:rPr>
              <a:t>inline styles </a:t>
            </a:r>
            <a:r>
              <a:rPr lang="en-US" dirty="0"/>
              <a:t>on an element in the template: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3FCE2-E51E-4EBC-B03F-7A58FB30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styles and </a:t>
            </a:r>
            <a:r>
              <a:rPr lang="en-US" dirty="0" err="1"/>
              <a:t>styleMap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091206-E581-4AB5-BC0B-23DE203D966E}"/>
              </a:ext>
            </a:extLst>
          </p:cNvPr>
          <p:cNvSpPr txBox="1">
            <a:spLocks/>
          </p:cNvSpPr>
          <p:nvPr/>
        </p:nvSpPr>
        <p:spPr>
          <a:xfrm>
            <a:off x="609806" y="2416665"/>
            <a:ext cx="11160000" cy="42388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2"/>
                </a:solidFill>
                <a:effectLst/>
              </a:rPr>
              <a:t>import { styleMap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 	html/directives/style-map.js</a:t>
            </a:r>
            <a:r>
              <a:rPr lang="en-US" sz="2800" noProof="1">
                <a:solidFill>
                  <a:schemeClr val="tx2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bg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</a:t>
            </a:r>
            <a:r>
              <a:rPr lang="en-US" sz="2800" noProof="1">
                <a:solidFill>
                  <a:schemeClr val="bg1"/>
                </a:solidFill>
                <a:effectLst/>
              </a:rPr>
              <a:t> styles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= {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color: myTextColor,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backgroundColor: highlight ? myHighlightColor :  	myBackgroundColor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};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html`&lt;div style=${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styleMap</a:t>
            </a:r>
            <a:r>
              <a:rPr lang="en-US" sz="2800" noProof="1">
                <a:solidFill>
                  <a:schemeClr val="tx1"/>
                </a:solidFill>
                <a:effectLst/>
              </a:rPr>
              <a:t>(styles)}&gt;Hi there!&lt;/div&gt;`;</a:t>
            </a:r>
            <a:endParaRPr lang="en-US" sz="2800" i="1" noProof="1"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635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2B783C-F435-4DFD-A9F8-D53267FA5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533A7-5A14-47EC-8197-3747CC875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Repeats a </a:t>
            </a:r>
            <a:r>
              <a:rPr lang="en-US" b="1" dirty="0">
                <a:solidFill>
                  <a:schemeClr val="bg1"/>
                </a:solidFill>
              </a:rPr>
              <a:t>series of values </a:t>
            </a:r>
            <a:r>
              <a:rPr lang="en-US" dirty="0"/>
              <a:t>generated from an iterable, and </a:t>
            </a:r>
            <a:r>
              <a:rPr lang="en-US" b="1" dirty="0">
                <a:solidFill>
                  <a:schemeClr val="bg1"/>
                </a:solidFill>
              </a:rPr>
              <a:t>updates</a:t>
            </a:r>
            <a:r>
              <a:rPr lang="en-US" dirty="0"/>
              <a:t> those items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when the iterable changes: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34DF63-CE6F-4C00-8918-9146ED22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repeat</a:t>
            </a:r>
            <a:endParaRPr lang="bg-BG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AA8F9F3-B4A7-4293-B0E6-A0CC45FBCA5B}"/>
              </a:ext>
            </a:extLst>
          </p:cNvPr>
          <p:cNvSpPr txBox="1">
            <a:spLocks/>
          </p:cNvSpPr>
          <p:nvPr/>
        </p:nvSpPr>
        <p:spPr>
          <a:xfrm>
            <a:off x="613810" y="2571148"/>
            <a:ext cx="11160000" cy="38294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import { repeat } from '</a:t>
            </a:r>
            <a:r>
              <a:rPr lang="en-US" sz="2800" noProof="1">
                <a:solidFill>
                  <a:schemeClr val="bg1"/>
                </a:solidFill>
                <a:effectLst/>
              </a:rPr>
              <a:t>./node_modules/lit-	html/directives/repeat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';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const myTemplate = ()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${</a:t>
            </a:r>
            <a:r>
              <a:rPr lang="en-US" sz="2800" noProof="1">
                <a:solidFill>
                  <a:schemeClr val="bg1"/>
                </a:solidFill>
                <a:effectLst/>
              </a:rPr>
              <a:t>repeat</a:t>
            </a:r>
            <a:r>
              <a:rPr lang="en-US" sz="2800" noProof="1">
                <a:solidFill>
                  <a:schemeClr val="tx1"/>
                </a:solidFill>
                <a:effectLst/>
              </a:rPr>
              <a:t>(items, (i) =&gt; i.id, (i, index) =&gt; html`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    &lt;li&gt;${index}: ${i.name}&lt;/li&gt;`)}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  &lt;/ul&gt;</a:t>
            </a: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`;</a:t>
            </a:r>
            <a:endParaRPr lang="en-US" sz="2800" i="1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981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2D101-66AA-4970-92BF-D885229BA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78DB-BC39-4FF8-B96F-FF686B8B8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are some additional libraries you can try out:</a:t>
            </a:r>
          </a:p>
          <a:p>
            <a:pPr lvl="1"/>
            <a:r>
              <a:rPr lang="en-US" dirty="0">
                <a:hlinkClick r:id="rId3"/>
              </a:rPr>
              <a:t>Hybrids</a:t>
            </a:r>
            <a:r>
              <a:rPr lang="en-US" dirty="0"/>
              <a:t> -  a UI library for creating Web Components with simple and functional API</a:t>
            </a:r>
          </a:p>
          <a:p>
            <a:pPr lvl="1"/>
            <a:r>
              <a:rPr lang="en-US" dirty="0">
                <a:hlinkClick r:id="rId4"/>
              </a:rPr>
              <a:t>Lit Element </a:t>
            </a:r>
            <a:r>
              <a:rPr lang="en-US" dirty="0"/>
              <a:t>- uses lit-html to render into the element's shadow DOM and adds API to help manage element properties and attributes</a:t>
            </a:r>
          </a:p>
          <a:p>
            <a:pPr lvl="1"/>
            <a:r>
              <a:rPr lang="en-US" dirty="0">
                <a:hlinkClick r:id="rId5"/>
              </a:rPr>
              <a:t>Polymer</a:t>
            </a:r>
            <a:r>
              <a:rPr lang="en-US" dirty="0"/>
              <a:t> - provides a set of features for creating custom elements</a:t>
            </a:r>
          </a:p>
          <a:p>
            <a:pPr lvl="1"/>
            <a:r>
              <a:rPr lang="en-US" dirty="0">
                <a:hlinkClick r:id="rId6"/>
              </a:rPr>
              <a:t>Stencil</a:t>
            </a:r>
            <a:r>
              <a:rPr lang="en-US" dirty="0"/>
              <a:t> - an open-source compiler that generates standard-compliant web components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448483-5B58-4D9D-97B7-09EF8831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Libraries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806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6500" y="1650962"/>
            <a:ext cx="8446247" cy="4856038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/>
            <a:r>
              <a:rPr lang="en-US" dirty="0"/>
              <a:t>Web Components - a </a:t>
            </a:r>
            <a:r>
              <a:rPr lang="en-US" b="1" dirty="0">
                <a:solidFill>
                  <a:schemeClr val="bg1"/>
                </a:solidFill>
              </a:rPr>
              <a:t>standard</a:t>
            </a:r>
            <a:r>
              <a:rPr lang="en-US" dirty="0"/>
              <a:t> that allow you to create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HTML tags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Shadow DOM </a:t>
            </a:r>
            <a:r>
              <a:rPr lang="en-US" dirty="0"/>
              <a:t>–</a:t>
            </a:r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scoped subtree inside a custom element</a:t>
            </a:r>
          </a:p>
          <a:p>
            <a:pPr marL="452438" lvl="0" indent="-452438"/>
            <a:r>
              <a:rPr lang="en-US" dirty="0"/>
              <a:t>Passing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inside a component is done with </a:t>
            </a:r>
            <a:r>
              <a:rPr lang="en-US" b="1" dirty="0">
                <a:solidFill>
                  <a:schemeClr val="bg1"/>
                </a:solidFill>
              </a:rPr>
              <a:t>custom attributes </a:t>
            </a:r>
            <a:r>
              <a:rPr lang="en-US" dirty="0"/>
              <a:t>or using the </a:t>
            </a:r>
            <a:r>
              <a:rPr lang="en-US" b="1" dirty="0">
                <a:solidFill>
                  <a:schemeClr val="bg1"/>
                </a:solidFill>
              </a:rPr>
              <a:t>&lt;slot&gt;</a:t>
            </a:r>
            <a:r>
              <a:rPr lang="en-US" dirty="0"/>
              <a:t> tag</a:t>
            </a:r>
          </a:p>
          <a:p>
            <a:pPr marL="452438" lvl="0" indent="-452438"/>
            <a:r>
              <a:rPr lang="en-US" dirty="0"/>
              <a:t>Web components have a </a:t>
            </a:r>
            <a:r>
              <a:rPr lang="en-US" b="1" dirty="0">
                <a:solidFill>
                  <a:schemeClr val="bg1"/>
                </a:solidFill>
              </a:rPr>
              <a:t>lifecycle</a:t>
            </a:r>
          </a:p>
          <a:p>
            <a:pPr marL="452438" lvl="0" indent="-452438"/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easier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more efficient </a:t>
            </a:r>
            <a:r>
              <a:rPr lang="en-US" dirty="0"/>
              <a:t>rendering use </a:t>
            </a:r>
            <a:r>
              <a:rPr lang="en-US" b="1" dirty="0">
                <a:solidFill>
                  <a:schemeClr val="bg1"/>
                </a:solidFill>
              </a:rPr>
              <a:t>lit-html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88D55-4D94-428B-8401-05A3C1044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 components are a set of </a:t>
            </a:r>
            <a:r>
              <a:rPr lang="en-US" b="1" dirty="0">
                <a:solidFill>
                  <a:schemeClr val="bg1"/>
                </a:solidFill>
              </a:rPr>
              <a:t>web platform APIs </a:t>
            </a:r>
            <a:r>
              <a:rPr lang="en-US" dirty="0"/>
              <a:t>that allow you to create:</a:t>
            </a:r>
          </a:p>
          <a:p>
            <a:pPr lvl="1"/>
            <a:r>
              <a:rPr lang="en-US" dirty="0"/>
              <a:t>Custom, reusable, </a:t>
            </a:r>
            <a:r>
              <a:rPr lang="en-US" b="1" dirty="0">
                <a:solidFill>
                  <a:schemeClr val="bg1"/>
                </a:solidFill>
              </a:rPr>
              <a:t>encapsulated HTML tags </a:t>
            </a:r>
            <a:r>
              <a:rPr lang="en-US" dirty="0"/>
              <a:t>to use in web pages and web apps</a:t>
            </a:r>
          </a:p>
          <a:p>
            <a:r>
              <a:rPr lang="en-US" dirty="0"/>
              <a:t>Custom web components </a:t>
            </a: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Will work across </a:t>
            </a:r>
            <a:r>
              <a:rPr lang="en-US" b="1" dirty="0">
                <a:solidFill>
                  <a:schemeClr val="bg1"/>
                </a:solidFill>
              </a:rPr>
              <a:t>modern browsers</a:t>
            </a:r>
          </a:p>
          <a:p>
            <a:pPr lvl="1"/>
            <a:r>
              <a:rPr lang="en-US" dirty="0"/>
              <a:t>Can be used with any JavaScript 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en-US" dirty="0"/>
              <a:t>that works with HTML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EF7A5-8DA0-4191-A082-7448AFC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Web Components?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1447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436345-7E4F-483C-A633-C6BFCD93B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77B0D0-4DB3-4C22-9A77-F4A89B192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4891"/>
            <a:ext cx="10321675" cy="5546589"/>
          </a:xfrm>
        </p:spPr>
        <p:txBody>
          <a:bodyPr>
            <a:normAutofit/>
          </a:bodyPr>
          <a:lstStyle/>
          <a:p>
            <a:r>
              <a:rPr lang="en-US" dirty="0"/>
              <a:t>Web Components are based on </a:t>
            </a:r>
            <a:r>
              <a:rPr lang="en-US" b="1" dirty="0">
                <a:solidFill>
                  <a:schemeClr val="bg1"/>
                </a:solidFill>
              </a:rPr>
              <a:t>four</a:t>
            </a:r>
            <a:r>
              <a:rPr lang="en-US" dirty="0"/>
              <a:t> main specifications:</a:t>
            </a:r>
          </a:p>
          <a:p>
            <a:pPr lvl="1"/>
            <a:r>
              <a:rPr lang="en-US" dirty="0"/>
              <a:t>Custom Elements – lays the foundation of </a:t>
            </a:r>
            <a:r>
              <a:rPr lang="en-US" b="1" dirty="0">
                <a:solidFill>
                  <a:schemeClr val="bg1"/>
                </a:solidFill>
              </a:rPr>
              <a:t>designing</a:t>
            </a:r>
            <a:r>
              <a:rPr lang="en-US" dirty="0"/>
              <a:t> and using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types of </a:t>
            </a:r>
            <a:r>
              <a:rPr lang="en-US" b="1" dirty="0">
                <a:solidFill>
                  <a:schemeClr val="bg1"/>
                </a:solidFill>
              </a:rPr>
              <a:t>DOM elements</a:t>
            </a:r>
          </a:p>
          <a:p>
            <a:pPr lvl="1"/>
            <a:r>
              <a:rPr lang="en-US" dirty="0"/>
              <a:t>Shadow DOM – defines how to use </a:t>
            </a:r>
            <a:r>
              <a:rPr lang="en-US" b="1" dirty="0">
                <a:solidFill>
                  <a:schemeClr val="bg1"/>
                </a:solidFill>
              </a:rPr>
              <a:t>encapsulated</a:t>
            </a:r>
            <a:r>
              <a:rPr lang="en-US" dirty="0"/>
              <a:t> style and markup	</a:t>
            </a:r>
          </a:p>
          <a:p>
            <a:pPr lvl="1"/>
            <a:r>
              <a:rPr lang="en-US" dirty="0"/>
              <a:t>ES Modules – import/export</a:t>
            </a:r>
          </a:p>
          <a:p>
            <a:pPr lvl="1"/>
            <a:r>
              <a:rPr lang="en-US" dirty="0"/>
              <a:t>HTML Template – declare </a:t>
            </a:r>
            <a:r>
              <a:rPr lang="en-US" b="1" dirty="0">
                <a:solidFill>
                  <a:schemeClr val="bg1"/>
                </a:solidFill>
              </a:rPr>
              <a:t>fragments of markup </a:t>
            </a:r>
            <a:r>
              <a:rPr lang="en-US" dirty="0"/>
              <a:t>that go unused on page load, but are instantiated later</a:t>
            </a:r>
          </a:p>
          <a:p>
            <a:endParaRPr lang="bg-B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CA9B29-8951-4DF7-B2BB-8948D5E6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Components - Specification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9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7FAC3769-B8BD-46DC-9181-77D3440EE5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7550D0-A6A3-4F1E-A52A-0D522370BC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Creating Web Components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0E336F-C485-493C-881A-3122B3DF3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 descr="A picture containing object, light&#10;&#10;Description automatically generated">
            <a:extLst>
              <a:ext uri="{FF2B5EF4-FFF2-40B4-BE49-F238E27FC236}">
                <a16:creationId xmlns:a16="http://schemas.microsoft.com/office/drawing/2014/main" id="{29F7742D-B9F0-4084-AA34-AAC71B6D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52" y="1629000"/>
            <a:ext cx="1988095" cy="19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JavaScript to define a new HTML element and its tag with the </a:t>
            </a:r>
            <a:r>
              <a:rPr lang="en-US" sz="3200" b="1" dirty="0">
                <a:solidFill>
                  <a:schemeClr val="bg1"/>
                </a:solidFill>
              </a:rPr>
              <a:t>customElements</a:t>
            </a:r>
            <a:r>
              <a:rPr lang="en-US" sz="3200" dirty="0"/>
              <a:t> global</a:t>
            </a:r>
          </a:p>
          <a:p>
            <a:pPr>
              <a:spcBef>
                <a:spcPts val="12000"/>
              </a:spcBef>
            </a:pPr>
            <a:r>
              <a:rPr lang="en-US" sz="3200" dirty="0">
                <a:latin typeface="Calibri (Body)"/>
              </a:rPr>
              <a:t>To use the new tag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HTML Elements</a:t>
            </a:r>
            <a:endParaRPr lang="bg-BG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1000" y="2341184"/>
            <a:ext cx="10935000" cy="13734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class AppRoot </a:t>
            </a:r>
            <a:r>
              <a:rPr lang="en-US" sz="2800" noProof="1">
                <a:solidFill>
                  <a:schemeClr val="bg1"/>
                </a:solidFill>
                <a:effectLst/>
              </a:rPr>
              <a:t>extends</a:t>
            </a:r>
            <a:r>
              <a:rPr lang="en-US" sz="2800" noProof="1">
                <a:solidFill>
                  <a:schemeClr val="tx1"/>
                </a:solidFill>
                <a:effectLst/>
              </a:rPr>
              <a:t> HTMLElement {...}</a:t>
            </a:r>
          </a:p>
          <a:p>
            <a:pPr>
              <a:lnSpc>
                <a:spcPct val="95000"/>
              </a:lnSpc>
            </a:pPr>
            <a:endParaRPr lang="en-US" sz="2800" noProof="1">
              <a:solidFill>
                <a:schemeClr val="tx1"/>
              </a:solidFill>
              <a:effectLst/>
            </a:endParaRPr>
          </a:p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window.customElements.</a:t>
            </a:r>
            <a:r>
              <a:rPr lang="en-US" sz="2800" noProof="1">
                <a:solidFill>
                  <a:schemeClr val="bg1"/>
                </a:solidFill>
                <a:effectLst/>
              </a:rPr>
              <a:t>define</a:t>
            </a:r>
            <a:r>
              <a:rPr lang="en-US" sz="2800" noProof="1">
                <a:solidFill>
                  <a:schemeClr val="tx1"/>
                </a:solidFill>
                <a:effectLst/>
              </a:rPr>
              <a:t>('app-root', AppRoot);</a:t>
            </a:r>
            <a:endParaRPr lang="en-US" sz="2800" noProof="1">
              <a:solidFill>
                <a:schemeClr val="bg1"/>
              </a:solidFill>
              <a:effectLst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EFCBF98-37F6-4C5E-B2F9-580AA9ACACF1}"/>
              </a:ext>
            </a:extLst>
          </p:cNvPr>
          <p:cNvSpPr txBox="1">
            <a:spLocks/>
          </p:cNvSpPr>
          <p:nvPr/>
        </p:nvSpPr>
        <p:spPr>
          <a:xfrm>
            <a:off x="651000" y="4611666"/>
            <a:ext cx="10935000" cy="5547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95000"/>
              </a:lnSpc>
            </a:pPr>
            <a:r>
              <a:rPr lang="en-US" sz="2800" noProof="1">
                <a:solidFill>
                  <a:schemeClr val="tx1"/>
                </a:solidFill>
                <a:effectLst/>
              </a:rPr>
              <a:t>&lt;app-root&gt;&lt;/app-root&gt;</a:t>
            </a:r>
          </a:p>
        </p:txBody>
      </p:sp>
    </p:spTree>
    <p:extLst>
      <p:ext uri="{BB962C8B-B14F-4D97-AF65-F5344CB8AC3E}">
        <p14:creationId xmlns:p14="http://schemas.microsoft.com/office/powerpoint/2010/main" val="17703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2C762-839F-41BD-807C-79E48F7FD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8916B-F415-470F-BD2E-8F910625A8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Shadow DOM is a new DOM feature that helps you build components</a:t>
            </a:r>
          </a:p>
          <a:p>
            <a:pPr lvl="1"/>
            <a:r>
              <a:rPr lang="en-US" dirty="0"/>
              <a:t>You can think of shadow DOM as a </a:t>
            </a:r>
            <a:r>
              <a:rPr lang="en-US" b="1" dirty="0">
                <a:solidFill>
                  <a:schemeClr val="bg1"/>
                </a:solidFill>
              </a:rPr>
              <a:t>scoped subtree </a:t>
            </a:r>
            <a:r>
              <a:rPr lang="en-US" dirty="0"/>
              <a:t>inside your element</a:t>
            </a:r>
          </a:p>
          <a:p>
            <a:r>
              <a:rPr lang="en-US" dirty="0"/>
              <a:t>Shadow DOM lets you place the children in a scoped subtree, so document-level CSS </a:t>
            </a:r>
            <a:r>
              <a:rPr lang="en-US" b="1" dirty="0">
                <a:solidFill>
                  <a:schemeClr val="bg1"/>
                </a:solidFill>
              </a:rPr>
              <a:t>can't restyle </a:t>
            </a:r>
            <a:r>
              <a:rPr lang="en-US" dirty="0"/>
              <a:t>it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shadow root </a:t>
            </a:r>
            <a:r>
              <a:rPr lang="en-US" dirty="0"/>
              <a:t>is the top of the shadow tree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11E0D5-AE7D-4AB7-B92D-9317BEC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DOM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568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Words>2544</Words>
  <Application>Microsoft Office PowerPoint</Application>
  <PresentationFormat>Widescreen</PresentationFormat>
  <Paragraphs>367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(Body)</vt:lpstr>
      <vt:lpstr>Consolas</vt:lpstr>
      <vt:lpstr>Wingdings</vt:lpstr>
      <vt:lpstr>Wingdings 2</vt:lpstr>
      <vt:lpstr>1_SoftUni</vt:lpstr>
      <vt:lpstr>Web Components</vt:lpstr>
      <vt:lpstr>Table of Contents</vt:lpstr>
      <vt:lpstr>Have a Question?</vt:lpstr>
      <vt:lpstr>Web Components</vt:lpstr>
      <vt:lpstr>What are Web Components?</vt:lpstr>
      <vt:lpstr>Web Components - Specification</vt:lpstr>
      <vt:lpstr>Creating Web Components</vt:lpstr>
      <vt:lpstr>Defining HTML Elements</vt:lpstr>
      <vt:lpstr>Shadow DOM</vt:lpstr>
      <vt:lpstr>Shadow DOM Example</vt:lpstr>
      <vt:lpstr>Shadow Root &amp; Host</vt:lpstr>
      <vt:lpstr>Adding a Shadow Tree</vt:lpstr>
      <vt:lpstr>First Component: Example</vt:lpstr>
      <vt:lpstr>HTML Templates</vt:lpstr>
      <vt:lpstr>The Template Tag</vt:lpstr>
      <vt:lpstr>Template: Example</vt:lpstr>
      <vt:lpstr>Slots &amp; Named Slots</vt:lpstr>
      <vt:lpstr>Named Slots: Example</vt:lpstr>
      <vt:lpstr>Component Lifecycle</vt:lpstr>
      <vt:lpstr>Component Lifecycle</vt:lpstr>
      <vt:lpstr>Lifecycle Hooks</vt:lpstr>
      <vt:lpstr>Example: constructor()</vt:lpstr>
      <vt:lpstr>Example: connectedCallback()</vt:lpstr>
      <vt:lpstr>Example: disconnectedCallback()</vt:lpstr>
      <vt:lpstr>Example: attributeChangedCallback()</vt:lpstr>
      <vt:lpstr>Example: attributeChangedCallback()</vt:lpstr>
      <vt:lpstr>Extending Native HTML Elements</vt:lpstr>
      <vt:lpstr>Extending HTML Elements</vt:lpstr>
      <vt:lpstr>Example: Extending Button</vt:lpstr>
      <vt:lpstr>Example: Extending Button</vt:lpstr>
      <vt:lpstr>Lit-html</vt:lpstr>
      <vt:lpstr>What is lit-html?</vt:lpstr>
      <vt:lpstr>Getting Started</vt:lpstr>
      <vt:lpstr>Rendering a Template</vt:lpstr>
      <vt:lpstr>Tag Functions / Tagged Templates</vt:lpstr>
      <vt:lpstr>Attribute Binding</vt:lpstr>
      <vt:lpstr>Property Binding</vt:lpstr>
      <vt:lpstr>Handling Events</vt:lpstr>
      <vt:lpstr>Conditional Statements</vt:lpstr>
      <vt:lpstr>List Rendering</vt:lpstr>
      <vt:lpstr>Directives: classes and classMap</vt:lpstr>
      <vt:lpstr>Directives: styles and styleMap</vt:lpstr>
      <vt:lpstr>Directives: repeat</vt:lpstr>
      <vt:lpstr>Additional Libraries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Components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course; js; web; components; polymer</cp:keywords>
  <dc:description>© SoftUni – https://softuni.org_x000d_
© Software University – https://softuni.bg_x000d_
_x000d_
Copyrighted document. Unauthorized copy, reproduction or use is not permitted.</dc:description>
  <cp:lastModifiedBy>Viktor Kostadinov</cp:lastModifiedBy>
  <cp:revision>120</cp:revision>
  <dcterms:created xsi:type="dcterms:W3CDTF">2018-05-23T13:08:44Z</dcterms:created>
  <dcterms:modified xsi:type="dcterms:W3CDTF">2021-02-03T16:42:03Z</dcterms:modified>
  <cp:category>computer programming;programming;software development;software engineering</cp:category>
</cp:coreProperties>
</file>