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60"/>
  </p:notesMasterIdLst>
  <p:handoutMasterIdLst>
    <p:handoutMasterId r:id="rId61"/>
  </p:handoutMasterIdLst>
  <p:sldIdLst>
    <p:sldId id="256" r:id="rId2"/>
    <p:sldId id="276" r:id="rId3"/>
    <p:sldId id="492" r:id="rId4"/>
    <p:sldId id="292" r:id="rId5"/>
    <p:sldId id="293" r:id="rId6"/>
    <p:sldId id="529" r:id="rId7"/>
    <p:sldId id="507" r:id="rId8"/>
    <p:sldId id="260" r:id="rId9"/>
    <p:sldId id="517" r:id="rId10"/>
    <p:sldId id="263" r:id="rId11"/>
    <p:sldId id="264" r:id="rId12"/>
    <p:sldId id="265" r:id="rId13"/>
    <p:sldId id="547" r:id="rId14"/>
    <p:sldId id="548" r:id="rId15"/>
    <p:sldId id="274" r:id="rId16"/>
    <p:sldId id="549" r:id="rId17"/>
    <p:sldId id="275" r:id="rId18"/>
    <p:sldId id="269" r:id="rId19"/>
    <p:sldId id="522" r:id="rId20"/>
    <p:sldId id="521" r:id="rId21"/>
    <p:sldId id="523" r:id="rId22"/>
    <p:sldId id="304" r:id="rId23"/>
    <p:sldId id="305" r:id="rId24"/>
    <p:sldId id="266" r:id="rId25"/>
    <p:sldId id="527" r:id="rId26"/>
    <p:sldId id="494" r:id="rId27"/>
    <p:sldId id="525" r:id="rId28"/>
    <p:sldId id="268" r:id="rId29"/>
    <p:sldId id="550" r:id="rId30"/>
    <p:sldId id="289" r:id="rId31"/>
    <p:sldId id="543" r:id="rId32"/>
    <p:sldId id="535" r:id="rId33"/>
    <p:sldId id="536" r:id="rId34"/>
    <p:sldId id="537" r:id="rId35"/>
    <p:sldId id="284" r:id="rId36"/>
    <p:sldId id="285" r:id="rId37"/>
    <p:sldId id="518" r:id="rId38"/>
    <p:sldId id="551" r:id="rId39"/>
    <p:sldId id="531" r:id="rId40"/>
    <p:sldId id="267" r:id="rId41"/>
    <p:sldId id="544" r:id="rId42"/>
    <p:sldId id="532" r:id="rId43"/>
    <p:sldId id="533" r:id="rId44"/>
    <p:sldId id="534" r:id="rId45"/>
    <p:sldId id="545" r:id="rId46"/>
    <p:sldId id="538" r:id="rId47"/>
    <p:sldId id="539" r:id="rId48"/>
    <p:sldId id="541" r:id="rId49"/>
    <p:sldId id="542" r:id="rId50"/>
    <p:sldId id="290" r:id="rId51"/>
    <p:sldId id="530" r:id="rId52"/>
    <p:sldId id="540" r:id="rId53"/>
    <p:sldId id="286" r:id="rId54"/>
    <p:sldId id="287" r:id="rId55"/>
    <p:sldId id="295" r:id="rId56"/>
    <p:sldId id="401" r:id="rId57"/>
    <p:sldId id="493" r:id="rId58"/>
    <p:sldId id="40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Browser API" id="{1AAC97AA-19FC-4595-9E3E-27A50BA60D34}">
          <p14:sldIdLst>
            <p14:sldId id="292"/>
            <p14:sldId id="293"/>
            <p14:sldId id="529"/>
          </p14:sldIdLst>
        </p14:section>
        <p14:section name="Document Object Model" id="{E883BE02-08B8-4AC2-8AA8-EB32AEABA56B}">
          <p14:sldIdLst>
            <p14:sldId id="507"/>
            <p14:sldId id="260"/>
            <p14:sldId id="517"/>
            <p14:sldId id="263"/>
            <p14:sldId id="264"/>
            <p14:sldId id="265"/>
            <p14:sldId id="547"/>
            <p14:sldId id="548"/>
          </p14:sldIdLst>
        </p14:section>
        <p14:section name="HTML Elements" id="{2483B57A-BA0E-4A39-8BE8-7214DE34FEE4}">
          <p14:sldIdLst>
            <p14:sldId id="274"/>
            <p14:sldId id="549"/>
            <p14:sldId id="275"/>
            <p14:sldId id="269"/>
            <p14:sldId id="522"/>
            <p14:sldId id="521"/>
            <p14:sldId id="523"/>
            <p14:sldId id="304"/>
            <p14:sldId id="305"/>
          </p14:sldIdLst>
        </p14:section>
        <p14:section name="Targeting Elements" id="{9FB5B1B2-0730-454E-8AD9-489208C224D8}">
          <p14:sldIdLst>
            <p14:sldId id="266"/>
            <p14:sldId id="527"/>
            <p14:sldId id="494"/>
            <p14:sldId id="525"/>
            <p14:sldId id="268"/>
            <p14:sldId id="550"/>
            <p14:sldId id="289"/>
            <p14:sldId id="543"/>
            <p14:sldId id="535"/>
            <p14:sldId id="536"/>
            <p14:sldId id="537"/>
            <p14:sldId id="284"/>
            <p14:sldId id="285"/>
          </p14:sldIdLst>
        </p14:section>
        <p14:section name="Using the DOM API" id="{E0B0AFB2-46C3-48EF-A7FF-B4A1CDB27F41}">
          <p14:sldIdLst>
            <p14:sldId id="518"/>
            <p14:sldId id="551"/>
            <p14:sldId id="531"/>
            <p14:sldId id="267"/>
            <p14:sldId id="544"/>
            <p14:sldId id="532"/>
            <p14:sldId id="533"/>
            <p14:sldId id="534"/>
            <p14:sldId id="545"/>
            <p14:sldId id="538"/>
            <p14:sldId id="539"/>
            <p14:sldId id="541"/>
            <p14:sldId id="542"/>
            <p14:sldId id="290"/>
            <p14:sldId id="530"/>
            <p14:sldId id="540"/>
            <p14:sldId id="286"/>
            <p14:sldId id="287"/>
          </p14:sldIdLst>
        </p14:section>
        <p14:section name="Conclusion" id="{E19D07F1-86E2-47E9-B2AB-7ADC4F89DC12}">
          <p14:sldIdLst>
            <p14:sldId id="295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2A40D"/>
    <a:srgbClr val="161743"/>
    <a:srgbClr val="3953A0"/>
    <a:srgbClr val="8498AA"/>
    <a:srgbClr val="F47321"/>
    <a:srgbClr val="A2CC3A"/>
    <a:srgbClr val="464646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-738" y="-108"/>
      </p:cViewPr>
      <p:guideLst>
        <p:guide orient="horz" pos="2184"/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22.1.2021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2021-01-22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283785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45034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32056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346140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329787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947879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4124488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1831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3832533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7076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1426172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555358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648806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08753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947314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xmlns="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870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183362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491393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86267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0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1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2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gif"/><Relationship Id="rId2" Type="http://schemas.openxmlformats.org/officeDocument/2006/relationships/hyperlink" Target="http://software.hixie.ch/utilities/js/live-dom-viewer/?saved=4275" TargetMode="Externa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760#3" TargetMode="External"/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judge.softuni.bg/Contests/Practice/Index/2760#4" TargetMode="Externa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5" TargetMode="Externa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6" TargetMode="Externa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hyperlink" Target="https://softuni.b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1709800-7CA6-4B5B-966D-12C1293F2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Introduction</a:t>
            </a:r>
          </a:p>
        </p:txBody>
      </p:sp>
      <p:pic>
        <p:nvPicPr>
          <p:cNvPr id="13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859" y="2504850"/>
            <a:ext cx="2060308" cy="224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1152144"/>
            <a:ext cx="10762288" cy="5245048"/>
          </a:xfrm>
        </p:spPr>
        <p:txBody>
          <a:bodyPr/>
          <a:lstStyle/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b="1" dirty="0"/>
              <a:t> </a:t>
            </a:r>
            <a:r>
              <a:rPr lang="en-US" dirty="0"/>
              <a:t>you can perform on HTML </a:t>
            </a:r>
            <a:br>
              <a:rPr lang="en-US" dirty="0"/>
            </a:br>
            <a:r>
              <a:rPr lang="en-US" dirty="0"/>
              <a:t>elements</a:t>
            </a:r>
          </a:p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- values of HTML elements that you can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DOM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1761" y="3711090"/>
            <a:ext cx="2139735" cy="255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78101" y="3611432"/>
            <a:ext cx="2223273" cy="26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8747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198" y="2550695"/>
            <a:ext cx="4011720" cy="319753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2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method </a:t>
            </a:r>
            <a:r>
              <a:rPr lang="en-US" dirty="0"/>
              <a:t>is an action you can do (like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   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F531A67-8E76-484C-A108-F574B85F4901}"/>
              </a:ext>
            </a:extLst>
          </p:cNvPr>
          <p:cNvGrpSpPr/>
          <p:nvPr/>
        </p:nvGrpSpPr>
        <p:grpSpPr>
          <a:xfrm>
            <a:off x="4971771" y="3508564"/>
            <a:ext cx="6610351" cy="1511874"/>
            <a:chOff x="4768810" y="2061835"/>
            <a:chExt cx="6610351" cy="1511874"/>
          </a:xfrm>
          <a:effectLst/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print"/>
            <a:srcRect b="34755"/>
            <a:stretch/>
          </p:blipFill>
          <p:spPr>
            <a:xfrm>
              <a:off x="4768810" y="2061835"/>
              <a:ext cx="6610351" cy="151187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bg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0974" y="2260015"/>
              <a:ext cx="6191250" cy="3714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5961" y="2999170"/>
              <a:ext cx="3248025" cy="35242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0974" y="2651085"/>
              <a:ext cx="2695575" cy="3333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xmlns="" val="1130897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is a value that you can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                (changing the content of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9352" y="2574121"/>
            <a:ext cx="4024291" cy="320755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5" name="Group 4"/>
          <p:cNvGrpSpPr/>
          <p:nvPr/>
        </p:nvGrpSpPr>
        <p:grpSpPr>
          <a:xfrm>
            <a:off x="5328622" y="2621746"/>
            <a:ext cx="6374897" cy="870256"/>
            <a:chOff x="6103087" y="2549812"/>
            <a:chExt cx="5419725" cy="73986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2549812"/>
              <a:ext cx="5419725" cy="3905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3013450"/>
              <a:ext cx="3162300" cy="2762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14" name="Картина 13">
            <a:extLst>
              <a:ext uri="{FF2B5EF4-FFF2-40B4-BE49-F238E27FC236}">
                <a16:creationId xmlns:a16="http://schemas.microsoft.com/office/drawing/2014/main" xmlns="" id="{F3437820-3AD5-40B7-8A58-8DE3DDF3EDB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0750" y="3776904"/>
            <a:ext cx="3905250" cy="1717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710038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67FB59-922E-4B23-997F-DFBDF2C5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can </a:t>
            </a:r>
            <a:r>
              <a:rPr lang="en-US" b="1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web pages via the </a:t>
            </a:r>
            <a:r>
              <a:rPr lang="en-US" b="1" dirty="0">
                <a:solidFill>
                  <a:schemeClr val="bg1"/>
                </a:solidFill>
              </a:rPr>
              <a:t>DOM API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Check the </a:t>
            </a:r>
            <a:r>
              <a:rPr lang="en-US" b="1" dirty="0">
                <a:solidFill>
                  <a:schemeClr val="bg1"/>
                </a:solidFill>
              </a:rPr>
              <a:t>contents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elements on the page</a:t>
            </a:r>
          </a:p>
          <a:p>
            <a:pPr lvl="1"/>
            <a:r>
              <a:rPr lang="en-US" dirty="0"/>
              <a:t>Modify element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pPr lvl="1"/>
            <a:r>
              <a:rPr lang="en-US"/>
              <a:t>Read </a:t>
            </a:r>
            <a:r>
              <a:rPr lang="en-US" b="1">
                <a:solidFill>
                  <a:schemeClr val="bg1"/>
                </a:solidFill>
              </a:rPr>
              <a:t>user input </a:t>
            </a:r>
            <a:r>
              <a:rPr lang="en-US"/>
              <a:t>and react to </a:t>
            </a:r>
            <a:r>
              <a:rPr lang="en-US" b="1">
                <a:solidFill>
                  <a:schemeClr val="bg1"/>
                </a:solidFill>
              </a:rPr>
              <a:t>events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elements</a:t>
            </a:r>
          </a:p>
          <a:p>
            <a:r>
              <a:rPr lang="en-US" dirty="0"/>
              <a:t>Most actions are performed when an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occurs</a:t>
            </a:r>
          </a:p>
          <a:p>
            <a:pPr lvl="1"/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"fired"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when something of interest happens</a:t>
            </a:r>
          </a:p>
          <a:p>
            <a:r>
              <a:rPr lang="en-US" dirty="0"/>
              <a:t>All of this </a:t>
            </a:r>
            <a:r>
              <a:rPr lang="en-US" b="1" dirty="0">
                <a:solidFill>
                  <a:schemeClr val="bg1"/>
                </a:solidFill>
              </a:rPr>
              <a:t>and more </a:t>
            </a:r>
            <a:r>
              <a:rPr lang="en-US" dirty="0"/>
              <a:t>will be examined in upcoming lessons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DOM API</a:t>
            </a:r>
          </a:p>
        </p:txBody>
      </p:sp>
    </p:spTree>
    <p:extLst>
      <p:ext uri="{BB962C8B-B14F-4D97-AF65-F5344CB8AC3E}">
        <p14:creationId xmlns:p14="http://schemas.microsoft.com/office/powerpoint/2010/main" xmlns="" val="1584449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67FB59-922E-4B23-997F-DFBDF2C54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can be </a:t>
            </a:r>
            <a:r>
              <a:rPr lang="en-US" b="1" dirty="0">
                <a:solidFill>
                  <a:schemeClr val="bg1"/>
                </a:solidFill>
              </a:rPr>
              <a:t>executed in the page </a:t>
            </a:r>
            <a:r>
              <a:rPr lang="en-US" dirty="0"/>
              <a:t>in different ways:</a:t>
            </a:r>
          </a:p>
          <a:p>
            <a:pPr lvl="1"/>
            <a:r>
              <a:rPr lang="en-US" dirty="0"/>
              <a:t>Directly in the </a:t>
            </a:r>
            <a:r>
              <a:rPr lang="en-US" b="1" dirty="0">
                <a:solidFill>
                  <a:schemeClr val="bg1"/>
                </a:solidFill>
              </a:rPr>
              <a:t>developer console </a:t>
            </a:r>
            <a:r>
              <a:rPr lang="en-US" dirty="0"/>
              <a:t>– when </a:t>
            </a:r>
            <a:r>
              <a:rPr lang="en-US" b="1" dirty="0">
                <a:solidFill>
                  <a:schemeClr val="bg1"/>
                </a:solidFill>
              </a:rPr>
              <a:t>debugging</a:t>
            </a:r>
          </a:p>
          <a:p>
            <a:pPr lvl="1"/>
            <a:r>
              <a:rPr lang="en-US" dirty="0"/>
              <a:t>As a page </a:t>
            </a:r>
            <a:r>
              <a:rPr lang="en-US" b="1" dirty="0">
                <a:solidFill>
                  <a:schemeClr val="bg1"/>
                </a:solidFill>
              </a:rPr>
              <a:t>event handler </a:t>
            </a:r>
            <a:r>
              <a:rPr lang="en-US" dirty="0"/>
              <a:t>– e.g., user </a:t>
            </a:r>
            <a:r>
              <a:rPr lang="en-US" b="1" dirty="0">
                <a:solidFill>
                  <a:schemeClr val="bg1"/>
                </a:solidFill>
              </a:rPr>
              <a:t>clicks</a:t>
            </a:r>
            <a:r>
              <a:rPr lang="en-US" dirty="0"/>
              <a:t> on a button</a:t>
            </a:r>
          </a:p>
          <a:p>
            <a:pPr lvl="1">
              <a:spcBef>
                <a:spcPts val="3600"/>
              </a:spcBef>
            </a:pPr>
            <a:r>
              <a:rPr lang="en-US" dirty="0"/>
              <a:t>Via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script,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&lt;script&gt;</a:t>
            </a:r>
            <a:r>
              <a:rPr lang="en-US" dirty="0"/>
              <a:t> tags</a:t>
            </a:r>
          </a:p>
          <a:p>
            <a:pPr lvl="1">
              <a:spcBef>
                <a:spcPts val="13200"/>
              </a:spcBef>
            </a:pPr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importing</a:t>
            </a:r>
            <a:r>
              <a:rPr lang="en-US" dirty="0"/>
              <a:t> from external file – most </a:t>
            </a:r>
            <a:r>
              <a:rPr lang="en-US" b="1" dirty="0">
                <a:solidFill>
                  <a:schemeClr val="bg1"/>
                </a:solidFill>
              </a:rPr>
              <a:t>flexible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the Browser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86E1980-7680-41D9-8602-DFC745BFD62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61" y="3159000"/>
            <a:ext cx="8013416" cy="4012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0DC6F49-00D5-425C-8E9F-1C7364BE674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1000" y="4149000"/>
            <a:ext cx="3371850" cy="1638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858288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F793151C-2425-4E10-A98F-AE53B12D8F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DOM Properties and HTML 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pic>
        <p:nvPicPr>
          <p:cNvPr id="5" name="Картина 4" descr="web-browser (1).png">
            <a:extLst>
              <a:ext uri="{FF2B5EF4-FFF2-40B4-BE49-F238E27FC236}">
                <a16:creationId xmlns:a16="http://schemas.microsoft.com/office/drawing/2014/main" xmlns="" id="{7E1A0609-A1D0-4D47-BE38-D56A82FED5C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825" y="1695450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156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E6837D-AF94-44EB-A43D-D9332EAA0B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DOM Tree is comprised of </a:t>
            </a:r>
            <a:r>
              <a:rPr lang="en-US" b="1" dirty="0">
                <a:solidFill>
                  <a:schemeClr val="bg1"/>
                </a:solidFill>
              </a:rPr>
              <a:t>HTML elements</a:t>
            </a:r>
          </a:p>
          <a:p>
            <a:r>
              <a:rPr lang="en-US" dirty="0"/>
              <a:t>Elements are </a:t>
            </a:r>
            <a:r>
              <a:rPr lang="en-US" b="1" dirty="0">
                <a:solidFill>
                  <a:schemeClr val="bg1"/>
                </a:solidFill>
              </a:rPr>
              <a:t>JS objects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They can be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  <a:r>
              <a:rPr lang="en-US" dirty="0"/>
              <a:t> like regular objects</a:t>
            </a:r>
          </a:p>
          <a:p>
            <a:pPr>
              <a:spcBef>
                <a:spcPts val="2400"/>
              </a:spcBef>
            </a:pPr>
            <a:r>
              <a:rPr lang="en-US" dirty="0"/>
              <a:t>To change the contents of the page: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Select</a:t>
            </a:r>
            <a:r>
              <a:rPr lang="en-US" dirty="0"/>
              <a:t> an element to obtain 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its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8C398D-D6BA-41A5-B932-015DC426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and Properties</a:t>
            </a:r>
          </a:p>
        </p:txBody>
      </p:sp>
    </p:spTree>
    <p:extLst>
      <p:ext uri="{BB962C8B-B14F-4D97-AF65-F5344CB8AC3E}">
        <p14:creationId xmlns:p14="http://schemas.microsoft.com/office/powerpoint/2010/main" xmlns="" val="2648605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Attributes are defined by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</a:p>
          <a:p>
            <a:pPr lvl="2"/>
            <a:r>
              <a:rPr lang="en-US" sz="3200" dirty="0"/>
              <a:t>Attributes </a:t>
            </a:r>
            <a:r>
              <a:rPr lang="en-US" sz="3200" b="1" dirty="0">
                <a:solidFill>
                  <a:schemeClr val="bg1"/>
                </a:solidFill>
              </a:rPr>
              <a:t>initialize</a:t>
            </a:r>
            <a:r>
              <a:rPr lang="en-US" sz="3200" dirty="0"/>
              <a:t> DOM properties 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values can </a:t>
            </a:r>
            <a:r>
              <a:rPr lang="en-US" sz="3200" b="1" dirty="0">
                <a:solidFill>
                  <a:schemeClr val="bg1"/>
                </a:solidFill>
              </a:rPr>
              <a:t>change </a:t>
            </a:r>
            <a:r>
              <a:rPr lang="en-US" sz="3200" dirty="0"/>
              <a:t>via the DOM API</a:t>
            </a:r>
          </a:p>
          <a:p>
            <a:pPr lvl="1"/>
            <a:r>
              <a:rPr lang="en-US" sz="3400" dirty="0"/>
              <a:t>The HTML </a:t>
            </a:r>
            <a:r>
              <a:rPr lang="en-US" sz="3400" b="1" dirty="0">
                <a:solidFill>
                  <a:schemeClr val="bg1"/>
                </a:solidFill>
              </a:rPr>
              <a:t>attribute</a:t>
            </a:r>
            <a:r>
              <a:rPr lang="en-US" sz="3400" dirty="0"/>
              <a:t> and the DOM </a:t>
            </a:r>
            <a:r>
              <a:rPr lang="en-US" sz="3400" b="1" dirty="0">
                <a:solidFill>
                  <a:schemeClr val="bg1"/>
                </a:solidFill>
              </a:rPr>
              <a:t>property</a:t>
            </a:r>
            <a:r>
              <a:rPr lang="en-US" sz="3400" dirty="0"/>
              <a:t> are technically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same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thing</a:t>
            </a:r>
          </a:p>
          <a:p>
            <a:pPr lvl="1">
              <a:spcBef>
                <a:spcPts val="2400"/>
              </a:spcBef>
            </a:pPr>
            <a:r>
              <a:rPr lang="en-US" sz="3400" dirty="0"/>
              <a:t>Since the </a:t>
            </a:r>
            <a:r>
              <a:rPr lang="en-US" sz="3400" b="1" dirty="0">
                <a:solidFill>
                  <a:schemeClr val="bg1"/>
                </a:solidFill>
              </a:rPr>
              <a:t>outcome is the same</a:t>
            </a:r>
            <a:r>
              <a:rPr lang="en-US" sz="3400" dirty="0"/>
              <a:t>, in practice you will </a:t>
            </a:r>
            <a:r>
              <a:rPr lang="en-US" sz="3400" b="1" dirty="0">
                <a:solidFill>
                  <a:schemeClr val="bg1"/>
                </a:solidFill>
              </a:rPr>
              <a:t>almost never </a:t>
            </a:r>
            <a:r>
              <a:rPr lang="en-US" sz="3400" dirty="0"/>
              <a:t>encounter a difference!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Properties</a:t>
            </a:r>
          </a:p>
        </p:txBody>
      </p:sp>
    </p:spTree>
    <p:extLst>
      <p:ext uri="{BB962C8B-B14F-4D97-AF65-F5344CB8AC3E}">
        <p14:creationId xmlns:p14="http://schemas.microsoft.com/office/powerpoint/2010/main" xmlns="" val="1273754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The </a:t>
            </a:r>
            <a:r>
              <a:rPr lang="en-US" b="1" noProof="1">
                <a:solidFill>
                  <a:schemeClr val="bg1"/>
                </a:solidFill>
              </a:rPr>
              <a:t>HTML DOM </a:t>
            </a:r>
            <a:r>
              <a:rPr lang="en-US" noProof="1"/>
              <a:t>allows JavaScript to change the </a:t>
            </a:r>
            <a:br>
              <a:rPr lang="en-US" noProof="1"/>
            </a:br>
            <a:r>
              <a:rPr lang="en-US" noProof="1"/>
              <a:t>content of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elements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noProof="1"/>
              <a:t>And many others to be discussed in upcoming lessons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20922F0-1932-4742-A7CA-8AB7B67D0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54015" y="2079000"/>
            <a:ext cx="2567404" cy="25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9881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Autofit/>
          </a:bodyPr>
          <a:lstStyle/>
          <a:p>
            <a:r>
              <a:rPr lang="en-US" dirty="0"/>
              <a:t>To access raw HTML:</a:t>
            </a:r>
          </a:p>
          <a:p>
            <a:pPr>
              <a:spcBef>
                <a:spcPts val="27600"/>
              </a:spcBef>
            </a:pPr>
            <a:r>
              <a:rPr lang="en-US" dirty="0"/>
              <a:t>This will be </a:t>
            </a:r>
            <a:r>
              <a:rPr lang="en-US" b="1" dirty="0">
                <a:solidFill>
                  <a:schemeClr val="bg1"/>
                </a:solidFill>
              </a:rPr>
              <a:t>parsed</a:t>
            </a:r>
            <a:r>
              <a:rPr lang="en-US" dirty="0"/>
              <a:t> – beware of </a:t>
            </a:r>
            <a:r>
              <a:rPr lang="en-US" b="1" dirty="0">
                <a:solidFill>
                  <a:schemeClr val="bg1"/>
                </a:solidFill>
              </a:rPr>
              <a:t>XSS attacks</a:t>
            </a:r>
            <a:r>
              <a:rPr lang="en-US" dirty="0"/>
              <a:t>!</a:t>
            </a:r>
          </a:p>
          <a:p>
            <a:r>
              <a:rPr lang="en-US" dirty="0"/>
              <a:t>Changing </a:t>
            </a:r>
            <a:r>
              <a:rPr lang="en-US" b="1" noProof="1">
                <a:solidFill>
                  <a:schemeClr val="bg1"/>
                </a:solidFill>
              </a:rPr>
              <a:t>textContent</a:t>
            </a:r>
            <a:r>
              <a:rPr lang="en-US" dirty="0"/>
              <a:t> or </a:t>
            </a:r>
            <a:r>
              <a:rPr lang="en-US" b="1" noProof="1">
                <a:solidFill>
                  <a:schemeClr val="bg1"/>
                </a:solidFill>
              </a:rPr>
              <a:t>innerHTML</a:t>
            </a:r>
            <a:r>
              <a:rPr lang="en-US" dirty="0"/>
              <a:t> removes all child nodes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Accessing Element HTML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3212" y="2819175"/>
            <a:ext cx="10372475" cy="2409825"/>
            <a:chOff x="316037" y="2774839"/>
            <a:chExt cx="10372475" cy="24098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037" y="3155600"/>
              <a:ext cx="521384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9"/>
            <p:cNvSpPr/>
            <p:nvPr/>
          </p:nvSpPr>
          <p:spPr>
            <a:xfrm>
              <a:off x="5766047" y="3584464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9412" y="2774839"/>
              <a:ext cx="4229100" cy="240982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55699" y="1924262"/>
            <a:ext cx="848750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innerHTML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"&lt;p&gt;Welcome to the DOM&lt;/p&gt;";</a:t>
            </a:r>
          </a:p>
        </p:txBody>
      </p:sp>
    </p:spTree>
    <p:extLst>
      <p:ext uri="{BB962C8B-B14F-4D97-AF65-F5344CB8AC3E}">
        <p14:creationId xmlns:p14="http://schemas.microsoft.com/office/powerpoint/2010/main" xmlns="" val="366649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Browser API</a:t>
            </a:r>
          </a:p>
          <a:p>
            <a:r>
              <a:rPr lang="en-US" dirty="0"/>
              <a:t>Document Object Model</a:t>
            </a:r>
          </a:p>
          <a:p>
            <a:r>
              <a:rPr lang="en-US" dirty="0"/>
              <a:t>HTML Elements</a:t>
            </a:r>
          </a:p>
          <a:p>
            <a:r>
              <a:rPr lang="en-US" dirty="0"/>
              <a:t>Targeting Elements</a:t>
            </a:r>
          </a:p>
          <a:p>
            <a:r>
              <a:rPr lang="en-US" dirty="0"/>
              <a:t>Using the DOM API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The contents of HTML elements are stored in text nodes</a:t>
            </a:r>
          </a:p>
          <a:p>
            <a:pPr lvl="1"/>
            <a:r>
              <a:rPr lang="en-US" dirty="0"/>
              <a:t>To access the contents of an element:</a:t>
            </a:r>
          </a:p>
          <a:p>
            <a:pPr lvl="1">
              <a:spcBef>
                <a:spcPts val="26400"/>
              </a:spcBef>
            </a:pPr>
            <a:r>
              <a:rPr lang="en-US" dirty="0"/>
              <a:t>If the element has children, returns all text </a:t>
            </a:r>
            <a:r>
              <a:rPr lang="en-US" b="1" dirty="0">
                <a:solidFill>
                  <a:schemeClr val="bg1"/>
                </a:solidFill>
              </a:rPr>
              <a:t>concatenated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Accessing Element Text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1861" y="2679930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text = 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//This is JavaScript!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"Welcome to the DOM";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25A7D95-571E-4A0B-9CBE-E62F7D1086A7}"/>
              </a:ext>
            </a:extLst>
          </p:cNvPr>
          <p:cNvGrpSpPr/>
          <p:nvPr/>
        </p:nvGrpSpPr>
        <p:grpSpPr>
          <a:xfrm>
            <a:off x="664313" y="3895696"/>
            <a:ext cx="10863375" cy="1648304"/>
            <a:chOff x="587625" y="3895696"/>
            <a:chExt cx="10863375" cy="16483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/>
            <a:srcRect r="3845"/>
            <a:stretch/>
          </p:blipFill>
          <p:spPr>
            <a:xfrm>
              <a:off x="587625" y="3895696"/>
              <a:ext cx="501337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/>
            <a:srcRect r="8652"/>
            <a:stretch/>
          </p:blipFill>
          <p:spPr>
            <a:xfrm>
              <a:off x="6506000" y="3908709"/>
              <a:ext cx="4945000" cy="162227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Arrow: Right 9"/>
            <p:cNvSpPr/>
            <p:nvPr/>
          </p:nvSpPr>
          <p:spPr>
            <a:xfrm>
              <a:off x="5824900" y="4338848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xmlns="" val="63815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of input elements are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on them: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Accessing Element Values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47096" y="5469930"/>
            <a:ext cx="8897809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num = Number(element.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56;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3369" y="2291513"/>
            <a:ext cx="4438650" cy="2705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/>
          <a:srcRect r="28761"/>
          <a:stretch/>
        </p:blipFill>
        <p:spPr>
          <a:xfrm>
            <a:off x="7195518" y="2239125"/>
            <a:ext cx="3223113" cy="2809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4470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DDE2E6-0C8C-4D5B-9355-62927FF88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function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edit()</a:t>
            </a:r>
            <a:r>
              <a:rPr lang="en-US" dirty="0"/>
              <a:t> that takes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parameters: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an HTML element</a:t>
            </a:r>
          </a:p>
          <a:p>
            <a:pPr lvl="1"/>
            <a:r>
              <a:rPr lang="en-US" dirty="0"/>
              <a:t>Two strings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replacer</a:t>
            </a:r>
          </a:p>
          <a:p>
            <a:r>
              <a:rPr lang="en-US" dirty="0"/>
              <a:t>Replace all occurrences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text content </a:t>
            </a:r>
            <a:r>
              <a:rPr lang="en-US" dirty="0"/>
              <a:t>of the given element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Edit Element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5BED43B-008D-4837-81C2-ED51BB3E17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846" y="4581866"/>
            <a:ext cx="4095000" cy="738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B4B47E5-1834-44E3-9C06-A3B0263349B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8431" y="5120719"/>
            <a:ext cx="4379119" cy="738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40B873B-F211-4AA6-B423-6FF01550C924}"/>
              </a:ext>
            </a:extLst>
          </p:cNvPr>
          <p:cNvSpPr txBox="1"/>
          <p:nvPr/>
        </p:nvSpPr>
        <p:spPr>
          <a:xfrm>
            <a:off x="726447" y="5532868"/>
            <a:ext cx="4557797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'%insert name here%',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'Document Object Model'</a:t>
            </a:r>
          </a:p>
        </p:txBody>
      </p:sp>
      <p:sp>
        <p:nvSpPr>
          <p:cNvPr id="14" name="Arrow: Right 9">
            <a:extLst>
              <a:ext uri="{FF2B5EF4-FFF2-40B4-BE49-F238E27FC236}">
                <a16:creationId xmlns:a16="http://schemas.microsoft.com/office/drawing/2014/main" xmlns="" id="{19B0412A-C535-483E-BB2B-1004D17EFFDA}"/>
              </a:ext>
            </a:extLst>
          </p:cNvPr>
          <p:cNvSpPr/>
          <p:nvPr/>
        </p:nvSpPr>
        <p:spPr>
          <a:xfrm>
            <a:off x="5820289" y="5229000"/>
            <a:ext cx="618798" cy="607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705C638-8968-460A-B152-21A81D858548}"/>
              </a:ext>
            </a:extLst>
          </p:cNvPr>
          <p:cNvSpPr/>
          <p:nvPr/>
        </p:nvSpPr>
        <p:spPr bwMode="auto">
          <a:xfrm>
            <a:off x="2361000" y="4824000"/>
            <a:ext cx="1749361" cy="2451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FD5C051-A174-4B7C-9EA3-ACBE0DB767BE}"/>
              </a:ext>
            </a:extLst>
          </p:cNvPr>
          <p:cNvSpPr/>
          <p:nvPr/>
        </p:nvSpPr>
        <p:spPr bwMode="auto">
          <a:xfrm>
            <a:off x="8273528" y="5365538"/>
            <a:ext cx="2068957" cy="2451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1731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Edit Element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1033500" y="2211949"/>
            <a:ext cx="10125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edit(ref, match, replacer)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content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ref.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matcher = new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RegExp</a:t>
            </a:r>
            <a:r>
              <a:rPr lang="en-US" sz="2400" dirty="0">
                <a:solidFill>
                  <a:schemeClr val="tx1"/>
                </a:solidFill>
                <a:effectLst/>
              </a:rPr>
              <a:t>(match, 'g')</a:t>
            </a:r>
            <a:r>
              <a:rPr lang="bg-BG" sz="2400" dirty="0">
                <a:solidFill>
                  <a:schemeClr val="tx1"/>
                </a:solidFill>
                <a:effectLst/>
              </a:rPr>
              <a:t>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edited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content.replace</a:t>
            </a:r>
            <a:r>
              <a:rPr lang="en-US" sz="2400" dirty="0">
                <a:solidFill>
                  <a:schemeClr val="tx1"/>
                </a:solidFill>
                <a:effectLst/>
              </a:rPr>
              <a:t>(matcher, replacer);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ref.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 = edited;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xmlns="" id="{2DF1EDDC-DAC5-41B7-AFEF-7D3603340453}"/>
              </a:ext>
            </a:extLst>
          </p:cNvPr>
          <p:cNvSpPr txBox="1"/>
          <p:nvPr/>
        </p:nvSpPr>
        <p:spPr>
          <a:xfrm>
            <a:off x="816005" y="61543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https://judge.softuni.bg/Contests/2760#0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71881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Obtaining Element References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Targeting DOM Elements</a:t>
            </a:r>
          </a:p>
        </p:txBody>
      </p:sp>
      <p:pic>
        <p:nvPicPr>
          <p:cNvPr id="5" name="Картина 4" descr="web-browser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825" y="1695450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6012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 lnSpcReduction="10000"/>
          </a:bodyPr>
          <a:lstStyle/>
          <a:p>
            <a:r>
              <a:rPr lang="en-US" noProof="1"/>
              <a:t>There are a few ways to </a:t>
            </a:r>
            <a:r>
              <a:rPr lang="en-US" b="1" noProof="1">
                <a:solidFill>
                  <a:schemeClr val="bg1"/>
                </a:solidFill>
              </a:rPr>
              <a:t>find</a:t>
            </a:r>
            <a:r>
              <a:rPr lang="en-US" noProof="1"/>
              <a:t> a certain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</a:t>
            </a:r>
            <a:r>
              <a:rPr lang="en-US" noProof="1"/>
              <a:t> in the </a:t>
            </a:r>
            <a:r>
              <a:rPr lang="en-US" b="1" noProof="1">
                <a:solidFill>
                  <a:schemeClr val="bg1"/>
                </a:solidFill>
              </a:rPr>
              <a:t>DOM</a:t>
            </a:r>
            <a:r>
              <a:rPr lang="en-US" noProof="1"/>
              <a:t>:</a:t>
            </a:r>
          </a:p>
          <a:p>
            <a:pPr lvl="1"/>
            <a:r>
              <a:rPr lang="en-US" noProof="1"/>
              <a:t>By ID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getElementById()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noProof="1"/>
              <a:t>By class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getElementsByClassName()</a:t>
            </a:r>
          </a:p>
          <a:p>
            <a:pPr lvl="1"/>
            <a:r>
              <a:rPr lang="en-US" noProof="1"/>
              <a:t>By tag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getElementsByTagName()</a:t>
            </a:r>
          </a:p>
          <a:p>
            <a:pPr lvl="1"/>
            <a:r>
              <a:rPr lang="en-US" noProof="1"/>
              <a:t>By CSS selector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querySelector()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querySelectorAll()</a:t>
            </a:r>
          </a:p>
          <a:p>
            <a:r>
              <a:rPr lang="en-US" noProof="1"/>
              <a:t>These methods return a </a:t>
            </a:r>
            <a:r>
              <a:rPr lang="en-US" b="1" noProof="1">
                <a:solidFill>
                  <a:schemeClr val="bg1"/>
                </a:solidFill>
              </a:rPr>
              <a:t>reference</a:t>
            </a:r>
            <a:r>
              <a:rPr lang="en-US" noProof="1"/>
              <a:t> to the element, which can be </a:t>
            </a:r>
            <a:r>
              <a:rPr lang="en-US" b="1" noProof="1">
                <a:solidFill>
                  <a:schemeClr val="bg1"/>
                </a:solidFill>
              </a:rPr>
              <a:t>manipulated</a:t>
            </a:r>
            <a:r>
              <a:rPr lang="en-US" noProof="1"/>
              <a:t> with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Targeting Elements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3358780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917704-4146-46B8-8636-FC7A38D7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171B8AE3-4EB7-405A-B1F2-18B43D91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ID attribute </a:t>
            </a: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  <a:r>
              <a:rPr lang="en-US" dirty="0"/>
              <a:t> on the page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459FA6-3145-4243-81B1-7CD784B8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Targeting by ID - Example</a:t>
            </a:r>
            <a:endParaRPr lang="bg-B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E73D5EA-2D81-4474-B44E-19605448F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214" y="1859731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('main');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B1179CB-49FF-4794-9F27-66D4466D8DFE}"/>
              </a:ext>
            </a:extLst>
          </p:cNvPr>
          <p:cNvGrpSpPr/>
          <p:nvPr/>
        </p:nvGrpSpPr>
        <p:grpSpPr>
          <a:xfrm>
            <a:off x="1697107" y="2957263"/>
            <a:ext cx="8797786" cy="3391006"/>
            <a:chOff x="2001000" y="2957263"/>
            <a:chExt cx="8797786" cy="339100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4EE7766-8729-4C53-9233-F7CF75977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1000" y="2957263"/>
              <a:ext cx="3370639" cy="339100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77920F06-37F3-4C6E-AA6B-AF497084F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6811" y="3928866"/>
              <a:ext cx="4371975" cy="14478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Arrow: Right 9">
              <a:extLst>
                <a:ext uri="{FF2B5EF4-FFF2-40B4-BE49-F238E27FC236}">
                  <a16:creationId xmlns:a16="http://schemas.microsoft.com/office/drawing/2014/main" xmlns="" id="{E3A08D65-B92B-4584-A11A-D599C844A22A}"/>
                </a:ext>
              </a:extLst>
            </p:cNvPr>
            <p:cNvSpPr/>
            <p:nvPr/>
          </p:nvSpPr>
          <p:spPr>
            <a:xfrm>
              <a:off x="5670625" y="4271766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xmlns="" val="528820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917704-4146-46B8-8636-FC7A38D7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171B8AE3-4EB7-405A-B1F2-18B43D91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tag name </a:t>
            </a:r>
            <a:r>
              <a:rPr lang="en-US" dirty="0"/>
              <a:t>specifies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element – </a:t>
            </a:r>
            <a:r>
              <a:rPr lang="en-US" b="1" dirty="0"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p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ul</a:t>
            </a:r>
            <a:r>
              <a:rPr lang="en-US" dirty="0"/>
              <a:t>, etc.</a:t>
            </a:r>
          </a:p>
          <a:p>
            <a:pPr>
              <a:spcBef>
                <a:spcPts val="10200"/>
              </a:spcBef>
            </a:pPr>
            <a:r>
              <a:rPr lang="en-US" b="1" dirty="0">
                <a:solidFill>
                  <a:schemeClr val="bg1"/>
                </a:solidFill>
              </a:rPr>
              <a:t>Class names </a:t>
            </a:r>
            <a:r>
              <a:rPr lang="en-US" dirty="0"/>
              <a:t>are used for </a:t>
            </a:r>
            <a:r>
              <a:rPr lang="en-US" b="1" dirty="0">
                <a:solidFill>
                  <a:schemeClr val="bg1"/>
                </a:solidFill>
              </a:rPr>
              <a:t>styling</a:t>
            </a:r>
            <a:r>
              <a:rPr lang="en-US" dirty="0"/>
              <a:t> and easier </a:t>
            </a:r>
            <a:r>
              <a:rPr lang="en-US" b="1" dirty="0">
                <a:solidFill>
                  <a:schemeClr val="bg1"/>
                </a:solidFill>
              </a:rPr>
              <a:t>selection</a:t>
            </a:r>
          </a:p>
          <a:p>
            <a:pPr>
              <a:spcBef>
                <a:spcPts val="10200"/>
              </a:spcBef>
            </a:pPr>
            <a:r>
              <a:rPr lang="en-US" dirty="0"/>
              <a:t>Both methods return a live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Even if </a:t>
            </a:r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element is selected! This is a </a:t>
            </a:r>
            <a:r>
              <a:rPr lang="en-US" b="1" dirty="0">
                <a:solidFill>
                  <a:schemeClr val="bg1"/>
                </a:solidFill>
              </a:rPr>
              <a:t>common mistake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459FA6-3145-4243-81B1-7CD784B8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Targeting by Tag and Class Names – Example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A1411B-C461-4660-9F92-0B863315A272}"/>
              </a:ext>
            </a:extLst>
          </p:cNvPr>
          <p:cNvSpPr txBox="1"/>
          <p:nvPr/>
        </p:nvSpPr>
        <p:spPr>
          <a:xfrm>
            <a:off x="696000" y="1944000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getElementsByTagName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paragraphs on the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4982B85-E073-4DA1-8944-8C511C43E523}"/>
              </a:ext>
            </a:extLst>
          </p:cNvPr>
          <p:cNvSpPr txBox="1"/>
          <p:nvPr/>
        </p:nvSpPr>
        <p:spPr>
          <a:xfrm>
            <a:off x="696000" y="3867868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getElementsByClassName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('list');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elements having a class named 'list'</a:t>
            </a:r>
          </a:p>
        </p:txBody>
      </p:sp>
    </p:spTree>
    <p:extLst>
      <p:ext uri="{BB962C8B-B14F-4D97-AF65-F5344CB8AC3E}">
        <p14:creationId xmlns:p14="http://schemas.microsoft.com/office/powerpoint/2010/main" xmlns="" val="1730278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CSS selectors </a:t>
            </a:r>
            <a:r>
              <a:rPr lang="en-US" sz="3400" dirty="0">
                <a:latin typeface="+mj-lt"/>
              </a:rPr>
              <a:t>are strings that follow CSS syntax for matching</a:t>
            </a:r>
          </a:p>
          <a:p>
            <a:r>
              <a:rPr lang="en-US" sz="3400" dirty="0">
                <a:latin typeface="+mj-lt"/>
              </a:rPr>
              <a:t>They allow very fast and powerful element matching, e.g.: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</a:rPr>
              <a:t>"#main"</a:t>
            </a:r>
            <a:r>
              <a:rPr lang="en-US" sz="3200" noProof="1">
                <a:latin typeface="+mj-lt"/>
              </a:rPr>
              <a:t> </a:t>
            </a:r>
            <a:r>
              <a:rPr lang="bg-BG" sz="3200" noProof="1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noProof="1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</a:rPr>
              <a:t>returns the element with ID "main"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"#content div"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selects all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&lt;div&gt;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s inside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#content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.note, .alert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all elements with class "note"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or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"alert"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"input[name='login']"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&lt;input&gt;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with name "login"</a:t>
            </a: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xmlns="" val="40000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B4504D3-1972-4773-B3C7-C66927996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6B0AE6-C2EF-4699-AC44-3EEB1F4DC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 the </a:t>
            </a:r>
            <a:r>
              <a:rPr lang="en-US" b="1" dirty="0">
                <a:solidFill>
                  <a:schemeClr val="bg1"/>
                </a:solidFill>
              </a:rPr>
              <a:t>first matching </a:t>
            </a:r>
            <a:r>
              <a:rPr lang="en-US" dirty="0"/>
              <a:t>element</a:t>
            </a:r>
          </a:p>
          <a:p>
            <a:pPr>
              <a:spcBef>
                <a:spcPts val="17400"/>
              </a:spcBef>
            </a:pPr>
            <a:r>
              <a:rPr lang="en-US" dirty="0"/>
              <a:t>Select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matching elements</a:t>
            </a:r>
          </a:p>
          <a:p>
            <a:pPr lvl="1"/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static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D6A2059-99C3-47F9-A828-669F7197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 -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C8EF9AC-EEAB-4E2A-A405-AF8704F5F319}"/>
              </a:ext>
            </a:extLst>
          </p:cNvPr>
          <p:cNvSpPr txBox="1"/>
          <p:nvPr/>
        </p:nvSpPr>
        <p:spPr>
          <a:xfrm>
            <a:off x="651000" y="5454000"/>
            <a:ext cx="1057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('article.list');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&lt;article&gt; elements having a class named 'list'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75BD0BE-7B26-4E0B-90EF-E3B0960F67C9}"/>
              </a:ext>
            </a:extLst>
          </p:cNvPr>
          <p:cNvSpPr txBox="1"/>
          <p:nvPr/>
        </p:nvSpPr>
        <p:spPr>
          <a:xfrm>
            <a:off x="651000" y="1950881"/>
            <a:ext cx="10575000" cy="1848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mainDiv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('#main');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element with ID 'main'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first paragraph on the page</a:t>
            </a:r>
          </a:p>
        </p:txBody>
      </p:sp>
    </p:spTree>
    <p:extLst>
      <p:ext uri="{BB962C8B-B14F-4D97-AF65-F5344CB8AC3E}">
        <p14:creationId xmlns:p14="http://schemas.microsoft.com/office/powerpoint/2010/main" xmlns="" val="1636610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xmlns="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xmlns="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xmlns="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366093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1215"/>
            <a:ext cx="9883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Both interfaces are 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 of </a:t>
            </a:r>
            <a:r>
              <a:rPr lang="en-US" b="1" dirty="0">
                <a:solidFill>
                  <a:schemeClr val="bg1"/>
                </a:solidFill>
              </a:rPr>
              <a:t>DOM nodes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contain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node type, including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whitespace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contains only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</a:p>
          <a:p>
            <a:pPr>
              <a:buClr>
                <a:schemeClr val="tx1"/>
              </a:buClr>
            </a:pPr>
            <a:r>
              <a:rPr lang="en-US" dirty="0"/>
              <a:t>Both have </a:t>
            </a:r>
            <a:r>
              <a:rPr lang="en-US" b="1" dirty="0">
                <a:solidFill>
                  <a:schemeClr val="bg1"/>
                </a:solidFill>
              </a:rPr>
              <a:t>iteration</a:t>
            </a:r>
            <a:r>
              <a:rPr lang="en-US" dirty="0"/>
              <a:t> methods,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has an extra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namedItem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, while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be either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NodeList</a:t>
            </a:r>
            <a:r>
              <a:rPr lang="en-US" dirty="0"/>
              <a:t> vs. </a:t>
            </a:r>
            <a:r>
              <a:rPr lang="en-US" dirty="0" err="1"/>
              <a:t>HTMLCollection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8669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B616581-DB9E-4BED-A81B-5CFB93A05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B994DB8-A2E4-47F2-A7ED-A3210F3E4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arrays but can be </a:t>
            </a:r>
            <a:r>
              <a:rPr lang="en-US" b="1" dirty="0">
                <a:solidFill>
                  <a:schemeClr val="bg1"/>
                </a:solidFill>
              </a:rPr>
              <a:t>indexed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iterated</a:t>
            </a:r>
          </a:p>
          <a:p>
            <a:pPr>
              <a:spcBef>
                <a:spcPts val="18000"/>
              </a:spcBef>
            </a:pPr>
            <a:r>
              <a:rPr lang="en-US" dirty="0"/>
              <a:t>Both can be </a:t>
            </a:r>
            <a:r>
              <a:rPr lang="en-US" b="1" dirty="0">
                <a:solidFill>
                  <a:schemeClr val="bg1"/>
                </a:solidFill>
              </a:rPr>
              <a:t>explicitly converted </a:t>
            </a:r>
            <a:r>
              <a:rPr lang="en-US" dirty="0"/>
              <a:t>to an array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4B51A3D-2029-48A1-9EBC-D45A1D24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Element Collections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3026558-AD16-44E7-82BF-D06B621F84CC}"/>
              </a:ext>
            </a:extLst>
          </p:cNvPr>
          <p:cNvSpPr txBox="1"/>
          <p:nvPr/>
        </p:nvSpPr>
        <p:spPr>
          <a:xfrm>
            <a:off x="2361000" y="2304000"/>
            <a:ext cx="9018455" cy="22170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first = elements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first paragraph on the page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for (let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 {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… */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Iterate over all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BD890-DC10-400D-BF09-70360947E8DD}"/>
              </a:ext>
            </a:extLst>
          </p:cNvPr>
          <p:cNvSpPr txBox="1"/>
          <p:nvPr/>
        </p:nvSpPr>
        <p:spPr>
          <a:xfrm>
            <a:off x="2361000" y="5301668"/>
            <a:ext cx="9018455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elementArray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Array.from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(elements);</a:t>
            </a:r>
          </a:p>
          <a:p>
            <a:pPr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elementArr2 = [...elements];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Spread syntax</a:t>
            </a:r>
          </a:p>
        </p:txBody>
      </p:sp>
    </p:spTree>
    <p:extLst>
      <p:ext uri="{BB962C8B-B14F-4D97-AF65-F5344CB8AC3E}">
        <p14:creationId xmlns:p14="http://schemas.microsoft.com/office/powerpoint/2010/main" xmlns="" val="3728107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Collect the </a:t>
            </a:r>
            <a:r>
              <a:rPr lang="en-US" sz="3200" b="1" dirty="0">
                <a:solidFill>
                  <a:schemeClr val="bg1"/>
                </a:solidFill>
              </a:rPr>
              <a:t>list items </a:t>
            </a:r>
            <a:r>
              <a:rPr lang="en-US" sz="3200" dirty="0"/>
              <a:t>from given HTML list and append their </a:t>
            </a:r>
            <a:r>
              <a:rPr lang="en-US" sz="3200" b="1" dirty="0">
                <a:solidFill>
                  <a:schemeClr val="bg1"/>
                </a:solidFill>
              </a:rPr>
              <a:t>text</a:t>
            </a:r>
            <a:r>
              <a:rPr lang="en-US" sz="3200" dirty="0"/>
              <a:t> to given </a:t>
            </a:r>
            <a:r>
              <a:rPr lang="en-US" sz="3200" b="1" dirty="0">
                <a:solidFill>
                  <a:schemeClr val="bg1"/>
                </a:solidFill>
              </a:rPr>
              <a:t>text area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3812" y="2438400"/>
            <a:ext cx="4343400" cy="392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1612" y="2438400"/>
            <a:ext cx="4343400" cy="3924300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5899440" y="4261829"/>
            <a:ext cx="383449" cy="277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77192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6539" y="1591492"/>
            <a:ext cx="6172198" cy="445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&gt;first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&gt;second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&gt;third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extractText()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Extract Text&lt;/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31145" y="1939900"/>
            <a:ext cx="4009590" cy="36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109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Collect List Items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099761" y="1642827"/>
            <a:ext cx="9989303" cy="38521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extractText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itemNodes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("ul#items li");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textarea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("#result");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node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itemNodes)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textarea.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+= node.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005" y="61543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https://judge.softuni.bg/Contests/2760#1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62264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AF318FD-77E2-4A47-85E3-DBA3E0868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sz="3400" dirty="0"/>
              <a:t>Every DOM Element has a </a:t>
            </a:r>
            <a:r>
              <a:rPr lang="en-US" sz="3400" b="1" dirty="0">
                <a:solidFill>
                  <a:schemeClr val="bg1"/>
                </a:solidFill>
              </a:rPr>
              <a:t>parent</a:t>
            </a:r>
            <a:endParaRPr lang="en-US" dirty="0"/>
          </a:p>
          <a:p>
            <a:pPr lvl="1"/>
            <a:r>
              <a:rPr lang="en-US" dirty="0"/>
              <a:t>Parents can be accessed by property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parentElement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parentNode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E784F5D-DAC3-4F6A-9361-66B0A72D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F234D1E-E2D9-4F2F-8ED8-1317F4D9C7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1257" y="2972716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B22026CD-E9F7-46C4-A5E7-E306A0E9579F}"/>
              </a:ext>
            </a:extLst>
          </p:cNvPr>
          <p:cNvSpPr txBox="1">
            <a:spLocks/>
          </p:cNvSpPr>
          <p:nvPr/>
        </p:nvSpPr>
        <p:spPr>
          <a:xfrm>
            <a:off x="2511257" y="4439195"/>
            <a:ext cx="889036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firstP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('p')[0];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firstP.parentElement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xmlns="" id="{48ED7E27-A5A4-44D2-89A6-BB5E67019824}"/>
              </a:ext>
            </a:extLst>
          </p:cNvPr>
          <p:cNvSpPr/>
          <p:nvPr/>
        </p:nvSpPr>
        <p:spPr bwMode="auto">
          <a:xfrm>
            <a:off x="9187544" y="3569977"/>
            <a:ext cx="2046514" cy="726714"/>
          </a:xfrm>
          <a:prstGeom prst="wedgeRoundRectCallout">
            <a:avLst>
              <a:gd name="adj1" fmla="val 23394"/>
              <a:gd name="adj2" fmla="val 815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child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xmlns="" id="{D38CF320-5D18-4CA9-8E6F-7724DFD835ED}"/>
              </a:ext>
            </a:extLst>
          </p:cNvPr>
          <p:cNvSpPr/>
          <p:nvPr/>
        </p:nvSpPr>
        <p:spPr bwMode="auto">
          <a:xfrm>
            <a:off x="7030371" y="5253012"/>
            <a:ext cx="2157172" cy="809779"/>
          </a:xfrm>
          <a:prstGeom prst="wedgeRoundRectCallout">
            <a:avLst>
              <a:gd name="adj1" fmla="val -65146"/>
              <a:gd name="adj2" fmla="val -44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child's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5E95775-3C01-4C95-93D7-D2B62479AB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1257" y="5772103"/>
            <a:ext cx="3262526" cy="5590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839648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FCD8E85-02BB-4B8F-B640-649BF8ED0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some element contains other elements, that means he is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of those elements</a:t>
            </a:r>
          </a:p>
          <a:p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. They can be accessed by property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80B228B-AA1F-48E0-AF2E-7DF72F85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68088B7-5725-43E6-8670-EB93F219045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207" y="3710859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A5888F43-736A-4574-B09A-550B8CCD938D}"/>
              </a:ext>
            </a:extLst>
          </p:cNvPr>
          <p:cNvSpPr txBox="1">
            <a:spLocks/>
          </p:cNvSpPr>
          <p:nvPr/>
        </p:nvSpPr>
        <p:spPr>
          <a:xfrm>
            <a:off x="680579" y="5345927"/>
            <a:ext cx="1128224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</a:t>
            </a:r>
            <a:r>
              <a:rPr lang="en-US" sz="2400" dirty="0">
                <a:solidFill>
                  <a:schemeClr val="bg1"/>
                </a:solidFill>
                <a:effectLst/>
              </a:rPr>
              <a:t>.children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B5BFC1E-3B41-40C1-864F-51DC7C9FF1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12822"/>
          <a:stretch/>
        </p:blipFill>
        <p:spPr>
          <a:xfrm>
            <a:off x="6231000" y="3716549"/>
            <a:ext cx="3492197" cy="131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xmlns="" id="{1E918ACF-20DC-4592-ABEE-216878D12345}"/>
              </a:ext>
            </a:extLst>
          </p:cNvPr>
          <p:cNvSpPr/>
          <p:nvPr/>
        </p:nvSpPr>
        <p:spPr bwMode="auto">
          <a:xfrm>
            <a:off x="7536000" y="6018650"/>
            <a:ext cx="2486855" cy="706241"/>
          </a:xfrm>
          <a:prstGeom prst="wedgeRoundRectCallout">
            <a:avLst>
              <a:gd name="adj1" fmla="val -20859"/>
              <a:gd name="adj2" fmla="val -74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live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HTMLCollection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4525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4F2C54F9-2CF3-410F-BE1B-2DC54EEDF6B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Common Techniques and Scenarios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66165F6D-1B8C-44D2-9E6D-5D80C4D488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Using the DOM 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6958153-D0F6-418F-8A96-29B668CBCA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98119" y="1494797"/>
            <a:ext cx="2395762" cy="23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3383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2C9F03-5EBC-4B0E-8149-37E123FD3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1B72118-23FF-4D8A-8B6F-8AE52AEF4F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Page scripts can be </a:t>
            </a:r>
            <a:r>
              <a:rPr lang="en-US" b="1" dirty="0">
                <a:solidFill>
                  <a:schemeClr val="bg1"/>
                </a:solidFill>
              </a:rPr>
              <a:t>loaded</a:t>
            </a:r>
            <a:r>
              <a:rPr lang="en-US" dirty="0"/>
              <a:t> from an external file</a:t>
            </a:r>
          </a:p>
          <a:p>
            <a:pPr lvl="1"/>
            <a:r>
              <a:rPr lang="en-US" dirty="0"/>
              <a:t>Use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dirty="0"/>
              <a:t> attribute of the </a:t>
            </a:r>
            <a:r>
              <a:rPr lang="en-US" b="1" dirty="0">
                <a:solidFill>
                  <a:schemeClr val="bg1"/>
                </a:solidFill>
              </a:rPr>
              <a:t>script element</a:t>
            </a:r>
          </a:p>
          <a:p>
            <a:pPr>
              <a:spcBef>
                <a:spcPts val="8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from script files are in the </a:t>
            </a:r>
            <a:r>
              <a:rPr lang="en-US" b="1" dirty="0">
                <a:solidFill>
                  <a:schemeClr val="bg1"/>
                </a:solidFill>
              </a:rPr>
              <a:t>global scope</a:t>
            </a:r>
          </a:p>
          <a:p>
            <a:pPr lvl="1"/>
            <a:r>
              <a:rPr lang="en-US" dirty="0"/>
              <a:t>Can be referenced and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scripts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script files in a page can see </a:t>
            </a:r>
            <a:r>
              <a:rPr lang="en-US" b="1" dirty="0">
                <a:solidFill>
                  <a:schemeClr val="bg1"/>
                </a:solidFill>
              </a:rPr>
              <a:t>each other</a:t>
            </a:r>
          </a:p>
          <a:p>
            <a:pPr>
              <a:buClr>
                <a:schemeClr val="tx1"/>
              </a:buClr>
            </a:pPr>
            <a:r>
              <a:rPr lang="en-US" dirty="0"/>
              <a:t>Pay attention to </a:t>
            </a:r>
            <a:r>
              <a:rPr lang="en-US" b="1" dirty="0">
                <a:solidFill>
                  <a:schemeClr val="bg1"/>
                </a:solidFill>
              </a:rPr>
              <a:t>load order</a:t>
            </a:r>
            <a:r>
              <a:rPr lang="en-US" dirty="0"/>
              <a:t>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07B6EE2-2B82-4A90-A056-141FF4DC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Page Scripts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621993-2A89-4B1D-88DC-B855E60AAB9A}"/>
              </a:ext>
            </a:extLst>
          </p:cNvPr>
          <p:cNvSpPr txBox="1"/>
          <p:nvPr/>
        </p:nvSpPr>
        <p:spPr>
          <a:xfrm>
            <a:off x="696000" y="2619000"/>
            <a:ext cx="765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&lt;script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src="app.js"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2762849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JS function to sum two numbers (fill the missing code)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1440" y="2214990"/>
            <a:ext cx="10823576" cy="2145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+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readonly="readonly" /&gt;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type="button" value="Calc"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calc()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&lt;script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src="calc.js"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&gt;&lt;/script&gt;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EBE2430-49F6-409A-B112-51591815D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0" y="5143730"/>
            <a:ext cx="547456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TODO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1000" y="4006154"/>
            <a:ext cx="4102055" cy="23910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3D0730E-DC8B-4471-8077-4413B4FC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0" y="4628992"/>
            <a:ext cx="547456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calc.js</a:t>
            </a:r>
          </a:p>
        </p:txBody>
      </p:sp>
    </p:spTree>
    <p:extLst>
      <p:ext uri="{BB962C8B-B14F-4D97-AF65-F5344CB8AC3E}">
        <p14:creationId xmlns:p14="http://schemas.microsoft.com/office/powerpoint/2010/main" xmlns="" val="35182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58415" y="1350224"/>
            <a:ext cx="2440103" cy="2659713"/>
            <a:chOff x="4858415" y="1350224"/>
            <a:chExt cx="2440103" cy="2659713"/>
          </a:xfrm>
        </p:grpSpPr>
        <p:pic>
          <p:nvPicPr>
            <p:cNvPr id="7" name="Picture 2" descr="Резултат с изображение за js dom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415" y="1350224"/>
              <a:ext cx="2440103" cy="2659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5586984" y="2423160"/>
              <a:ext cx="1005840" cy="557784"/>
            </a:xfrm>
            <a:prstGeom prst="rect">
              <a:avLst/>
            </a:prstGeom>
            <a:solidFill>
              <a:srgbClr val="9DD4B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3D8B5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BOM</a:t>
              </a: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Browser API</a:t>
            </a:r>
          </a:p>
        </p:txBody>
      </p:sp>
    </p:spTree>
    <p:extLst>
      <p:ext uri="{BB962C8B-B14F-4D97-AF65-F5344CB8AC3E}">
        <p14:creationId xmlns:p14="http://schemas.microsoft.com/office/powerpoint/2010/main" xmlns="" val="3038711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66040" y="2102294"/>
            <a:ext cx="9456745" cy="26691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num1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num2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sum = Number(num1) + Number(num2);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sum;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0960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718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DBA6D7C-6D03-409A-A047-A2AD3C55C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7E7745-CB31-422B-8070-B6D3AB747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Content can be </a:t>
            </a:r>
            <a:r>
              <a:rPr lang="en-US" b="1" dirty="0">
                <a:solidFill>
                  <a:schemeClr val="bg1"/>
                </a:solidFill>
              </a:rPr>
              <a:t>hidden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revealed</a:t>
            </a:r>
            <a:r>
              <a:rPr lang="en-US" dirty="0"/>
              <a:t> by changing its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style</a:t>
            </a:r>
          </a:p>
          <a:p>
            <a:pPr lvl="1"/>
            <a:r>
              <a:rPr lang="en-US" dirty="0"/>
              <a:t>This is a </a:t>
            </a:r>
            <a:r>
              <a:rPr lang="en-US" b="1" dirty="0">
                <a:solidFill>
                  <a:schemeClr val="bg1"/>
                </a:solidFill>
              </a:rPr>
              <a:t>common technique </a:t>
            </a:r>
            <a:r>
              <a:rPr lang="en-US" dirty="0"/>
              <a:t>to display content dynamically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 an element:</a:t>
            </a:r>
          </a:p>
          <a:p>
            <a:pPr>
              <a:spcBef>
                <a:spcPts val="9600"/>
              </a:spcBef>
            </a:pP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reveal</a:t>
            </a:r>
            <a:r>
              <a:rPr lang="en-US" dirty="0"/>
              <a:t> an element, set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to anything that isn't </a:t>
            </a:r>
            <a:r>
              <a:rPr lang="en-US" b="1" dirty="0">
                <a:solidFill>
                  <a:schemeClr val="bg1"/>
                </a:solidFill>
              </a:rPr>
              <a:t>'none'</a:t>
            </a:r>
            <a:r>
              <a:rPr lang="en-US" dirty="0"/>
              <a:t> (including </a:t>
            </a:r>
            <a:r>
              <a:rPr lang="en-US" b="1" dirty="0">
                <a:solidFill>
                  <a:schemeClr val="bg1"/>
                </a:solidFill>
              </a:rPr>
              <a:t>empty string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6DC16F-781E-41E9-B2DC-CCE60552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Content via Visibility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B1C33C6-DB63-4697-B2ED-5086F7DE70CF}"/>
              </a:ext>
            </a:extLst>
          </p:cNvPr>
          <p:cNvSpPr txBox="1"/>
          <p:nvPr/>
        </p:nvSpPr>
        <p:spPr>
          <a:xfrm>
            <a:off x="696000" y="3294000"/>
            <a:ext cx="1084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 = document.getElementById('main');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element.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'none'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61A53D9-7E8A-4F51-BB6E-723CFD161E43}"/>
              </a:ext>
            </a:extLst>
          </p:cNvPr>
          <p:cNvSpPr txBox="1"/>
          <p:nvPr/>
        </p:nvSpPr>
        <p:spPr>
          <a:xfrm>
            <a:off x="696000" y="5760886"/>
            <a:ext cx="10845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element.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Can be 'inline', 'block', etc.</a:t>
            </a:r>
          </a:p>
        </p:txBody>
      </p:sp>
    </p:spTree>
    <p:extLst>
      <p:ext uri="{BB962C8B-B14F-4D97-AF65-F5344CB8AC3E}">
        <p14:creationId xmlns:p14="http://schemas.microsoft.com/office/powerpoint/2010/main" xmlns="" val="2807607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HTML page holds a short text + link "</a:t>
            </a:r>
            <a:r>
              <a:rPr lang="en-US" sz="3200" b="1" i="1" dirty="0">
                <a:solidFill>
                  <a:schemeClr val="bg1"/>
                </a:solidFill>
              </a:rPr>
              <a:t>Read more …</a:t>
            </a:r>
            <a:r>
              <a:rPr lang="en-US" sz="3200" dirty="0"/>
              <a:t>"</a:t>
            </a:r>
          </a:p>
          <a:p>
            <a:pPr lvl="1"/>
            <a:r>
              <a:rPr lang="en-US" sz="3200" dirty="0"/>
              <a:t>Clicking on the link shows more text and hides the link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51612" y="2741547"/>
            <a:ext cx="4286762" cy="3520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3114" y="2740568"/>
            <a:ext cx="4287898" cy="352140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882868" y="434887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8222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 – HTML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7618412" y="4503921"/>
            <a:ext cx="4573588" cy="189687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See the DOM tree here: </a:t>
            </a:r>
            <a:r>
              <a:rPr lang="en-US" sz="3200" b="1" dirty="0">
                <a:hlinkClick r:id="rId2"/>
              </a:rPr>
              <a:t>http://software.hixie.ch/utilities/js/live-dom-viewer/?saved=4275</a:t>
            </a:r>
            <a:endParaRPr lang="en-US" sz="3200" b="1" dirty="0"/>
          </a:p>
          <a:p>
            <a:endParaRPr lang="en-US" sz="2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2037" y="1490437"/>
            <a:ext cx="6527495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Welcome to the "Show More Text Example".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onclick=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style=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TODO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6" name="Picture 6" descr="http://gifmaker.me/files/download/home/20160619/22/CmWuWuiwxGTUxiTHLrJZnq/output_nYYOfx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29526" y="1316266"/>
            <a:ext cx="362013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9802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Show More Text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16005" y="1407586"/>
            <a:ext cx="10667998" cy="44346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Welcome to the "Show More Text Example". 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onclick="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style="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inline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5" name="Picture 6" descr="http://gifmaker.me/files/download/home/20160619/22/CmWuWuiwxGTUxiTHLrJZnq/output_nYYOfx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3162" y="2770597"/>
            <a:ext cx="36766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6005" y="6173824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3"/>
              </a:rPr>
              <a:t>https://judge.softuni.bg/Contests/2760#3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11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36FAB9C-11C6-4D6E-B091-B9A4624DD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0E452A6-8DF0-4DA6-A5D0-79DC68E025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we need to target an element based on its </a:t>
            </a:r>
            <a:r>
              <a:rPr lang="en-US" b="1" dirty="0">
                <a:solidFill>
                  <a:schemeClr val="bg1"/>
                </a:solidFill>
              </a:rPr>
              <a:t>relation</a:t>
            </a:r>
            <a:r>
              <a:rPr lang="en-US" dirty="0"/>
              <a:t> to other </a:t>
            </a:r>
            <a:r>
              <a:rPr lang="en-US" b="1" dirty="0">
                <a:solidFill>
                  <a:schemeClr val="bg1"/>
                </a:solidFill>
              </a:rPr>
              <a:t>similar elements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column</a:t>
            </a:r>
            <a:r>
              <a:rPr lang="en-US" dirty="0"/>
              <a:t> in a table, </a:t>
            </a:r>
            <a:r>
              <a:rPr lang="en-US" b="1" dirty="0">
                <a:solidFill>
                  <a:schemeClr val="bg1"/>
                </a:solidFill>
              </a:rPr>
              <a:t>list item</a:t>
            </a:r>
            <a:r>
              <a:rPr lang="en-US" dirty="0"/>
              <a:t>, etc.</a:t>
            </a:r>
          </a:p>
          <a:p>
            <a:r>
              <a:rPr lang="en-US" dirty="0"/>
              <a:t>Can be done either by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or with a </a:t>
            </a:r>
            <a:r>
              <a:rPr lang="en-US" b="1" dirty="0">
                <a:solidFill>
                  <a:schemeClr val="bg1"/>
                </a:solidFill>
              </a:rPr>
              <a:t>CSS selector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C86B9AF-DC22-403A-AAD3-0828B7CC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n-</a:t>
            </a:r>
            <a:r>
              <a:rPr lang="en-US" dirty="0" err="1"/>
              <a:t>th</a:t>
            </a:r>
            <a:r>
              <a:rPr lang="en-US" dirty="0"/>
              <a:t> Child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9A888E9-D360-4083-899B-C93615367077}"/>
              </a:ext>
            </a:extLst>
          </p:cNvPr>
          <p:cNvSpPr txBox="1"/>
          <p:nvPr/>
        </p:nvSpPr>
        <p:spPr>
          <a:xfrm>
            <a:off x="696000" y="3699000"/>
            <a:ext cx="10845000" cy="18480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document.getElementsByTagName('ul')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First &lt;ul&gt; on the page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thirdLi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.getElementsByTagName('li')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Third &lt;li&gt; inside the selected &lt;ul&gt;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640ADAF-0FB3-479D-9F32-F7CA7A616565}"/>
              </a:ext>
            </a:extLst>
          </p:cNvPr>
          <p:cNvSpPr txBox="1"/>
          <p:nvPr/>
        </p:nvSpPr>
        <p:spPr>
          <a:xfrm>
            <a:off x="696000" y="5634000"/>
            <a:ext cx="1084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thirdLi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document.querySelector(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'ul </a:t>
            </a: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li:nth-child(3)'</a:t>
            </a:r>
            <a:r>
              <a:rPr lang="en-US" sz="2398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2398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Third &lt;li&gt; inside the first &lt;ul&gt; on the page</a:t>
            </a:r>
          </a:p>
        </p:txBody>
      </p:sp>
    </p:spTree>
    <p:extLst>
      <p:ext uri="{BB962C8B-B14F-4D97-AF65-F5344CB8AC3E}">
        <p14:creationId xmlns:p14="http://schemas.microsoft.com/office/powerpoint/2010/main" xmlns="" val="3822957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A HTML page holds a </a:t>
            </a:r>
            <a:r>
              <a:rPr lang="en-US" sz="3200" b="1" dirty="0">
                <a:solidFill>
                  <a:schemeClr val="bg1"/>
                </a:solidFill>
              </a:rPr>
              <a:t>table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rows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On button click, colorize in color "</a:t>
            </a:r>
            <a:r>
              <a:rPr lang="en-US" sz="3200" b="1" dirty="0">
                <a:solidFill>
                  <a:schemeClr val="bg1"/>
                </a:solidFill>
              </a:rPr>
              <a:t>teal</a:t>
            </a:r>
            <a:r>
              <a:rPr lang="en-US" sz="3200" dirty="0"/>
              <a:t>" all even rows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Colorize Table Rows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2514600"/>
            <a:ext cx="10515598" cy="3445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border="1"&gt;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&gt;Name&lt;/th&gt;&lt;th&gt;Town&lt;/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&gt;Eve&lt;/td&gt;&lt;td&gt;Sofia&lt;/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&gt;Nick&lt;/td&gt;&lt;td&gt;Varna&lt;/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&gt;Didi&lt;/td&gt;&lt;td&gt;Ruse&lt;/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&gt;Tedy&lt;/td&gt;&lt;td&gt;Varna&lt;/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colorizeRows()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"&gt;Colorize&lt;/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46306" y="2514600"/>
            <a:ext cx="2705906" cy="289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317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Colorize Table Rows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49826" y="1622088"/>
            <a:ext cx="10515598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colorizeRows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rows = document.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("table tr");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index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row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rows)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index++;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(index % 2 == 0)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row.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style.background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"teal";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592" y="61722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https://judge.softuni.bg/Contests/2760#4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97159" y="1622088"/>
            <a:ext cx="2868265" cy="30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433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first table </a:t>
            </a:r>
            <a:r>
              <a:rPr lang="en-US" sz="3200" dirty="0"/>
              <a:t>and sum all values in the </a:t>
            </a:r>
            <a:r>
              <a:rPr lang="en-US" sz="3200" b="1" dirty="0">
                <a:solidFill>
                  <a:schemeClr val="bg1"/>
                </a:solidFill>
              </a:rPr>
              <a:t>last column</a:t>
            </a:r>
          </a:p>
          <a:p>
            <a:r>
              <a:rPr lang="en-US" sz="3200" dirty="0"/>
              <a:t>Display the result inside element with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  <a:r>
              <a:rPr lang="en-US" sz="3200" dirty="0"/>
              <a:t> "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"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8322" y="2743200"/>
            <a:ext cx="3590925" cy="3644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19446" y="2743200"/>
            <a:ext cx="3591057" cy="3644655"/>
          </a:xfrm>
          <a:prstGeom prst="rect">
            <a:avLst/>
          </a:prstGeom>
        </p:spPr>
      </p:pic>
      <p:sp>
        <p:nvSpPr>
          <p:cNvPr id="6" name="Arrow: Right 8"/>
          <p:cNvSpPr/>
          <p:nvPr/>
        </p:nvSpPr>
        <p:spPr>
          <a:xfrm>
            <a:off x="5826852" y="4146427"/>
            <a:ext cx="534988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38020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Sample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Table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8012" y="1905000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&lt;tbody&gt;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&lt;tr&gt;&lt;th&gt;Product&lt;/th&gt;&lt;th&gt;Cost&lt;/th&gt;&lt;/tr&gt;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&lt;tr&gt;&lt;td&gt;Beer&lt;/td&gt;  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2.88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&lt;tr&gt;&lt;td&gt;Fries&lt;/td&gt; 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2.15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&lt;tr&gt;&lt;td&gt;Burger&lt;/td&gt;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4.59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&lt;tr&gt;&lt;td&gt;Total:&lt;/td&gt; &lt;td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&lt;/tbody&gt;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&lt;/table&gt;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"&gt;Sum&lt;/button&gt;</a:t>
            </a:r>
          </a:p>
        </p:txBody>
      </p:sp>
    </p:spTree>
    <p:extLst>
      <p:ext uri="{BB962C8B-B14F-4D97-AF65-F5344CB8AC3E}">
        <p14:creationId xmlns:p14="http://schemas.microsoft.com/office/powerpoint/2010/main" xmlns="" val="87569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Browsers expose some objects 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sz="3200" dirty="0"/>
              <a:t>,  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navigator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  <a:r>
              <a:rPr lang="en-US" sz="3200" dirty="0"/>
              <a:t>, …</a:t>
            </a:r>
          </a:p>
          <a:p>
            <a:pPr>
              <a:spcBef>
                <a:spcPts val="27000"/>
              </a:spcBef>
            </a:pPr>
            <a:r>
              <a:rPr lang="en-US" dirty="0"/>
              <a:t>Most of this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will be examined in the </a:t>
            </a:r>
            <a:r>
              <a:rPr lang="en-US" b="1" dirty="0">
                <a:solidFill>
                  <a:schemeClr val="bg1"/>
                </a:solidFill>
              </a:rPr>
              <a:t>next course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00608" y="2516778"/>
            <a:ext cx="5380585" cy="2876006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2259291" y="2677386"/>
            <a:ext cx="435535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(window);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(navigator);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(screen);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(location);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(history);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(document);</a:t>
            </a:r>
          </a:p>
        </p:txBody>
      </p:sp>
    </p:spTree>
    <p:extLst>
      <p:ext uri="{BB962C8B-B14F-4D97-AF65-F5344CB8AC3E}">
        <p14:creationId xmlns:p14="http://schemas.microsoft.com/office/powerpoint/2010/main" xmlns="" val="158494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90595" y="1680755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sum()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table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 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total = 0;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 = 1; i &lt; table.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cols = table[i].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children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cost = cols[cols.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- 1].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total += Number(cost);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total;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649130F-E469-4262-B7C6-0638D67901C9}"/>
              </a:ext>
            </a:extLst>
          </p:cNvPr>
          <p:cNvSpPr txBox="1"/>
          <p:nvPr/>
        </p:nvSpPr>
        <p:spPr>
          <a:xfrm>
            <a:off x="817592" y="61722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https://judge.softuni.bg/Contests/2760#5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870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4213561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Extract all </a:t>
            </a:r>
            <a:r>
              <a:rPr lang="en-US" sz="3200" b="1" dirty="0">
                <a:solidFill>
                  <a:schemeClr val="bg1"/>
                </a:solidFill>
              </a:rPr>
              <a:t>parenthesized text </a:t>
            </a:r>
            <a:r>
              <a:rPr lang="en-US" sz="3200" dirty="0"/>
              <a:t>from a </a:t>
            </a:r>
            <a:r>
              <a:rPr lang="en-US" sz="3200" b="1" dirty="0">
                <a:solidFill>
                  <a:schemeClr val="bg1"/>
                </a:solidFill>
              </a:rPr>
              <a:t>target</a:t>
            </a:r>
            <a:r>
              <a:rPr lang="en-US" sz="3200" dirty="0"/>
              <a:t> paragraph</a:t>
            </a:r>
          </a:p>
          <a:p>
            <a:pPr lvl="1"/>
            <a:r>
              <a:rPr lang="en-US" sz="3200" dirty="0"/>
              <a:t>Your function will receive an element ID to parse</a:t>
            </a:r>
          </a:p>
          <a:p>
            <a:pPr lvl="1"/>
            <a:r>
              <a:rPr lang="en-US" sz="3200" dirty="0"/>
              <a:t>Return the result as string, joined by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"; "</a:t>
            </a:r>
            <a:r>
              <a:rPr lang="en-US" sz="3200" dirty="0"/>
              <a:t>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Parenthesis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06000" y="4083299"/>
            <a:ext cx="3866173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Bulgaria;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Kazanlak;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Rosa demascena Mill;</a:t>
            </a:r>
          </a:p>
        </p:txBody>
      </p:sp>
      <p:sp>
        <p:nvSpPr>
          <p:cNvPr id="7" name="Arrow: Right 8"/>
          <p:cNvSpPr/>
          <p:nvPr/>
        </p:nvSpPr>
        <p:spPr>
          <a:xfrm>
            <a:off x="6906000" y="4329000"/>
            <a:ext cx="381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17" name="Картина 16">
            <a:extLst>
              <a:ext uri="{FF2B5EF4-FFF2-40B4-BE49-F238E27FC236}">
                <a16:creationId xmlns:a16="http://schemas.microsoft.com/office/drawing/2014/main" xmlns="" id="{206490EE-FC1E-4A9B-B9E3-438FACAD1E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3552" y="3429000"/>
            <a:ext cx="6146123" cy="2789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44752" y="5381735"/>
            <a:ext cx="4861248" cy="52084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98410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Sample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Parenthesis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9600" y="1981200"/>
            <a:ext cx="10972800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 id="content"&gt;</a:t>
            </a:r>
          </a:p>
          <a:p>
            <a:r>
              <a:rPr lang="en-US" sz="24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The Rose Valley (</a:t>
            </a:r>
            <a:r>
              <a:rPr lang="en-US" sz="2400" dirty="0">
                <a:solidFill>
                  <a:srgbClr val="F2A40D"/>
                </a:solidFill>
                <a:effectLst/>
              </a:rPr>
              <a:t>Bulgaria</a:t>
            </a:r>
            <a:r>
              <a:rPr lang="en-US" sz="2400" dirty="0">
                <a:solidFill>
                  <a:schemeClr val="tx1"/>
                </a:solidFill>
                <a:effectLst/>
              </a:rPr>
              <a:t>) is located just south of the Balkan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Montains</a:t>
            </a:r>
            <a:r>
              <a:rPr lang="bg-BG" sz="2400" dirty="0">
                <a:solidFill>
                  <a:schemeClr val="tx1"/>
                </a:solidFill>
                <a:effectLst/>
              </a:rPr>
              <a:t>(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Kazanlak</a:t>
            </a:r>
            <a:r>
              <a:rPr lang="bg-BG" sz="2400" dirty="0">
                <a:solidFill>
                  <a:schemeClr val="tx1"/>
                </a:solidFill>
                <a:effectLst/>
              </a:rPr>
              <a:t>).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most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commo</a:t>
            </a:r>
            <a:r>
              <a:rPr lang="en-US" sz="2400" dirty="0">
                <a:solidFill>
                  <a:schemeClr val="tx1"/>
                </a:solidFill>
                <a:effectLst/>
              </a:rPr>
              <a:t>n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oil-bearin</a:t>
            </a:r>
            <a:r>
              <a:rPr lang="en-US" sz="2400" dirty="0">
                <a:solidFill>
                  <a:schemeClr val="tx1"/>
                </a:solidFill>
                <a:effectLst/>
              </a:rPr>
              <a:t>g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rose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found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in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valley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is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pink-petaled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Damask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ros</a:t>
            </a:r>
            <a:r>
              <a:rPr lang="en-US" sz="2400" dirty="0">
                <a:solidFill>
                  <a:schemeClr val="tx1"/>
                </a:solidFill>
                <a:effectLst/>
              </a:rPr>
              <a:t>e </a:t>
            </a:r>
            <a:r>
              <a:rPr lang="bg-BG" sz="2400" dirty="0">
                <a:solidFill>
                  <a:schemeClr val="tx1"/>
                </a:solidFill>
                <a:effectLst/>
              </a:rPr>
              <a:t>(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Ros</a:t>
            </a:r>
            <a:r>
              <a:rPr lang="en-US" sz="2400" dirty="0">
                <a:solidFill>
                  <a:srgbClr val="F2A40D"/>
                </a:solidFill>
                <a:effectLst/>
              </a:rPr>
              <a:t>a 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damascena</a:t>
            </a:r>
            <a:r>
              <a:rPr lang="bg-BG" sz="2400" dirty="0">
                <a:solidFill>
                  <a:srgbClr val="F2A40D"/>
                </a:solidFill>
                <a:effectLst/>
              </a:rPr>
              <a:t> 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Mill</a:t>
            </a:r>
            <a:r>
              <a:rPr lang="bg-BG" sz="2400" dirty="0">
                <a:solidFill>
                  <a:schemeClr val="tx1"/>
                </a:solidFill>
                <a:effectLst/>
              </a:rPr>
              <a:t>).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 id="holder"&gt;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Lorem ipsum dolor sit amet,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consectetur adipiscing elit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), sed do eiusmod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incididunt ut labore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et dolore magna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aliqua.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&lt;/p&gt; </a:t>
            </a:r>
          </a:p>
        </p:txBody>
      </p:sp>
    </p:spTree>
    <p:extLst>
      <p:ext uri="{BB962C8B-B14F-4D97-AF65-F5344CB8AC3E}">
        <p14:creationId xmlns:p14="http://schemas.microsoft.com/office/powerpoint/2010/main" xmlns="" val="244142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Parenthesis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16720" y="1231082"/>
            <a:ext cx="10972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extract(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para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pattern = 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\(([^)]+)\)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/g;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result = [];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match = pattern.exec(para);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while(match)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result.push(match[1]);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match = pattern.exec(para);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result.join('; 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4888" y="6124730"/>
            <a:ext cx="8456464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5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+mn-lt"/>
              </a:rPr>
              <a:t>Check your solution here: 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  <a:hlinkClick r:id="rId2"/>
              </a:rPr>
              <a:t>https://judge.softuni.bg/Contests/2760#6</a:t>
            </a:r>
            <a:endParaRPr lang="en-US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938544" y="325051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71556" y="1541427"/>
            <a:ext cx="95151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BOM – Browser API</a:t>
            </a:r>
            <a:endParaRPr lang="bg-BG" sz="2800" b="1" dirty="0">
              <a:solidFill>
                <a:schemeClr val="bg2"/>
              </a:solidFill>
            </a:endParaRP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DOM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DOM</a:t>
            </a:r>
            <a:r>
              <a:rPr lang="en-US" sz="2800" b="1" dirty="0">
                <a:solidFill>
                  <a:schemeClr val="bg2"/>
                </a:solidFill>
              </a:rPr>
              <a:t> is a programming API for HTML and </a:t>
            </a:r>
            <a:r>
              <a:rPr lang="bg-BG" sz="2800" b="1" dirty="0">
                <a:solidFill>
                  <a:schemeClr val="bg2"/>
                </a:solidFill>
              </a:rPr>
              <a:t>	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XML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documents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Selecting DOM elements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By </a:t>
            </a:r>
            <a:r>
              <a:rPr lang="en-US" sz="2800" b="1" dirty="0">
                <a:solidFill>
                  <a:schemeClr val="bg1"/>
                </a:solidFill>
              </a:rPr>
              <a:t>Id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By </a:t>
            </a:r>
            <a:r>
              <a:rPr lang="en-US" sz="2800" b="1" dirty="0">
                <a:solidFill>
                  <a:schemeClr val="bg1"/>
                </a:solidFill>
              </a:rPr>
              <a:t>Class</a:t>
            </a:r>
            <a:r>
              <a:rPr lang="en-US" sz="2800" b="1" dirty="0">
                <a:solidFill>
                  <a:schemeClr val="bg2"/>
                </a:solidFill>
              </a:rPr>
              <a:t> Name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Query</a:t>
            </a:r>
            <a:r>
              <a:rPr lang="en-US" sz="2800" b="1" dirty="0">
                <a:solidFill>
                  <a:schemeClr val="bg2"/>
                </a:solidFill>
              </a:rPr>
              <a:t> Selectors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DOM </a:t>
            </a:r>
            <a:r>
              <a:rPr lang="en-US" sz="2800" b="1" dirty="0">
                <a:solidFill>
                  <a:schemeClr val="bg1"/>
                </a:solidFill>
              </a:rPr>
              <a:t>Properties</a:t>
            </a:r>
            <a:r>
              <a:rPr lang="en-US" sz="2800" b="1" dirty="0">
                <a:solidFill>
                  <a:schemeClr val="bg2"/>
                </a:solidFill>
              </a:rPr>
              <a:t> &amp; HTML </a:t>
            </a:r>
            <a:r>
              <a:rPr lang="en-US" sz="2800" b="1" dirty="0">
                <a:solidFill>
                  <a:schemeClr val="bg1"/>
                </a:solidFill>
              </a:rPr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xmlns="" val="63898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353892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E7D0E4F-3845-47A6-8A31-8F36C631A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961EF1B-E9FF-47C7-92D7-B730B3301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global object </a:t>
            </a:r>
            <a:r>
              <a:rPr lang="en-US" dirty="0"/>
              <a:t>in the browser is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4B36C635-8B38-49EA-A471-D9547C1A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Context in the Browser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562FD08-80FB-46DA-AABA-9653B2E218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74433" y="2312505"/>
            <a:ext cx="3121549" cy="3121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061C39F-BA90-4409-AEA5-CCA6EB33A259}"/>
              </a:ext>
            </a:extLst>
          </p:cNvPr>
          <p:cNvSpPr txBox="1"/>
          <p:nvPr/>
        </p:nvSpPr>
        <p:spPr>
          <a:xfrm>
            <a:off x="696000" y="1944000"/>
            <a:ext cx="729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 b = 8;</a:t>
            </a:r>
          </a:p>
          <a:p>
            <a:r>
              <a:rPr lang="en-US" sz="2398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.b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); 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5EECD48-AF7F-4E92-AAEF-CEA1E6AEDE70}"/>
              </a:ext>
            </a:extLst>
          </p:cNvPr>
          <p:cNvSpPr txBox="1"/>
          <p:nvPr/>
        </p:nvSpPr>
        <p:spPr>
          <a:xfrm>
            <a:off x="696000" y="3193115"/>
            <a:ext cx="729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 a = 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.a); 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C8C56A4-8846-4583-B0F2-91890A0B239D}"/>
              </a:ext>
            </a:extLst>
          </p:cNvPr>
          <p:cNvSpPr txBox="1"/>
          <p:nvPr/>
        </p:nvSpPr>
        <p:spPr>
          <a:xfrm>
            <a:off x="696000" y="4442231"/>
            <a:ext cx="729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spcAft>
                <a:spcPts val="0"/>
              </a:spcAft>
              <a:defRPr sz="2398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function foo() {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console.log("Simple function call");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</a:t>
            </a:r>
            <a:r>
              <a:rPr lang="en-US" dirty="0"/>
              <a:t>this</a:t>
            </a:r>
            <a:r>
              <a:rPr lang="en-US" dirty="0">
                <a:solidFill>
                  <a:schemeClr val="tx1"/>
                </a:solidFill>
              </a:rPr>
              <a:t> === </a:t>
            </a:r>
            <a:r>
              <a:rPr lang="en-US" dirty="0"/>
              <a:t>window</a:t>
            </a:r>
            <a:r>
              <a:rPr lang="en-US" dirty="0">
                <a:solidFill>
                  <a:schemeClr val="tx1"/>
                </a:solidFill>
              </a:rPr>
              <a:t>);  // true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foo();</a:t>
            </a:r>
          </a:p>
        </p:txBody>
      </p:sp>
    </p:spTree>
    <p:extLst>
      <p:ext uri="{BB962C8B-B14F-4D97-AF65-F5344CB8AC3E}">
        <p14:creationId xmlns:p14="http://schemas.microsoft.com/office/powerpoint/2010/main" xmlns="" val="1263720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Document with a Logical Tree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</p:spTree>
    <p:extLst>
      <p:ext uri="{BB962C8B-B14F-4D97-AF65-F5344CB8AC3E}">
        <p14:creationId xmlns:p14="http://schemas.microsoft.com/office/powerpoint/2010/main" xmlns="" val="1542366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represents the document as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That way, the programming languages </a:t>
            </a:r>
            <a:r>
              <a:rPr lang="en-US" b="1" dirty="0">
                <a:solidFill>
                  <a:schemeClr val="bg1"/>
                </a:solidFill>
              </a:rPr>
              <a:t>can connect </a:t>
            </a:r>
            <a:r>
              <a:rPr lang="en-US" dirty="0"/>
              <a:t>to the page</a:t>
            </a:r>
          </a:p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HTML DOM </a:t>
            </a:r>
            <a:r>
              <a:rPr lang="en-US" sz="3600" dirty="0"/>
              <a:t>is an </a:t>
            </a:r>
            <a:r>
              <a:rPr lang="en-US" sz="3600" b="1" dirty="0">
                <a:solidFill>
                  <a:schemeClr val="bg1"/>
                </a:solidFill>
              </a:rPr>
              <a:t>Object Model </a:t>
            </a: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. It defines: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HTML elements as 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Events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7" name="Picture 6" descr="A picture containing object, first-aid kit&#10;&#10;Description automatically generated">
            <a:extLst>
              <a:ext uri="{FF2B5EF4-FFF2-40B4-BE49-F238E27FC236}">
                <a16:creationId xmlns:a16="http://schemas.microsoft.com/office/drawing/2014/main" xmlns="" id="{0D5936C5-EFE1-4A2F-9D7D-D282866F6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30242" y="3796658"/>
            <a:ext cx="2336170" cy="233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6184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67FB59-922E-4B23-997F-DFBDF2C5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browser </a:t>
            </a:r>
            <a:r>
              <a:rPr lang="en-US" b="1" dirty="0">
                <a:solidFill>
                  <a:schemeClr val="bg1"/>
                </a:solidFill>
              </a:rPr>
              <a:t>parses</a:t>
            </a:r>
            <a:r>
              <a:rPr lang="en-US" dirty="0"/>
              <a:t> HTML and creates a </a:t>
            </a:r>
            <a:r>
              <a:rPr lang="en-US" b="1" dirty="0">
                <a:solidFill>
                  <a:schemeClr val="bg1"/>
                </a:solidFill>
              </a:rPr>
              <a:t>DOM Tree</a:t>
            </a:r>
          </a:p>
          <a:p>
            <a:pPr>
              <a:spcBef>
                <a:spcPts val="28200"/>
              </a:spcBef>
            </a:pPr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 in each other and create a </a:t>
            </a:r>
            <a:r>
              <a:rPr lang="en-US" b="1" dirty="0">
                <a:solidFill>
                  <a:schemeClr val="bg1"/>
                </a:solidFill>
              </a:rPr>
              <a:t>hierarchy</a:t>
            </a:r>
          </a:p>
          <a:p>
            <a:pPr lvl="1"/>
            <a:r>
              <a:rPr lang="en-US" dirty="0"/>
              <a:t>Like the hierarchy of a </a:t>
            </a:r>
            <a:r>
              <a:rPr lang="en-US" b="1" dirty="0">
                <a:solidFill>
                  <a:schemeClr val="bg1"/>
                </a:solidFill>
              </a:rPr>
              <a:t>street address </a:t>
            </a:r>
            <a:r>
              <a:rPr lang="en-US" dirty="0"/>
              <a:t>– Country, City, Street,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HTML to DOM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EB79B6E-6AB7-490A-855B-B87FA8C661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9248" y="1966678"/>
            <a:ext cx="4561752" cy="3223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A05AD2D-3A2C-46BB-BCF9-3D03244F9F8D}"/>
              </a:ext>
            </a:extLst>
          </p:cNvPr>
          <p:cNvSpPr txBox="1"/>
          <p:nvPr/>
        </p:nvSpPr>
        <p:spPr>
          <a:xfrm>
            <a:off x="589248" y="1809000"/>
            <a:ext cx="6167579" cy="3539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98" b="1" noProof="1">
                <a:solidFill>
                  <a:srgbClr val="A2CC3A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My Heading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My Heading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161743"/>
                </a:solidFill>
                <a:latin typeface="Consolas" pitchFamily="49" charset="0"/>
                <a:cs typeface="Consolas" pitchFamily="49" charset="0"/>
              </a:rPr>
              <a:t>href="/about"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Click Here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A2CC3A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xmlns="" val="1108613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5444</TotalTime>
  <Words>2695</Words>
  <Application>Microsoft Office PowerPoint</Application>
  <PresentationFormat>По избор</PresentationFormat>
  <Paragraphs>453</Paragraphs>
  <Slides>58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58</vt:i4>
      </vt:variant>
    </vt:vector>
  </HeadingPairs>
  <TitlesOfParts>
    <vt:vector size="59" baseType="lpstr">
      <vt:lpstr>1_SoftUni</vt:lpstr>
      <vt:lpstr>DOM Introduction</vt:lpstr>
      <vt:lpstr>Table of Contents</vt:lpstr>
      <vt:lpstr>Have a Question?</vt:lpstr>
      <vt:lpstr>Browser API</vt:lpstr>
      <vt:lpstr>Browser Object Model (BOM)</vt:lpstr>
      <vt:lpstr>Global Context in the Browser</vt:lpstr>
      <vt:lpstr>Document Object Model (DOM)</vt:lpstr>
      <vt:lpstr>Document Object Model</vt:lpstr>
      <vt:lpstr>From HTML to DOM Tree</vt:lpstr>
      <vt:lpstr> DOM Methods</vt:lpstr>
      <vt:lpstr>Example: DOM Methods</vt:lpstr>
      <vt:lpstr>Example: DOM Methods</vt:lpstr>
      <vt:lpstr>Using the DOM API</vt:lpstr>
      <vt:lpstr>JavaScript in the Browser</vt:lpstr>
      <vt:lpstr>HTML Elements</vt:lpstr>
      <vt:lpstr>Elements and Properties</vt:lpstr>
      <vt:lpstr>Attributes and Properties</vt:lpstr>
      <vt:lpstr>DOM Manipulations</vt:lpstr>
      <vt:lpstr>Accessing Element HTML</vt:lpstr>
      <vt:lpstr>Accessing Element Text</vt:lpstr>
      <vt:lpstr>Accessing Element Values</vt:lpstr>
      <vt:lpstr>Problem: Edit Element</vt:lpstr>
      <vt:lpstr>Solution: Edit Element</vt:lpstr>
      <vt:lpstr>Targeting DOM Elements</vt:lpstr>
      <vt:lpstr>Targeting Elements</vt:lpstr>
      <vt:lpstr>Targeting by ID - Example</vt:lpstr>
      <vt:lpstr>Targeting by Tag and Class Names – Example</vt:lpstr>
      <vt:lpstr>CSS Selectors</vt:lpstr>
      <vt:lpstr>CSS Selectors - Example</vt:lpstr>
      <vt:lpstr>NodeList vs. HTMLCollection</vt:lpstr>
      <vt:lpstr>Iterating Element Collections</vt:lpstr>
      <vt:lpstr>Problem: Collect List Items</vt:lpstr>
      <vt:lpstr>Problem: Collect List Items – HTML</vt:lpstr>
      <vt:lpstr>Solution: Collect List Items</vt:lpstr>
      <vt:lpstr>Parents and Child Elements</vt:lpstr>
      <vt:lpstr>Parents and Child Elements</vt:lpstr>
      <vt:lpstr>Using the DOM API</vt:lpstr>
      <vt:lpstr>External Page Scripts</vt:lpstr>
      <vt:lpstr>Problem: Sum Numbers</vt:lpstr>
      <vt:lpstr>Solution: Sum Numbers</vt:lpstr>
      <vt:lpstr>Control Content via Visibility</vt:lpstr>
      <vt:lpstr>Problem: Show More Text</vt:lpstr>
      <vt:lpstr>Problem: Show More Text – HTML</vt:lpstr>
      <vt:lpstr>Solution: Show More Text</vt:lpstr>
      <vt:lpstr>Match n-th Child</vt:lpstr>
      <vt:lpstr>Problem: Colorize Table Rows</vt:lpstr>
      <vt:lpstr>Solution: Colorize Table Rows</vt:lpstr>
      <vt:lpstr>Problem: Sum Table</vt:lpstr>
      <vt:lpstr>Problem: Sum Table (2)</vt:lpstr>
      <vt:lpstr>Solution: Sum Table</vt:lpstr>
      <vt:lpstr>Live Demonstration</vt:lpstr>
      <vt:lpstr>Problem: Extract Parenthesis</vt:lpstr>
      <vt:lpstr>Problem: Extract Parenthesis (2)</vt:lpstr>
      <vt:lpstr>Solution: Extract Parenthesis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Bozhidar</cp:lastModifiedBy>
  <cp:revision>101</cp:revision>
  <dcterms:created xsi:type="dcterms:W3CDTF">2018-05-23T13:08:44Z</dcterms:created>
  <dcterms:modified xsi:type="dcterms:W3CDTF">2021-01-22T05:16:10Z</dcterms:modified>
  <cp:category>computer programming;programming;software development;software engineering</cp:category>
</cp:coreProperties>
</file>