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  <p:sldMasterId id="2147483691" r:id="rId3"/>
  </p:sldMasterIdLst>
  <p:notesMasterIdLst>
    <p:notesMasterId r:id="rId38"/>
  </p:notesMasterIdLst>
  <p:handoutMasterIdLst>
    <p:handoutMasterId r:id="rId39"/>
  </p:handoutMasterIdLst>
  <p:sldIdLst>
    <p:sldId id="402" r:id="rId4"/>
    <p:sldId id="491" r:id="rId5"/>
    <p:sldId id="508" r:id="rId6"/>
    <p:sldId id="509" r:id="rId7"/>
    <p:sldId id="468" r:id="rId8"/>
    <p:sldId id="547" r:id="rId9"/>
    <p:sldId id="470" r:id="rId10"/>
    <p:sldId id="471" r:id="rId11"/>
    <p:sldId id="536" r:id="rId12"/>
    <p:sldId id="546" r:id="rId13"/>
    <p:sldId id="473" r:id="rId14"/>
    <p:sldId id="477" r:id="rId15"/>
    <p:sldId id="548" r:id="rId16"/>
    <p:sldId id="549" r:id="rId17"/>
    <p:sldId id="550" r:id="rId18"/>
    <p:sldId id="535" r:id="rId19"/>
    <p:sldId id="479" r:id="rId20"/>
    <p:sldId id="551" r:id="rId21"/>
    <p:sldId id="552" r:id="rId22"/>
    <p:sldId id="553" r:id="rId23"/>
    <p:sldId id="554" r:id="rId24"/>
    <p:sldId id="555" r:id="rId25"/>
    <p:sldId id="556" r:id="rId26"/>
    <p:sldId id="559" r:id="rId27"/>
    <p:sldId id="560" r:id="rId28"/>
    <p:sldId id="561" r:id="rId29"/>
    <p:sldId id="562" r:id="rId30"/>
    <p:sldId id="563" r:id="rId31"/>
    <p:sldId id="349" r:id="rId32"/>
    <p:sldId id="565" r:id="rId33"/>
    <p:sldId id="564" r:id="rId34"/>
    <p:sldId id="543" r:id="rId35"/>
    <p:sldId id="544" r:id="rId36"/>
    <p:sldId id="545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508"/>
          </p14:sldIdLst>
        </p14:section>
        <p14:section name="Regular Expressions" id="{C26D8618-AB4A-4067-AF04-093F256AA5F8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1C2122D8-4A63-425F-BD42-D12BC3B8BCD9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Backreference" id="{92EB2F62-5D24-4E9B-89CF-2FD38F155B65}">
          <p14:sldIdLst>
            <p14:sldId id="535"/>
            <p14:sldId id="479"/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Conclusion" id="{10E03AB1-9AA8-4E86-9A64-D741901E50A2}">
          <p14:sldIdLst>
            <p14:sldId id="349"/>
            <p14:sldId id="565"/>
            <p14:sldId id="564"/>
            <p14:sldId id="543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533" autoAdjust="0"/>
  </p:normalViewPr>
  <p:slideViewPr>
    <p:cSldViewPr>
      <p:cViewPr varScale="1">
        <p:scale>
          <a:sx n="88" d="100"/>
          <a:sy n="88" d="100"/>
        </p:scale>
        <p:origin x="35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06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22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199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6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46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45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5.png"/><Relationship Id="rId7" Type="http://schemas.openxmlformats.org/officeDocument/2006/relationships/image" Target="../media/image4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8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5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32.png"/><Relationship Id="rId23" Type="http://schemas.openxmlformats.org/officeDocument/2006/relationships/image" Target="../media/image56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4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3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24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145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8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3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3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1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0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4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413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552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995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440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14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jpe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7/Regular-Expressions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67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2.gif"/><Relationship Id="rId5" Type="http://schemas.openxmlformats.org/officeDocument/2006/relationships/image" Target="../media/image7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2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>
            <a:extLst/>
          </a:blip>
          <a:srcRect l="2237" r="2237"/>
          <a:stretch>
            <a:fillRect/>
          </a:stretch>
        </p:blipFill>
        <p:spPr>
          <a:xfrm>
            <a:off x="3823462" y="2384955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Grouping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  <a:endParaRPr lang="en-US" sz="6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cs typeface="Consolas" panose="020B0609020204030204" pitchFamily="49" charset="0"/>
              </a:rPr>
              <a:t>- </a:t>
            </a:r>
            <a:r>
              <a:rPr lang="en-US" sz="3200" noProof="1">
                <a:cs typeface="Consolas" panose="020B0609020204030204" pitchFamily="49" charset="0"/>
              </a:rPr>
              <a:t>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cs typeface="Consolas" panose="020B0609020204030204" pitchFamily="49" charset="0"/>
              </a:rPr>
              <a:t>- </a:t>
            </a:r>
            <a:r>
              <a:rPr lang="en-US" sz="3200" noProof="1">
                <a:cs typeface="Consolas" panose="020B0609020204030204" pitchFamily="49" charset="0"/>
              </a:rPr>
              <a:t>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a regular expression in </a:t>
            </a:r>
            <a:r>
              <a:rPr lang="en-US" sz="3600" dirty="0" smtClean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 smtClean="0"/>
              <a:t> that</a:t>
            </a:r>
            <a:br>
              <a:rPr lang="en-US" dirty="0" smtClean="0"/>
            </a:br>
            <a:r>
              <a:rPr lang="en-US" dirty="0" smtClean="0"/>
              <a:t> extracts all word char sequences from given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1" y="3428465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6812" y="3428464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39029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 smtClean="0"/>
              <a:t>Write a regular expression that extracts </a:t>
            </a:r>
            <a:r>
              <a:rPr lang="en-US" b="1" dirty="0" smtClean="0">
                <a:solidFill>
                  <a:schemeClr val="bg1"/>
                </a:solidFill>
              </a:rPr>
              <a:t>dates</a:t>
            </a:r>
            <a:r>
              <a:rPr lang="en-US" dirty="0" smtClean="0"/>
              <a:t> from text</a:t>
            </a:r>
            <a:endParaRPr lang="en-US" dirty="0"/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6315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0000" y="1331999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</a:t>
            </a:r>
            <a:r>
              <a:rPr lang="en-US" sz="3200" dirty="0" smtClean="0"/>
              <a:t>regular expression that </a:t>
            </a:r>
            <a:r>
              <a:rPr lang="en-US" sz="3200" dirty="0"/>
              <a:t>performs simple </a:t>
            </a:r>
            <a:r>
              <a:rPr lang="en-US" sz="3200" b="1" dirty="0" smtClean="0">
                <a:solidFill>
                  <a:schemeClr val="bg1"/>
                </a:solidFill>
              </a:rPr>
              <a:t>email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 smtClean="0"/>
              <a:t>	</a:t>
            </a: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</a:t>
            </a:r>
            <a:r>
              <a:rPr lang="bg-BG" dirty="0" smtClean="0"/>
              <a:t>    </a:t>
            </a:r>
            <a:r>
              <a:rPr lang="en-US" dirty="0" smtClean="0"/>
              <a:t>Invalid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43C87-6B63-42F2-AAD5-1C470FE7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Backreferences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85C5-854E-4F31-920C-1036632BF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Numbered Capturing Group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2077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.NET Built-In Regex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132012" y="820060"/>
            <a:ext cx="7924800" cy="3904340"/>
          </a:xfrm>
          <a:prstGeom prst="roundRect">
            <a:avLst>
              <a:gd name="adj" fmla="val 8965"/>
            </a:avLst>
          </a:prstGeom>
        </p:spPr>
      </p:pic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285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bg1"/>
                </a:solidFill>
              </a:rPr>
              <a:t>Regex</a:t>
            </a:r>
          </a:p>
          <a:p>
            <a:pPr lvl="1"/>
            <a:r>
              <a:rPr lang="en-US" sz="3000" noProof="1"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cs typeface="Consolas" panose="020B0609020204030204" pitchFamily="49" charset="0"/>
              </a:rPr>
              <a:t> </a:t>
            </a:r>
            <a:r>
              <a:rPr lang="en-US" sz="3000" noProof="1" smtClean="0">
                <a:cs typeface="Consolas" panose="020B0609020204030204" pitchFamily="49" charset="0"/>
              </a:rPr>
              <a:t>namespace</a:t>
            </a:r>
            <a:endParaRPr lang="en-US" sz="3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2629268"/>
            <a:ext cx="83439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 smtClean="0"/>
              <a:t>Definition and Pattern</a:t>
            </a:r>
            <a:endParaRPr lang="en-GB" sz="3400" dirty="0"/>
          </a:p>
          <a:p>
            <a:pPr lvl="1"/>
            <a:r>
              <a:rPr lang="en-GB" sz="3400" dirty="0" smtClean="0"/>
              <a:t>Predefined </a:t>
            </a:r>
            <a:r>
              <a:rPr lang="en-GB" sz="3400" dirty="0"/>
              <a:t>Character </a:t>
            </a:r>
            <a:r>
              <a:rPr lang="en-GB" sz="3400" dirty="0" smtClean="0"/>
              <a:t>Classes</a:t>
            </a:r>
            <a:endParaRPr lang="bg-BG" sz="3400" dirty="0" smtClean="0"/>
          </a:p>
          <a:p>
            <a:r>
              <a:rPr lang="en-US" sz="3400" dirty="0" smtClean="0"/>
              <a:t>Quantifiers and Grouping</a:t>
            </a:r>
            <a:endParaRPr lang="en-GB" sz="3400" dirty="0"/>
          </a:p>
          <a:p>
            <a:r>
              <a:rPr lang="en-US" noProof="1" smtClean="0"/>
              <a:t>Backreferences</a:t>
            </a:r>
          </a:p>
          <a:p>
            <a:r>
              <a:rPr lang="en-US" dirty="0" smtClean="0"/>
              <a:t>Regular Expressions in C#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200" noProof="1">
                <a:cs typeface="Consolas" panose="020B0609020204030204" pitchFamily="49" charset="0"/>
              </a:rPr>
              <a:t>Determines whether the text matches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743200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1284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 smtClean="0">
                <a:solidFill>
                  <a:schemeClr val="bg1"/>
                </a:solidFill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noProof="1" smtClean="0">
                <a:cs typeface="Consolas" panose="020B0609020204030204" pitchFamily="49" charset="0"/>
              </a:rPr>
              <a:t>Returns the first match of given pattern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a Single Match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31281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text) </a:t>
            </a:r>
            <a:r>
              <a:rPr lang="en-US" sz="3200" noProof="1" smtClean="0">
                <a:cs typeface="Consolas" panose="020B0609020204030204" pitchFamily="49" charset="0"/>
              </a:rPr>
              <a:t>- </a:t>
            </a:r>
            <a:r>
              <a:rPr lang="en-US" sz="3200" noProof="1">
                <a:cs typeface="Consolas" panose="020B0609020204030204" pitchFamily="49" charset="0"/>
              </a:rPr>
              <a:t>returns a collection </a:t>
            </a:r>
            <a:r>
              <a:rPr lang="en-US" sz="3200" noProof="1" smtClean="0">
                <a:cs typeface="Consolas" panose="020B0609020204030204" pitchFamily="49" charset="0"/>
              </a:rPr>
              <a:t>of matches</a:t>
            </a:r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8162" y="2036549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text, string replacement)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 smtClean="0">
                <a:cs typeface="Consolas" panose="020B0609020204030204" pitchFamily="49" charset="0"/>
              </a:rPr>
              <a:t> </a:t>
            </a:r>
            <a:r>
              <a:rPr lang="en-US" sz="3200" noProof="1">
                <a:cs typeface="Consolas" panose="020B0609020204030204" pitchFamily="49" charset="0"/>
              </a:rPr>
              <a:t>replaces all strings that match the pattern with the </a:t>
            </a:r>
            <a:r>
              <a:rPr lang="en-US" sz="3200" noProof="1" smtClean="0">
                <a:cs typeface="Consolas" panose="020B0609020204030204" pitchFamily="49" charset="0"/>
              </a:rPr>
              <a:t>provided</a:t>
            </a:r>
            <a:r>
              <a:rPr lang="bg-BG" sz="3200" noProof="1" smtClean="0"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cs typeface="Consolas" panose="020B0609020204030204" pitchFamily="49" charset="0"/>
              </a:rPr>
              <a:t>replacement</a:t>
            </a:r>
            <a:endParaRPr lang="en-US" sz="32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514600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Split(string text) </a:t>
            </a:r>
            <a:r>
              <a:rPr lang="bg-BG" noProof="1" smtClean="0"/>
              <a:t>-</a:t>
            </a:r>
            <a:r>
              <a:rPr lang="en-US" noProof="1" smtClean="0"/>
              <a:t> splits the text by the pattern</a:t>
            </a:r>
          </a:p>
          <a:p>
            <a:pPr lvl="1"/>
            <a:r>
              <a:rPr lang="en-US" noProof="1" smtClean="0"/>
              <a:t>Returns string[] 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194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</a:t>
            </a:r>
            <a:r>
              <a:rPr lang="en-US" dirty="0" smtClean="0"/>
              <a:t>a list of names</a:t>
            </a:r>
            <a:endParaRPr lang="en-US" dirty="0"/>
          </a:p>
          <a:p>
            <a:pPr lvl="1"/>
            <a:r>
              <a:rPr lang="en-US" noProof="1" smtClean="0"/>
              <a:t>Match</a:t>
            </a:r>
            <a:r>
              <a:rPr lang="en-US" dirty="0" smtClean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 smtClean="0">
                <a:latin typeface="Consolas" pitchFamily="49" charset="0"/>
              </a:rPr>
              <a:t>Testov</a:t>
            </a:r>
            <a:r>
              <a:rPr lang="en-US" sz="2600" b="1" dirty="0" smtClean="0">
                <a:latin typeface="Consolas" pitchFamily="49" charset="0"/>
              </a:rPr>
              <a:t>, </a:t>
            </a:r>
            <a:r>
              <a:rPr lang="en-US" sz="2600" b="1" dirty="0">
                <a:latin typeface="Consolas" pitchFamily="49" charset="0"/>
              </a:rPr>
              <a:t>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48532" y="4690384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 smtClean="0">
                <a:latin typeface="Consolas" pitchFamily="49" charset="0"/>
              </a:rPr>
              <a:t>Ivan Ivanov Test Testov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smtClean="0"/>
              <a:t>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219200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</a:t>
            </a:r>
            <a:r>
              <a:rPr lang="en-US" sz="2800" b="1" noProof="1" smtClean="0">
                <a:latin typeface="Consolas" pitchFamily="49" charset="0"/>
              </a:rPr>
              <a:t>listOfNames </a:t>
            </a:r>
            <a:r>
              <a:rPr lang="en-US" sz="2800" b="1" noProof="1">
                <a:latin typeface="Consolas" pitchFamily="49" charset="0"/>
              </a:rPr>
              <a:t>= Console.ReadLine();</a:t>
            </a:r>
          </a:p>
          <a:p>
            <a:endParaRPr lang="en-US" sz="2800" b="1" noProof="1" smtClean="0">
              <a:latin typeface="Consolas" pitchFamily="49" charset="0"/>
            </a:endParaRPr>
          </a:p>
          <a:p>
            <a:r>
              <a:rPr lang="en-US" sz="2800" b="1" noProof="1" smtClean="0">
                <a:latin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</a:rPr>
              <a:t>pattern </a:t>
            </a:r>
            <a:r>
              <a:rPr lang="en-GB" sz="2800" b="1" dirty="0">
                <a:latin typeface="Consolas" pitchFamily="49" charset="0"/>
              </a:rPr>
              <a:t>@"\b[A-Z][a-z]+ [A-Z][a-z</a:t>
            </a:r>
            <a:r>
              <a:rPr lang="en-GB" sz="2800" b="1" dirty="0" smtClean="0">
                <a:latin typeface="Consolas" pitchFamily="49" charset="0"/>
              </a:rPr>
              <a:t>]+";</a:t>
            </a:r>
          </a:p>
          <a:p>
            <a:r>
              <a:rPr lang="en-GB" sz="2800" b="1" dirty="0" smtClean="0">
                <a:latin typeface="Consolas" pitchFamily="49" charset="0"/>
              </a:rPr>
              <a:t>Regex </a:t>
            </a:r>
            <a:r>
              <a:rPr lang="en-GB" sz="2800" b="1" dirty="0">
                <a:latin typeface="Consolas" pitchFamily="49" charset="0"/>
              </a:rPr>
              <a:t>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 smtClean="0">
                <a:latin typeface="Consolas" pitchFamily="49" charset="0"/>
              </a:rPr>
              <a:t>MatchCollection </a:t>
            </a:r>
            <a:r>
              <a:rPr lang="en-GB" sz="2800" b="1" dirty="0">
                <a:latin typeface="Consolas" pitchFamily="49" charset="0"/>
              </a:rPr>
              <a:t>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 smtClean="0">
                <a:latin typeface="Consolas" pitchFamily="49" charset="0"/>
              </a:rPr>
              <a:t>foreach </a:t>
            </a:r>
            <a:r>
              <a:rPr lang="en-US" sz="2800" b="1" dirty="0">
                <a:latin typeface="Consolas" pitchFamily="49" charset="0"/>
              </a:rPr>
              <a:t>(Match name in validNames)</a:t>
            </a:r>
          </a:p>
          <a:p>
            <a:r>
              <a:rPr lang="en-US" sz="2800" b="1" noProof="1" smtClean="0">
                <a:latin typeface="Consolas" pitchFamily="49" charset="0"/>
              </a:rPr>
              <a:t>{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 smtClean="0">
                <a:latin typeface="Consolas" pitchFamily="49" charset="0"/>
              </a:rPr>
              <a:t>	Console.Write</a:t>
            </a:r>
            <a:r>
              <a:rPr lang="en-GB" sz="2800" b="1" dirty="0">
                <a:latin typeface="Consolas" pitchFamily="49" charset="0"/>
              </a:rPr>
              <a:t>($"{name.Value} ");</a:t>
            </a:r>
          </a:p>
          <a:p>
            <a:r>
              <a:rPr lang="en-GB" sz="2800" b="1" noProof="1" smtClean="0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 smtClean="0">
                <a:latin typeface="Consolas" pitchFamily="49" charset="0"/>
              </a:rPr>
              <a:t>Console.WriteLine</a:t>
            </a:r>
            <a:r>
              <a:rPr lang="en-GB" sz="2800" b="1" dirty="0">
                <a:latin typeface="Consolas" pitchFamily="49" charset="0"/>
              </a:rPr>
              <a:t>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</a:t>
            </a:r>
            <a:r>
              <a:rPr lang="en-US" dirty="0" smtClean="0"/>
              <a:t>a string</a:t>
            </a:r>
            <a:endParaRPr lang="en-US" dirty="0"/>
          </a:p>
          <a:p>
            <a:pPr lvl="1"/>
            <a:r>
              <a:rPr lang="en-US" noProof="1" smtClean="0"/>
              <a:t>Match</a:t>
            </a:r>
            <a:r>
              <a:rPr lang="en-US" dirty="0" smtClean="0"/>
              <a:t> all </a:t>
            </a:r>
            <a:r>
              <a:rPr lang="en-US" dirty="0" smtClean="0"/>
              <a:t>dates in the format "</a:t>
            </a:r>
            <a:r>
              <a:rPr lang="en-GB" b="1" noProof="1" smtClean="0">
                <a:solidFill>
                  <a:schemeClr val="bg1"/>
                </a:solidFill>
              </a:rPr>
              <a:t>dd{separator}MMM</a:t>
            </a:r>
            <a:r>
              <a:rPr lang="en-GB" b="1" dirty="0" smtClean="0">
                <a:solidFill>
                  <a:schemeClr val="bg1"/>
                </a:solidFill>
              </a:rPr>
              <a:t/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{</a:t>
            </a:r>
            <a:r>
              <a:rPr lang="en-GB" b="1" noProof="1" smtClean="0">
                <a:solidFill>
                  <a:schemeClr val="bg1"/>
                </a:solidFill>
              </a:rPr>
              <a:t>separator}yyyy</a:t>
            </a:r>
            <a:r>
              <a:rPr lang="en-GB" b="1" dirty="0" smtClean="0"/>
              <a:t>"</a:t>
            </a:r>
            <a:r>
              <a:rPr lang="en-US" dirty="0" smtClean="0"/>
              <a:t> </a:t>
            </a:r>
            <a:r>
              <a:rPr lang="en-US" dirty="0" smtClean="0"/>
              <a:t>and print them </a:t>
            </a:r>
            <a:r>
              <a:rPr lang="en-US" dirty="0" smtClean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Match </a:t>
            </a:r>
            <a:r>
              <a:rPr lang="en-GB" dirty="0" smtClean="0"/>
              <a:t>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6512" y="3446915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</a:t>
            </a:r>
            <a:r>
              <a:rPr lang="en-GB" sz="2600" b="1" dirty="0">
                <a:latin typeface="Consolas" pitchFamily="49" charset="0"/>
              </a:rPr>
              <a:t>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3744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98812" y="5397696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smtClean="0"/>
              <a:t>Match </a:t>
            </a:r>
            <a:r>
              <a:rPr lang="en-GB" smtClean="0"/>
              <a:t>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356" y="1304982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 smtClean="0">
                <a:latin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</a:rPr>
              <a:t>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 smtClean="0">
                <a:latin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</a:rPr>
              <a:t>pattern = @"\b(?&lt;day&gt;\</a:t>
            </a:r>
            <a:r>
              <a:rPr lang="en-US" sz="2800" b="1" noProof="1">
                <a:latin typeface="Consolas" pitchFamily="49" charset="0"/>
              </a:rPr>
              <a:t>d{2</a:t>
            </a:r>
            <a:r>
              <a:rPr lang="en-US" sz="2800" b="1" noProof="1" smtClean="0">
                <a:latin typeface="Consolas" pitchFamily="49" charset="0"/>
              </a:rPr>
              <a:t>})(\.|-|\/)</a:t>
            </a:r>
            <a:br>
              <a:rPr lang="en-US" sz="2800" b="1" noProof="1" smtClean="0">
                <a:latin typeface="Consolas" pitchFamily="49" charset="0"/>
              </a:rPr>
            </a:br>
            <a:r>
              <a:rPr lang="en-US" sz="2800" b="1" noProof="1" smtClean="0">
                <a:latin typeface="Consolas" pitchFamily="49" charset="0"/>
              </a:rPr>
              <a:t>(?&lt;</a:t>
            </a:r>
            <a:r>
              <a:rPr lang="en-US" sz="2800" b="1" noProof="1">
                <a:latin typeface="Consolas" pitchFamily="49" charset="0"/>
              </a:rPr>
              <a:t>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 smtClean="0">
                <a:latin typeface="Consolas" pitchFamily="49" charset="0"/>
              </a:rPr>
              <a:t>MatchCollection </a:t>
            </a:r>
            <a:r>
              <a:rPr lang="en-US" sz="2800" b="1" noProof="1">
                <a:latin typeface="Consolas" pitchFamily="49" charset="0"/>
              </a:rPr>
              <a:t>matches = Regex.Matches(input, </a:t>
            </a:r>
            <a:r>
              <a:rPr lang="en-US" sz="2800" b="1" noProof="1">
                <a:latin typeface="Consolas" pitchFamily="49" charset="0"/>
              </a:rPr>
              <a:t>pattern</a:t>
            </a:r>
            <a:r>
              <a:rPr lang="en-US" sz="2800" b="1" noProof="1" smtClean="0">
                <a:latin typeface="Consolas" pitchFamily="49" charset="0"/>
              </a:rPr>
              <a:t>);</a:t>
            </a:r>
            <a:br>
              <a:rPr lang="en-US" sz="2800" b="1" noProof="1" smtClean="0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 smtClean="0">
                <a:latin typeface="Consolas" pitchFamily="49" charset="0"/>
              </a:rPr>
              <a:t>foreach 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Match </a:t>
            </a:r>
            <a:r>
              <a:rPr lang="en-US" sz="2800" b="1" noProof="1" smtClean="0">
                <a:latin typeface="Consolas" pitchFamily="49" charset="0"/>
              </a:rPr>
              <a:t>date </a:t>
            </a:r>
            <a:r>
              <a:rPr lang="en-US" sz="2800" b="1" noProof="1">
                <a:latin typeface="Consolas" pitchFamily="49" charset="0"/>
              </a:rPr>
              <a:t>in matches)</a:t>
            </a:r>
          </a:p>
          <a:p>
            <a:r>
              <a:rPr lang="en-US" sz="2800" b="1" noProof="1" smtClean="0">
                <a:latin typeface="Consolas" pitchFamily="49" charset="0"/>
              </a:rPr>
              <a:t>	Console.WriteLine</a:t>
            </a:r>
            <a:r>
              <a:rPr lang="en-US" sz="2800" b="1" noProof="1">
                <a:latin typeface="Consolas" pitchFamily="49" charset="0"/>
              </a:rPr>
              <a:t>($"Day</a:t>
            </a:r>
            <a:r>
              <a:rPr lang="en-US" sz="2800" b="1" noProof="1">
                <a:latin typeface="Consolas" pitchFamily="49" charset="0"/>
              </a:rPr>
              <a:t>: </a:t>
            </a:r>
            <a:r>
              <a:rPr lang="en-US" sz="2800" b="1" noProof="1" smtClean="0"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date</a:t>
            </a:r>
            <a:r>
              <a:rPr lang="en-US" sz="2800" b="1" noProof="1" smtClean="0">
                <a:latin typeface="Consolas" pitchFamily="49" charset="0"/>
              </a:rPr>
              <a:t>.Groups</a:t>
            </a:r>
            <a:r>
              <a:rPr lang="en-US" sz="2800" b="1" noProof="1">
                <a:latin typeface="Consolas" pitchFamily="49" charset="0"/>
              </a:rPr>
              <a:t>["day"].Value</a:t>
            </a:r>
            <a:r>
              <a:rPr lang="en-US" sz="2800" b="1" noProof="1">
                <a:latin typeface="Consolas" pitchFamily="49" charset="0"/>
              </a:rPr>
              <a:t>}, </a:t>
            </a:r>
            <a:r>
              <a:rPr lang="en-US" sz="2800" b="1" noProof="1" smtClean="0">
                <a:latin typeface="Consolas" pitchFamily="49" charset="0"/>
              </a:rPr>
              <a:t>	Month</a:t>
            </a:r>
            <a:r>
              <a:rPr lang="en-US" sz="2800" b="1" noProof="1">
                <a:latin typeface="Consolas" pitchFamily="49" charset="0"/>
              </a:rPr>
              <a:t>: </a:t>
            </a:r>
            <a:r>
              <a:rPr lang="en-US" sz="2800" b="1" noProof="1" smtClean="0"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date</a:t>
            </a:r>
            <a:r>
              <a:rPr lang="en-US" sz="2800" b="1" noProof="1" smtClean="0">
                <a:latin typeface="Consolas" pitchFamily="49" charset="0"/>
              </a:rPr>
              <a:t>.Groups</a:t>
            </a:r>
            <a:r>
              <a:rPr lang="en-US" sz="2800" b="1" noProof="1">
                <a:latin typeface="Consolas" pitchFamily="49" charset="0"/>
              </a:rPr>
              <a:t>["month"].Value}, Year</a:t>
            </a:r>
            <a:r>
              <a:rPr lang="en-US" sz="2800" b="1" noProof="1">
                <a:latin typeface="Consolas" pitchFamily="49" charset="0"/>
              </a:rPr>
              <a:t>: </a:t>
            </a:r>
            <a:r>
              <a:rPr lang="en-US" sz="2800" b="1" noProof="1" smtClean="0">
                <a:latin typeface="Consolas" pitchFamily="49" charset="0"/>
              </a:rPr>
              <a:t>	{</a:t>
            </a:r>
            <a:r>
              <a:rPr lang="en-US" sz="2800" b="1" noProof="1">
                <a:latin typeface="Consolas" pitchFamily="49" charset="0"/>
              </a:rPr>
              <a:t>date</a:t>
            </a:r>
            <a:r>
              <a:rPr lang="en-US" sz="2800" b="1" noProof="1" smtClean="0">
                <a:latin typeface="Consolas" pitchFamily="49" charset="0"/>
              </a:rPr>
              <a:t>.Groups</a:t>
            </a:r>
            <a:r>
              <a:rPr lang="en-US" sz="2800" b="1" noProof="1">
                <a:latin typeface="Consolas" pitchFamily="49" charset="0"/>
              </a:rPr>
              <a:t>["year"].</a:t>
            </a:r>
            <a:r>
              <a:rPr lang="en-US" sz="2800" b="1" noProof="1">
                <a:latin typeface="Consolas" pitchFamily="49" charset="0"/>
              </a:rPr>
              <a:t>Value</a:t>
            </a:r>
            <a:r>
              <a:rPr lang="en-US" sz="2800" b="1" noProof="1" smtClean="0">
                <a:latin typeface="Consolas" pitchFamily="49" charset="0"/>
              </a:rPr>
              <a:t>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https://judge.softuni.bg/Contests/1667/Regular-Expressions-Lab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/>
              <a:t>csharp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Definition and Classes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</a:t>
            </a:r>
            <a:r>
              <a:rPr lang="en-US" sz="6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]</a:t>
            </a:r>
            <a:endParaRPr lang="en-US" sz="6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</a:t>
            </a:r>
            <a:r>
              <a:rPr lang="en-GB" dirty="0" smtClean="0"/>
              <a:t>- </a:t>
            </a:r>
            <a:r>
              <a:rPr lang="en-GB" dirty="0"/>
              <a:t>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1450</Words>
  <Application>Microsoft Office PowerPoint</Application>
  <PresentationFormat>Custom</PresentationFormat>
  <Paragraphs>295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Regular Expressions (RegEx)</vt:lpstr>
      <vt:lpstr>Table of Contents</vt:lpstr>
      <vt:lpstr>Have a Question?</vt:lpstr>
      <vt:lpstr>PowerPoint Presentation</vt:lpstr>
      <vt:lpstr>What are Regular Expressions?</vt:lpstr>
      <vt:lpstr>PowerPoint Presentation</vt:lpstr>
      <vt:lpstr>Regular Expression Pattern –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All Words</vt:lpstr>
      <vt:lpstr>Problem: Match Dates</vt:lpstr>
      <vt:lpstr>Problem: Email Validation</vt:lpstr>
      <vt:lpstr>PowerPoint Presentation</vt:lpstr>
      <vt:lpstr>Backreferences Match Previous Groups</vt:lpstr>
      <vt:lpstr>PowerPoint Presentation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 Foundation</dc:creator>
  <cp:keywords>programming, coding, regular expressions, regex, text processing, match, matches, software university, softuni, lecture, pattern, groups, validation</cp:keywords>
  <dc:description>Software University Foundation - http://softuni.foundation/</dc:description>
  <cp:lastModifiedBy>Peter Arnaudov</cp:lastModifiedBy>
  <cp:revision>390</cp:revision>
  <dcterms:created xsi:type="dcterms:W3CDTF">2014-01-02T17:00:34Z</dcterms:created>
  <dcterms:modified xsi:type="dcterms:W3CDTF">2019-07-09T13:36:11Z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