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73" r:id="rId16"/>
    <p:sldId id="274" r:id="rId17"/>
    <p:sldId id="276" r:id="rId18"/>
    <p:sldId id="278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77" r:id="rId29"/>
    <p:sldId id="289" r:id="rId30"/>
    <p:sldId id="290" r:id="rId31"/>
    <p:sldId id="292" r:id="rId32"/>
    <p:sldId id="293" r:id="rId33"/>
    <p:sldId id="294" r:id="rId34"/>
    <p:sldId id="296" r:id="rId35"/>
    <p:sldId id="302" r:id="rId36"/>
    <p:sldId id="298" r:id="rId37"/>
    <p:sldId id="299" r:id="rId38"/>
    <p:sldId id="304" r:id="rId39"/>
    <p:sldId id="30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45D5038-B991-4A22-B8E4-EBF08B173E0C}">
          <p14:sldIdLst>
            <p14:sldId id="256"/>
            <p14:sldId id="257"/>
          </p14:sldIdLst>
        </p14:section>
        <p14:section name="Introduction to Debugging" id="{7F27CAC3-E91F-4DDC-B2A2-5B9B93440495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Visual Studio Debugger" id="{F18EEFD0-779C-4601-81EB-210D1CE5B0CD}">
          <p14:sldIdLst>
            <p14:sldId id="264"/>
            <p14:sldId id="265"/>
            <p14:sldId id="267"/>
            <p14:sldId id="268"/>
            <p14:sldId id="269"/>
            <p14:sldId id="271"/>
          </p14:sldIdLst>
        </p14:section>
        <p14:section name="Breakpoints" id="{0C0CFE13-BA45-42AE-8F3F-7A760E419924}">
          <p14:sldIdLst>
            <p14:sldId id="273"/>
            <p14:sldId id="274"/>
            <p14:sldId id="276"/>
          </p14:sldIdLst>
        </p14:section>
        <p14:section name="Data Inspection" id="{14217493-5F6A-48B6-9A75-FD0A829519E4}">
          <p14:sldIdLst>
            <p14:sldId id="278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Threads and Stacks" id="{4B36BDCE-6664-4AB2-8DD9-E58469F92014}">
          <p14:sldIdLst>
            <p14:sldId id="286"/>
            <p14:sldId id="287"/>
            <p14:sldId id="288"/>
            <p14:sldId id="277"/>
            <p14:sldId id="289"/>
          </p14:sldIdLst>
        </p14:section>
        <p14:section name="Finding a Defect" id="{98426A94-3D30-4BAA-95DD-89596A0157B5}">
          <p14:sldIdLst>
            <p14:sldId id="290"/>
            <p14:sldId id="292"/>
            <p14:sldId id="293"/>
            <p14:sldId id="294"/>
          </p14:sldIdLst>
        </p14:section>
        <p14:section name="Conclusion" id="{8E4A09B6-AB34-4776-90B0-7176494C7B6C}">
          <p14:sldIdLst>
            <p14:sldId id="296"/>
            <p14:sldId id="302"/>
            <p14:sldId id="298"/>
            <p14:sldId id="299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88898" autoAdjust="0"/>
  </p:normalViewPr>
  <p:slideViewPr>
    <p:cSldViewPr showGuides="1">
      <p:cViewPr varScale="1">
        <p:scale>
          <a:sx n="118" d="100"/>
          <a:sy n="118" d="100"/>
        </p:scale>
        <p:origin x="259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4588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programmers use the terms "testing" and "debugging" interchangeably, but careful programmers distinguish between the two activities.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is a means of detecting errors. </a:t>
            </a:r>
            <a:b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Debugging is a means of diagnosing and correcting the root causes of errors that have already been detected.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46156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2425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8713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6924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92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1.gif"/><Relationship Id="rId4" Type="http://schemas.openxmlformats.org/officeDocument/2006/relationships/image" Target="../media/image48.jpeg"/><Relationship Id="rId9" Type="http://schemas.openxmlformats.org/officeDocument/2006/relationships/hyperlink" Target="https://www.lukanet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uster_(spacecraft)#Launch_failure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Rock-Solid Software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</a:t>
            </a:r>
            <a:endParaRPr lang="en-US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noProof="1" smtClean="0"/>
              <a:t>Software University</a:t>
            </a:r>
            <a:endParaRPr lang="en-GB" dirty="0"/>
          </a:p>
        </p:txBody>
      </p:sp>
      <p:sp>
        <p:nvSpPr>
          <p:cNvPr id="30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solidFill>
                  <a:srgbClr val="234465">
                    <a:lumMod val="75000"/>
                  </a:srgbClr>
                </a:solidFill>
                <a:hlinkClick r:id="rId3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 smtClean="0"/>
              <a:t>SoftUni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1030" name="Text Placeholder 1029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 smtClean="0"/>
              <a:t>Technical Trainers</a:t>
            </a:r>
            <a:endParaRPr lang="bg-BG" dirty="0"/>
          </a:p>
        </p:txBody>
      </p:sp>
      <p:pic>
        <p:nvPicPr>
          <p:cNvPr id="39" name="Picture 2" descr="http://www.hanselman.com/blog/content/binary/WindowsLiveWriter/MultithreadedDebugginginVisualStudio2008_E599/Listing23-04_app%20(Debugging)%20-%20Microsoft%20Visual%20Studio%20(Administrator)%20(5).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4" y="2515715"/>
            <a:ext cx="2727966" cy="19779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8508">
            <a:off x="1466138" y="2689224"/>
            <a:ext cx="1586397" cy="165249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25621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Visual Studio IDE gives us a lot </a:t>
            </a:r>
            <a:r>
              <a:rPr lang="en-US" dirty="0" smtClean="0"/>
              <a:t>of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</a:t>
            </a:r>
            <a:r>
              <a:rPr lang="en-US" dirty="0" smtClean="0"/>
              <a:t>your application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Adding </a:t>
            </a:r>
            <a:r>
              <a:rPr lang="en-US" b="1" dirty="0" smtClean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</a:t>
            </a:r>
            <a:r>
              <a:rPr lang="en-US" dirty="0" smtClean="0"/>
              <a:t>isualize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program </a:t>
            </a:r>
            <a:r>
              <a:rPr lang="en-US" b="1" dirty="0" smtClean="0">
                <a:solidFill>
                  <a:schemeClr val="bg1"/>
                </a:solidFill>
              </a:rPr>
              <a:t>flow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</a:t>
            </a:r>
            <a:r>
              <a:rPr lang="en-US" dirty="0" smtClean="0"/>
              <a:t>ontrol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flow of </a:t>
            </a:r>
            <a:r>
              <a:rPr lang="en-US" b="1" dirty="0" smtClean="0">
                <a:solidFill>
                  <a:schemeClr val="bg1"/>
                </a:solidFill>
              </a:rPr>
              <a:t>execution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b="1" dirty="0" smtClean="0">
                <a:solidFill>
                  <a:schemeClr val="bg1"/>
                </a:solidFill>
              </a:rPr>
              <a:t>ata tips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</a:t>
            </a:r>
            <a:r>
              <a:rPr lang="en-US" b="1" dirty="0" smtClean="0">
                <a:solidFill>
                  <a:schemeClr val="bg1"/>
                </a:solidFill>
              </a:rPr>
              <a:t>atch variables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Debugging </a:t>
            </a:r>
            <a:r>
              <a:rPr lang="en-US" b="1" dirty="0" smtClean="0">
                <a:solidFill>
                  <a:schemeClr val="bg1"/>
                </a:solidFill>
              </a:rPr>
              <a:t>multithreaded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b="1" dirty="0" smtClean="0">
                <a:solidFill>
                  <a:schemeClr val="bg1"/>
                </a:solidFill>
              </a:rPr>
              <a:t>rograms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And </a:t>
            </a:r>
            <a:r>
              <a:rPr lang="en-US" dirty="0"/>
              <a:t>many </a:t>
            </a:r>
            <a:r>
              <a:rPr lang="en-US" dirty="0" smtClean="0"/>
              <a:t>more…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Debugger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156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Debug menu, Start Debugging </a:t>
            </a:r>
            <a:r>
              <a:rPr lang="en-US" dirty="0" smtClean="0"/>
              <a:t>item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F5</a:t>
            </a:r>
            <a:r>
              <a:rPr lang="en-US" dirty="0"/>
              <a:t> is a </a:t>
            </a:r>
            <a:r>
              <a:rPr lang="en-US" dirty="0" smtClean="0"/>
              <a:t>shortcut</a:t>
            </a:r>
          </a:p>
          <a:p>
            <a:pPr>
              <a:buClr>
                <a:schemeClr val="tx1"/>
              </a:buClr>
            </a:pPr>
            <a:r>
              <a:rPr lang="en-US" dirty="0"/>
              <a:t>Easier access to the source code and symbols since </a:t>
            </a:r>
            <a:r>
              <a:rPr lang="en-US" dirty="0" smtClean="0"/>
              <a:t>its </a:t>
            </a:r>
            <a:r>
              <a:rPr lang="en-US" dirty="0"/>
              <a:t>loaded in the </a:t>
            </a:r>
            <a:r>
              <a:rPr lang="en-US" dirty="0" smtClean="0"/>
              <a:t>solution</a:t>
            </a:r>
          </a:p>
          <a:p>
            <a:pPr>
              <a:buClr>
                <a:schemeClr val="tx1"/>
              </a:buClr>
            </a:pPr>
            <a:r>
              <a:rPr lang="en-US" dirty="0"/>
              <a:t>Certain differences exist in comparison to debugging an already running </a:t>
            </a:r>
            <a:r>
              <a:rPr lang="en-US" dirty="0" smtClean="0"/>
              <a:t>process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Hosting </a:t>
            </a:r>
            <a:r>
              <a:rPr lang="en-US" dirty="0" smtClean="0"/>
              <a:t>for an </a:t>
            </a:r>
            <a:r>
              <a:rPr lang="en-US" b="1" dirty="0" smtClean="0">
                <a:solidFill>
                  <a:schemeClr val="bg1"/>
                </a:solidFill>
              </a:rPr>
              <a:t>ASP.NET application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Visual Studio uses a replacement of the real IIS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 Solution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205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Debug Windows are the means to introspect on the state of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</a:t>
            </a:r>
          </a:p>
          <a:p>
            <a:pPr>
              <a:buClr>
                <a:schemeClr val="tx1"/>
              </a:buClr>
            </a:pPr>
            <a:r>
              <a:rPr lang="en-US" dirty="0"/>
              <a:t>Opens a new window with the selected information in </a:t>
            </a:r>
            <a:r>
              <a:rPr lang="en-US" dirty="0" smtClean="0"/>
              <a:t>it</a:t>
            </a:r>
          </a:p>
          <a:p>
            <a:pPr>
              <a:buClr>
                <a:schemeClr val="tx1"/>
              </a:buClr>
            </a:pPr>
            <a:r>
              <a:rPr lang="en-US" dirty="0"/>
              <a:t>Window </a:t>
            </a:r>
            <a:r>
              <a:rPr lang="en-US" dirty="0" smtClean="0"/>
              <a:t>categories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</a:t>
            </a:r>
            <a:r>
              <a:rPr lang="en-US" b="1" dirty="0" smtClean="0">
                <a:solidFill>
                  <a:schemeClr val="bg1"/>
                </a:solidFill>
              </a:rPr>
              <a:t>inspection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Threading</a:t>
            </a:r>
          </a:p>
          <a:p>
            <a:pPr>
              <a:buClr>
                <a:schemeClr val="tx1"/>
              </a:buClr>
            </a:pPr>
            <a:r>
              <a:rPr lang="en-US" dirty="0"/>
              <a:t>Accessible from </a:t>
            </a:r>
            <a:r>
              <a:rPr lang="en-US" dirty="0" smtClean="0"/>
              <a:t>menu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Windows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Windows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849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Convenient shortcut to common debugging </a:t>
            </a:r>
            <a:r>
              <a:rPr lang="en-US" dirty="0" smtClean="0"/>
              <a:t>tasks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Step into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Step </a:t>
            </a:r>
            <a:r>
              <a:rPr lang="en-US" b="1" dirty="0">
                <a:solidFill>
                  <a:schemeClr val="bg1"/>
                </a:solidFill>
              </a:rPr>
              <a:t>over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Continue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Break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Customizable to fit your </a:t>
            </a:r>
            <a:r>
              <a:rPr lang="en-US" dirty="0" smtClean="0"/>
              <a:t>needs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b="1" dirty="0" smtClean="0">
                <a:solidFill>
                  <a:schemeClr val="bg1"/>
                </a:solidFill>
              </a:rPr>
              <a:t>Remove</a:t>
            </a:r>
            <a:r>
              <a:rPr lang="en-US" dirty="0" smtClean="0"/>
              <a:t> </a:t>
            </a:r>
            <a:r>
              <a:rPr lang="en-US" dirty="0"/>
              <a:t>buttons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Toolbar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70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IntelliTrace</a:t>
            </a:r>
            <a:r>
              <a:rPr lang="en-US" noProof="1" smtClean="0"/>
              <a:t> operates in the background, records what you are </a:t>
            </a:r>
            <a:br>
              <a:rPr lang="en-US" noProof="1" smtClean="0"/>
            </a:br>
            <a:r>
              <a:rPr lang="en-US" noProof="1" smtClean="0"/>
              <a:t>doing during debugging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 smtClean="0"/>
              <a:t>You can easily get a past state of your application from </a:t>
            </a:r>
            <a:br>
              <a:rPr lang="en-US" noProof="1" smtClean="0"/>
            </a:br>
            <a:r>
              <a:rPr lang="en-US" noProof="1" smtClean="0"/>
              <a:t>IntelliTrace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 smtClean="0"/>
              <a:t>You can </a:t>
            </a:r>
            <a:r>
              <a:rPr lang="en-US" b="1" noProof="1" smtClean="0">
                <a:solidFill>
                  <a:schemeClr val="bg1"/>
                </a:solidFill>
              </a:rPr>
              <a:t>navigate through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your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/>
              <a:t>and see what's happened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To navigate, just </a:t>
            </a:r>
            <a:r>
              <a:rPr lang="en-US" dirty="0" smtClean="0"/>
              <a:t>click any </a:t>
            </a:r>
            <a:r>
              <a:rPr lang="en-US" dirty="0"/>
              <a:t>of the </a:t>
            </a:r>
            <a:r>
              <a:rPr lang="en-US" dirty="0" smtClean="0"/>
              <a:t>events</a:t>
            </a:r>
            <a:r>
              <a:rPr lang="bg-BG" dirty="0"/>
              <a:t/>
            </a:r>
            <a:br>
              <a:rPr lang="bg-BG" dirty="0"/>
            </a:br>
            <a:r>
              <a:rPr lang="en-US" dirty="0" smtClean="0"/>
              <a:t>that</a:t>
            </a:r>
            <a:r>
              <a:rPr lang="bg-BG" dirty="0" smtClean="0"/>
              <a:t> </a:t>
            </a:r>
            <a:r>
              <a:rPr lang="en-US" dirty="0" smtClean="0"/>
              <a:t>you </a:t>
            </a:r>
            <a:r>
              <a:rPr lang="en-US" dirty="0"/>
              <a:t>want to explore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IntelliTrace</a:t>
            </a:r>
            <a:endParaRPr lang="en-US" noProof="1"/>
          </a:p>
        </p:txBody>
      </p:sp>
      <p:pic>
        <p:nvPicPr>
          <p:cNvPr id="6146" name="Picture 2" descr="http://www.codeproject.com/KB/cs/MasteringInDebugging/debug5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3276600"/>
            <a:ext cx="3700477" cy="289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692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Breakpoints</a:t>
            </a:r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447801"/>
            <a:ext cx="2400223" cy="240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2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Ability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stop execution </a:t>
            </a:r>
            <a:r>
              <a:rPr lang="en-US" dirty="0"/>
              <a:t>based on certain criteria is key when </a:t>
            </a:r>
            <a:r>
              <a:rPr lang="en-US" dirty="0" smtClean="0"/>
              <a:t>debugging</a:t>
            </a:r>
          </a:p>
          <a:p>
            <a:pPr lvl="1"/>
            <a:r>
              <a:rPr lang="en-US" dirty="0"/>
              <a:t>When a </a:t>
            </a:r>
            <a:r>
              <a:rPr lang="en-US" b="1" dirty="0">
                <a:solidFill>
                  <a:schemeClr val="bg1"/>
                </a:solidFill>
              </a:rPr>
              <a:t>function is hit</a:t>
            </a:r>
          </a:p>
          <a:p>
            <a:pPr lvl="1"/>
            <a:r>
              <a:rPr lang="en-US" dirty="0" smtClean="0"/>
              <a:t>When </a:t>
            </a:r>
            <a:r>
              <a:rPr lang="en-US" b="1" dirty="0">
                <a:solidFill>
                  <a:schemeClr val="bg1"/>
                </a:solidFill>
              </a:rPr>
              <a:t>data changes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 specific </a:t>
            </a:r>
            <a:r>
              <a:rPr lang="en-US" b="1" dirty="0">
                <a:solidFill>
                  <a:schemeClr val="bg1"/>
                </a:solidFill>
              </a:rPr>
              <a:t>thread</a:t>
            </a:r>
            <a:r>
              <a:rPr lang="en-US" dirty="0"/>
              <a:t> hits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uch more…</a:t>
            </a:r>
          </a:p>
          <a:p>
            <a:r>
              <a:rPr lang="en-US" dirty="0"/>
              <a:t>Visual </a:t>
            </a:r>
            <a:r>
              <a:rPr lang="en-US" dirty="0" smtClean="0"/>
              <a:t>Studio's </a:t>
            </a:r>
            <a:r>
              <a:rPr lang="en-US" dirty="0"/>
              <a:t>debugger has a huge feature </a:t>
            </a:r>
            <a:r>
              <a:rPr lang="en-US" dirty="0" smtClean="0"/>
              <a:t>set</a:t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dirty="0"/>
              <a:t>it comes to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457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Managed 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breakpoint window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 smtClean="0"/>
              <a:t> </a:t>
            </a:r>
            <a:r>
              <a:rPr lang="en-US" dirty="0"/>
              <a:t>breakpoints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Removing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disabling</a:t>
            </a:r>
            <a:r>
              <a:rPr lang="en-US" dirty="0"/>
              <a:t> breakpoints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Labeling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grouping</a:t>
            </a:r>
            <a:r>
              <a:rPr lang="en-US" dirty="0"/>
              <a:t> breakpoints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Export/import </a:t>
            </a:r>
            <a:r>
              <a:rPr lang="en-US" dirty="0"/>
              <a:t>breakpoints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Breakpoints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9524" y="4800600"/>
            <a:ext cx="8139853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24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Data Inspection</a:t>
            </a:r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8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Visual Studio offers great data inspection </a:t>
            </a:r>
            <a:r>
              <a:rPr lang="en-US" dirty="0" smtClean="0"/>
              <a:t>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Watch windows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Autos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Memory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Registers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Data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Tips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Immediate</a:t>
            </a:r>
            <a:r>
              <a:rPr lang="en-US" dirty="0" smtClean="0"/>
              <a:t> </a:t>
            </a:r>
            <a:r>
              <a:rPr lang="en-US" dirty="0"/>
              <a:t>window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Data </a:t>
            </a:r>
            <a:r>
              <a:rPr lang="en-US" dirty="0"/>
              <a:t>Inspection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409452"/>
            <a:ext cx="3581400" cy="29245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55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Debugging</a:t>
            </a:r>
          </a:p>
          <a:p>
            <a:r>
              <a:rPr lang="en-US" dirty="0"/>
              <a:t>Visual Studio Debugger</a:t>
            </a:r>
          </a:p>
          <a:p>
            <a:r>
              <a:rPr lang="en-US" dirty="0"/>
              <a:t>Breakpoints</a:t>
            </a:r>
          </a:p>
          <a:p>
            <a:r>
              <a:rPr lang="en-US" dirty="0"/>
              <a:t>Data Inspection</a:t>
            </a:r>
          </a:p>
          <a:p>
            <a:r>
              <a:rPr lang="en-US" dirty="0"/>
              <a:t>Finding a Defect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993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Allows you to inspect various states of your </a:t>
            </a:r>
            <a:r>
              <a:rPr lang="en-US" dirty="0" smtClean="0"/>
              <a:t>application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Several different kinds of 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predefined</a:t>
            </a:r>
            <a:r>
              <a:rPr lang="en-US" dirty="0" smtClean="0"/>
              <a:t>" </a:t>
            </a:r>
            <a:r>
              <a:rPr lang="en-US" dirty="0"/>
              <a:t>watch </a:t>
            </a:r>
            <a:r>
              <a:rPr lang="en-US" dirty="0" smtClean="0"/>
              <a:t>windows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Autos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Locals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 smtClean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Custom</a:t>
            </a:r>
            <a:r>
              <a:rPr lang="en-US" dirty="0" smtClean="0"/>
              <a:t>" </a:t>
            </a:r>
            <a:r>
              <a:rPr lang="en-US" dirty="0"/>
              <a:t>watch windows also </a:t>
            </a:r>
            <a:r>
              <a:rPr lang="en-US" dirty="0" smtClean="0"/>
              <a:t>possible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Contains only variables that you choose to add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 smtClean="0"/>
              <a:t>Right </a:t>
            </a:r>
            <a:r>
              <a:rPr lang="en-US" dirty="0"/>
              <a:t>click on the variable and select </a:t>
            </a:r>
            <a:r>
              <a:rPr lang="en-US" dirty="0" smtClean="0"/>
              <a:t>"Add </a:t>
            </a:r>
            <a:r>
              <a:rPr lang="en-US" dirty="0"/>
              <a:t>to </a:t>
            </a:r>
            <a:r>
              <a:rPr lang="en-US" dirty="0" smtClean="0"/>
              <a:t>Watch"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Window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308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Locals</a:t>
            </a:r>
            <a:r>
              <a:rPr lang="en-US" dirty="0"/>
              <a:t> watch window contains the local variables for the specific stack </a:t>
            </a:r>
            <a:r>
              <a:rPr lang="en-US" dirty="0" smtClean="0"/>
              <a:t>frame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Debug</a:t>
            </a:r>
            <a:r>
              <a:rPr lang="en-US" dirty="0" smtClean="0"/>
              <a:t> -&gt; </a:t>
            </a:r>
            <a:r>
              <a:rPr lang="en-US" b="1" dirty="0" smtClean="0">
                <a:solidFill>
                  <a:schemeClr val="bg1"/>
                </a:solidFill>
              </a:rPr>
              <a:t>Windows</a:t>
            </a:r>
            <a:r>
              <a:rPr lang="en-US" dirty="0" smtClean="0"/>
              <a:t> -&gt; </a:t>
            </a:r>
            <a:r>
              <a:rPr lang="en-US" b="1" dirty="0" smtClean="0">
                <a:solidFill>
                  <a:schemeClr val="bg1"/>
                </a:solidFill>
              </a:rPr>
              <a:t>Locals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Displays: name </a:t>
            </a:r>
            <a:r>
              <a:rPr lang="en-US" dirty="0"/>
              <a:t>of the </a:t>
            </a:r>
            <a:r>
              <a:rPr lang="en-US" dirty="0" smtClean="0"/>
              <a:t>variable, value and 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Allows drill down into objects by clicking on the + sign in the tree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control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Autos</a:t>
            </a:r>
            <a:r>
              <a:rPr lang="en-US" dirty="0" smtClean="0"/>
              <a:t> </a:t>
            </a:r>
            <a:r>
              <a:rPr lang="en-US" dirty="0"/>
              <a:t>lets the debugger decide which variables to show in the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window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Loosely based on the current and previous statement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Autos and </a:t>
            </a:r>
            <a:r>
              <a:rPr lang="en-US" dirty="0" smtClean="0"/>
              <a:t>Locals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294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 window can be used to inspect process wide </a:t>
            </a:r>
            <a:r>
              <a:rPr lang="en-US" dirty="0" smtClean="0"/>
              <a:t>memory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Address field can be a raw pointer </a:t>
            </a:r>
            <a:r>
              <a:rPr lang="en-US" dirty="0" smtClean="0"/>
              <a:t>or an expression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Drag </a:t>
            </a:r>
            <a:r>
              <a:rPr lang="en-US" dirty="0"/>
              <a:t>and drop a variable from the source </a:t>
            </a:r>
            <a:r>
              <a:rPr lang="en-US" dirty="0" smtClean="0"/>
              <a:t>window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Number of columns displayed can be configured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Data </a:t>
            </a:r>
            <a:r>
              <a:rPr lang="en-US" dirty="0"/>
              <a:t>format can be </a:t>
            </a:r>
            <a:r>
              <a:rPr lang="en-US" dirty="0" smtClean="0"/>
              <a:t>configured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Registers</a:t>
            </a:r>
            <a:r>
              <a:rPr lang="en-US" dirty="0"/>
              <a:t> window can be used to inspect processor registers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Registers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54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Provides information about </a:t>
            </a:r>
            <a:r>
              <a:rPr lang="en-US" dirty="0" smtClean="0"/>
              <a:t>variables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Variables must be within scope of current </a:t>
            </a:r>
            <a:r>
              <a:rPr lang="en-US" dirty="0" smtClean="0"/>
              <a:t>execution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Place mouse pointer over any variable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 smtClean="0"/>
              <a:t>Variables </a:t>
            </a:r>
            <a:r>
              <a:rPr lang="en-US" dirty="0"/>
              <a:t>can be expanded by using the + sign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 smtClean="0"/>
              <a:t>Pinning </a:t>
            </a:r>
            <a:r>
              <a:rPr lang="en-US" dirty="0"/>
              <a:t>the data tip causes it to always stay open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 smtClean="0"/>
              <a:t>Comments </a:t>
            </a:r>
            <a:r>
              <a:rPr lang="en-US" dirty="0"/>
              <a:t>can be added to data tips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 smtClean="0"/>
              <a:t>Data </a:t>
            </a:r>
            <a:r>
              <a:rPr lang="en-US" dirty="0"/>
              <a:t>tips support drag and drop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 smtClean="0"/>
              <a:t>Importing </a:t>
            </a:r>
            <a:r>
              <a:rPr lang="en-US" dirty="0"/>
              <a:t>and exporting data </a:t>
            </a:r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Tips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109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Useful when debugging due to the </a:t>
            </a:r>
            <a:r>
              <a:rPr lang="en-US" b="1" dirty="0">
                <a:solidFill>
                  <a:schemeClr val="bg1"/>
                </a:solidFill>
              </a:rPr>
              <a:t>expansive expressions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can be </a:t>
            </a:r>
            <a:r>
              <a:rPr lang="en-US" b="1" dirty="0" smtClean="0">
                <a:solidFill>
                  <a:schemeClr val="bg1"/>
                </a:solidFill>
              </a:rPr>
              <a:t>executed</a:t>
            </a:r>
          </a:p>
          <a:p>
            <a:pPr lvl="1"/>
            <a:r>
              <a:rPr lang="en-US" dirty="0"/>
              <a:t>To output the value of a variable </a:t>
            </a:r>
            <a:r>
              <a:rPr lang="en-US" dirty="0" smtClean="0"/>
              <a:t>{</a:t>
            </a:r>
            <a:r>
              <a:rPr lang="en-US" b="1" dirty="0" smtClean="0">
                <a:solidFill>
                  <a:schemeClr val="bg1"/>
                </a:solidFill>
              </a:rPr>
              <a:t>name </a:t>
            </a:r>
            <a:r>
              <a:rPr lang="en-US" b="1" dirty="0">
                <a:solidFill>
                  <a:schemeClr val="bg1"/>
                </a:solidFill>
              </a:rPr>
              <a:t>of </a:t>
            </a:r>
            <a:r>
              <a:rPr lang="en-US" b="1" dirty="0" smtClean="0">
                <a:solidFill>
                  <a:schemeClr val="bg1"/>
                </a:solidFill>
              </a:rPr>
              <a:t>variable</a:t>
            </a:r>
            <a:r>
              <a:rPr lang="en-US" dirty="0" smtClean="0"/>
              <a:t>}</a:t>
            </a:r>
            <a:endParaRPr lang="en-US" dirty="0"/>
          </a:p>
          <a:p>
            <a:pPr lvl="1"/>
            <a:r>
              <a:rPr lang="en-US" dirty="0" smtClean="0"/>
              <a:t>To </a:t>
            </a:r>
            <a:r>
              <a:rPr lang="en-US" dirty="0"/>
              <a:t>set values, use </a:t>
            </a:r>
            <a:r>
              <a:rPr lang="en-US" dirty="0" smtClean="0"/>
              <a:t>{</a:t>
            </a:r>
            <a:r>
              <a:rPr lang="en-US" b="1" dirty="0" smtClean="0">
                <a:solidFill>
                  <a:schemeClr val="bg1"/>
                </a:solidFill>
              </a:rPr>
              <a:t>name </a:t>
            </a:r>
            <a:r>
              <a:rPr lang="en-US" b="1" dirty="0">
                <a:solidFill>
                  <a:schemeClr val="bg1"/>
                </a:solidFill>
              </a:rPr>
              <a:t>of </a:t>
            </a:r>
            <a:r>
              <a:rPr lang="en-US" b="1" dirty="0" smtClean="0">
                <a:solidFill>
                  <a:schemeClr val="bg1"/>
                </a:solidFill>
              </a:rPr>
              <a:t>variable</a:t>
            </a:r>
            <a:r>
              <a:rPr lang="en-US" dirty="0"/>
              <a:t>}</a:t>
            </a:r>
            <a:r>
              <a:rPr lang="en-US" dirty="0" smtClean="0"/>
              <a:t>={</a:t>
            </a:r>
            <a:r>
              <a:rPr lang="en-US" b="1" dirty="0" smtClean="0">
                <a:solidFill>
                  <a:schemeClr val="bg1"/>
                </a:solidFill>
              </a:rPr>
              <a:t>value</a:t>
            </a:r>
            <a:r>
              <a:rPr lang="en-US" dirty="0" smtClean="0"/>
              <a:t>}</a:t>
            </a:r>
            <a:endParaRPr lang="en-US" dirty="0"/>
          </a:p>
          <a:p>
            <a:pPr lvl="1"/>
            <a:r>
              <a:rPr lang="en-US" dirty="0" smtClean="0"/>
              <a:t>To </a:t>
            </a:r>
            <a:r>
              <a:rPr lang="en-US" dirty="0"/>
              <a:t>call a method, use </a:t>
            </a:r>
            <a:r>
              <a:rPr lang="en-US" dirty="0" smtClean="0"/>
              <a:t>{</a:t>
            </a:r>
            <a:r>
              <a:rPr lang="en-US" b="1" dirty="0">
                <a:solidFill>
                  <a:schemeClr val="bg1"/>
                </a:solidFill>
              </a:rPr>
              <a:t>name of variable</a:t>
            </a:r>
            <a:r>
              <a:rPr lang="en-US" dirty="0" smtClean="0"/>
              <a:t>}.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&gt;(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regular code</a:t>
            </a:r>
          </a:p>
          <a:p>
            <a:pPr lvl="1"/>
            <a:r>
              <a:rPr lang="en-US" dirty="0" smtClean="0"/>
              <a:t>Supports </a:t>
            </a:r>
            <a:r>
              <a:rPr lang="en-US" b="1" dirty="0" smtClean="0">
                <a:solidFill>
                  <a:schemeClr val="bg1"/>
                </a:solidFill>
              </a:rPr>
              <a:t>IntelliSense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</a:t>
            </a:r>
            <a:r>
              <a:rPr lang="en-US" dirty="0" smtClean="0"/>
              <a:t>Window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2" y="4495800"/>
            <a:ext cx="3339101" cy="1981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711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Threads and Stacks</a:t>
            </a:r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2" y="1447801"/>
            <a:ext cx="2324099" cy="232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9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 </a:t>
            </a:r>
            <a:r>
              <a:rPr lang="en-US" dirty="0" smtClean="0"/>
              <a:t>units </a:t>
            </a:r>
            <a:r>
              <a:rPr lang="en-US" dirty="0"/>
              <a:t>of code execution</a:t>
            </a:r>
          </a:p>
          <a:p>
            <a:r>
              <a:rPr lang="en-US" dirty="0" smtClean="0"/>
              <a:t>Commonly, programs use </a:t>
            </a:r>
            <a:r>
              <a:rPr lang="en-US" b="1" dirty="0" smtClean="0">
                <a:solidFill>
                  <a:schemeClr val="bg1"/>
                </a:solidFill>
              </a:rPr>
              <a:t>more</a:t>
            </a:r>
            <a:r>
              <a:rPr lang="en-US" dirty="0" smtClean="0"/>
              <a:t> </a:t>
            </a:r>
            <a:r>
              <a:rPr lang="en-US" dirty="0"/>
              <a:t>than </a:t>
            </a:r>
            <a:r>
              <a:rPr lang="en-US" b="1" dirty="0">
                <a:solidFill>
                  <a:schemeClr val="bg1"/>
                </a:solidFill>
              </a:rPr>
              <a:t>one thread</a:t>
            </a:r>
          </a:p>
          <a:p>
            <a:pPr lvl="1"/>
            <a:r>
              <a:rPr lang="en-US" dirty="0" smtClean="0"/>
              <a:t>In .NET</a:t>
            </a:r>
            <a:r>
              <a:rPr lang="en-US" dirty="0"/>
              <a:t>, </a:t>
            </a:r>
            <a:r>
              <a:rPr lang="en-US" dirty="0" smtClean="0"/>
              <a:t>there is always </a:t>
            </a:r>
            <a:r>
              <a:rPr lang="en-US" dirty="0"/>
              <a:t>more than one thread</a:t>
            </a:r>
          </a:p>
          <a:p>
            <a:r>
              <a:rPr lang="en-US" dirty="0"/>
              <a:t>Each thread has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memory area</a:t>
            </a:r>
            <a:r>
              <a:rPr lang="en-US" dirty="0"/>
              <a:t> associated with it known </a:t>
            </a:r>
            <a:br>
              <a:rPr lang="en-US" dirty="0"/>
            </a:br>
            <a:r>
              <a:rPr lang="en-US" dirty="0" smtClean="0"/>
              <a:t>as </a:t>
            </a:r>
            <a:r>
              <a:rPr lang="en-US" dirty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stack</a:t>
            </a:r>
          </a:p>
          <a:p>
            <a:pPr lvl="1"/>
            <a:r>
              <a:rPr lang="en-US" dirty="0" smtClean="0"/>
              <a:t>Stores </a:t>
            </a:r>
            <a:r>
              <a:rPr lang="en-US" b="1" dirty="0" smtClean="0">
                <a:solidFill>
                  <a:schemeClr val="bg1"/>
                </a:solidFill>
              </a:rPr>
              <a:t>local variables</a:t>
            </a:r>
          </a:p>
          <a:p>
            <a:pPr lvl="1"/>
            <a:r>
              <a:rPr lang="en-US" dirty="0" smtClean="0"/>
              <a:t>Stores </a:t>
            </a:r>
            <a:r>
              <a:rPr lang="en-US" dirty="0"/>
              <a:t>frame </a:t>
            </a:r>
            <a:r>
              <a:rPr lang="en-US" b="1" dirty="0">
                <a:solidFill>
                  <a:schemeClr val="bg1"/>
                </a:solidFill>
              </a:rPr>
              <a:t>specific information</a:t>
            </a:r>
          </a:p>
          <a:p>
            <a:r>
              <a:rPr lang="en-US" dirty="0"/>
              <a:t>Memory area employs last in first out semantics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360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Contains an overview of thread activity in the process</a:t>
            </a:r>
          </a:p>
          <a:p>
            <a:r>
              <a:rPr lang="en-US" dirty="0" smtClean="0"/>
              <a:t>Includes </a:t>
            </a:r>
            <a:r>
              <a:rPr lang="en-US" dirty="0"/>
              <a:t>basic information in a per thread basis</a:t>
            </a:r>
          </a:p>
          <a:p>
            <a:pPr lvl="1"/>
            <a:r>
              <a:rPr lang="en-US" dirty="0" smtClean="0"/>
              <a:t>Thread ID's</a:t>
            </a:r>
            <a:endParaRPr lang="en-US" dirty="0"/>
          </a:p>
          <a:p>
            <a:pPr lvl="1"/>
            <a:r>
              <a:rPr lang="en-US" dirty="0" smtClean="0"/>
              <a:t>Category</a:t>
            </a:r>
            <a:endParaRPr lang="en-US" dirty="0"/>
          </a:p>
          <a:p>
            <a:pPr lvl="1"/>
            <a:r>
              <a:rPr lang="en-US" dirty="0" smtClean="0"/>
              <a:t>Name</a:t>
            </a:r>
            <a:endParaRPr lang="en-US" dirty="0"/>
          </a:p>
          <a:p>
            <a:pPr lvl="1"/>
            <a:r>
              <a:rPr lang="en-US" dirty="0" smtClean="0"/>
              <a:t>Location</a:t>
            </a:r>
            <a:endParaRPr lang="en-US" dirty="0"/>
          </a:p>
          <a:p>
            <a:pPr lvl="1"/>
            <a:r>
              <a:rPr lang="en-US" dirty="0" smtClean="0"/>
              <a:t>Priority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</a:t>
            </a:r>
            <a:r>
              <a:rPr lang="en-US" dirty="0" smtClean="0"/>
              <a:t>Window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3048000"/>
            <a:ext cx="5794002" cy="2057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611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Allows you to excerpt even more control of when a breakpoint </a:t>
            </a:r>
            <a:r>
              <a:rPr lang="en-US" dirty="0" smtClean="0"/>
              <a:t>hits</a:t>
            </a:r>
          </a:p>
          <a:p>
            <a:r>
              <a:rPr lang="en-US" dirty="0"/>
              <a:t>Examples of customization</a:t>
            </a:r>
          </a:p>
          <a:p>
            <a:pPr lvl="1"/>
            <a:r>
              <a:rPr lang="en-US" dirty="0" smtClean="0"/>
              <a:t>Machine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pPr lvl="1"/>
            <a:r>
              <a:rPr lang="en-US" dirty="0" smtClean="0"/>
              <a:t>Process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pPr lvl="1"/>
            <a:r>
              <a:rPr lang="en-US" dirty="0" smtClean="0"/>
              <a:t>Process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pPr lvl="1"/>
            <a:r>
              <a:rPr lang="en-US" dirty="0" smtClean="0"/>
              <a:t>Thread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pPr lvl="1"/>
            <a:r>
              <a:rPr lang="en-US" dirty="0" smtClean="0"/>
              <a:t>Thread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r>
              <a:rPr lang="en-US" dirty="0"/>
              <a:t>Multiple can be combined using </a:t>
            </a:r>
            <a:r>
              <a:rPr lang="en-US" dirty="0" smtClean="0"/>
              <a:t>&amp;, ||, 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 Filters</a:t>
            </a:r>
          </a:p>
        </p:txBody>
      </p:sp>
    </p:spTree>
    <p:extLst>
      <p:ext uri="{BB962C8B-B14F-4D97-AF65-F5344CB8AC3E}">
        <p14:creationId xmlns:p14="http://schemas.microsoft.com/office/powerpoint/2010/main" val="174790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 smtClean="0"/>
              <a:t>Visual </a:t>
            </a:r>
            <a:r>
              <a:rPr lang="en-US" noProof="1" smtClean="0"/>
              <a:t>Studio shows the elements of a call stack</a:t>
            </a:r>
          </a:p>
          <a:p>
            <a:pPr lvl="1"/>
            <a:r>
              <a:rPr lang="en-US" dirty="0" smtClean="0"/>
              <a:t>Local </a:t>
            </a:r>
            <a:r>
              <a:rPr lang="en-US" dirty="0"/>
              <a:t>variables</a:t>
            </a:r>
          </a:p>
          <a:p>
            <a:pPr lvl="1"/>
            <a:r>
              <a:rPr lang="en-US" dirty="0" smtClean="0"/>
              <a:t>Method frames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Call Stacks</a:t>
            </a:r>
            <a:endParaRPr lang="en-US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6000" y="3395259"/>
            <a:ext cx="5220000" cy="29947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57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Introduction to Debugging</a:t>
            </a:r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54" y="1447801"/>
            <a:ext cx="2361895" cy="236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8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Finding a Defect</a:t>
            </a:r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4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53204" y="1044000"/>
            <a:ext cx="9699826" cy="5546589"/>
          </a:xfrm>
        </p:spPr>
        <p:txBody>
          <a:bodyPr>
            <a:normAutofit/>
          </a:bodyPr>
          <a:lstStyle/>
          <a:p>
            <a:r>
              <a:rPr lang="en-US" dirty="0" smtClean="0"/>
              <a:t>Use all available data</a:t>
            </a:r>
          </a:p>
          <a:p>
            <a:r>
              <a:rPr lang="en-US" dirty="0" smtClean="0"/>
              <a:t>Refine the test cases</a:t>
            </a:r>
          </a:p>
          <a:p>
            <a:r>
              <a:rPr lang="en-US" dirty="0" smtClean="0"/>
              <a:t>Check unit tests</a:t>
            </a:r>
          </a:p>
          <a:p>
            <a:r>
              <a:rPr lang="en-US" dirty="0" smtClean="0"/>
              <a:t>Use available tools</a:t>
            </a:r>
          </a:p>
          <a:p>
            <a:r>
              <a:rPr lang="en-US" dirty="0" smtClean="0"/>
              <a:t>Reproduce the error in several different ways</a:t>
            </a:r>
          </a:p>
          <a:p>
            <a:r>
              <a:rPr lang="en-US" dirty="0" smtClean="0"/>
              <a:t>Generate more data to generate more hypotheses</a:t>
            </a:r>
          </a:p>
          <a:p>
            <a:r>
              <a:rPr lang="en-US" dirty="0" smtClean="0"/>
              <a:t>Use the results of negative tests</a:t>
            </a:r>
          </a:p>
          <a:p>
            <a:r>
              <a:rPr lang="en-US" dirty="0" smtClean="0"/>
              <a:t>Brainstorm for possible hypotheses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 for Finding Defects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3906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10129234" cy="554658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Narrow the suspicious region of the code</a:t>
            </a:r>
          </a:p>
          <a:p>
            <a:r>
              <a:rPr lang="en-US" dirty="0" smtClean="0"/>
              <a:t>Be suspicious of classes and routines that have had defects before</a:t>
            </a:r>
          </a:p>
          <a:p>
            <a:r>
              <a:rPr lang="en-US" dirty="0" smtClean="0"/>
              <a:t>Check code that's changed recently</a:t>
            </a:r>
          </a:p>
          <a:p>
            <a:r>
              <a:rPr lang="en-US" dirty="0" smtClean="0"/>
              <a:t>Expand the suspicious region of the code</a:t>
            </a:r>
          </a:p>
          <a:p>
            <a:r>
              <a:rPr lang="en-US" dirty="0" smtClean="0"/>
              <a:t>Integrate incrementally</a:t>
            </a:r>
          </a:p>
          <a:p>
            <a:r>
              <a:rPr lang="en-US" dirty="0" smtClean="0"/>
              <a:t>Check for common defects</a:t>
            </a:r>
          </a:p>
          <a:p>
            <a:r>
              <a:rPr lang="en-US" dirty="0" smtClean="0"/>
              <a:t>Talk to someone else about the problem</a:t>
            </a:r>
          </a:p>
          <a:p>
            <a:r>
              <a:rPr lang="en-US" dirty="0" smtClean="0"/>
              <a:t>Take a break from the problem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 for Finding Defects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114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Understand the problem before you fix it</a:t>
            </a:r>
          </a:p>
          <a:p>
            <a:r>
              <a:rPr lang="en-US" dirty="0" smtClean="0"/>
              <a:t>Understand the program, not just the problem</a:t>
            </a:r>
          </a:p>
          <a:p>
            <a:r>
              <a:rPr lang="en-US" dirty="0" smtClean="0"/>
              <a:t>Confirm the defect diagnosis</a:t>
            </a:r>
          </a:p>
          <a:p>
            <a:r>
              <a:rPr lang="en-US" dirty="0" smtClean="0"/>
              <a:t>Relax</a:t>
            </a:r>
          </a:p>
          <a:p>
            <a:r>
              <a:rPr lang="en-US" dirty="0" smtClean="0"/>
              <a:t>Save the original source code</a:t>
            </a:r>
          </a:p>
          <a:p>
            <a:r>
              <a:rPr lang="en-US" dirty="0" smtClean="0"/>
              <a:t>Fix the problem, not the symptom</a:t>
            </a:r>
          </a:p>
          <a:p>
            <a:r>
              <a:rPr lang="en-US" dirty="0" smtClean="0"/>
              <a:t>Make one change at a time</a:t>
            </a:r>
          </a:p>
          <a:p>
            <a:r>
              <a:rPr lang="en-US" dirty="0" smtClean="0"/>
              <a:t>Add a unit test that expose the defect</a:t>
            </a:r>
          </a:p>
          <a:p>
            <a:r>
              <a:rPr lang="en-US" dirty="0" smtClean="0"/>
              <a:t>Look for similar defects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Fixing a Defect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5256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…</a:t>
            </a:r>
          </a:p>
          <a:p>
            <a:pPr lvl="0"/>
            <a:r>
              <a:rPr lang="en-GB" smtClean="0"/>
              <a:t>…</a:t>
            </a:r>
            <a:endParaRPr lang="en-US" smtClean="0"/>
          </a:p>
          <a:p>
            <a:pPr lvl="0"/>
            <a:r>
              <a:rPr lang="en-GB" smtClean="0"/>
              <a:t>…</a:t>
            </a:r>
            <a:endParaRPr lang="en-US" smtClean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1299" y="1753612"/>
            <a:ext cx="6092825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Introduction to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Debugging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Visual Studio Debugger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Breakpoints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Data Inspection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Locals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Autos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Watch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Finding 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Defect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201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56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981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of locating and fixing or bypassing </a:t>
            </a: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 (errors) in computer program </a:t>
            </a:r>
            <a:r>
              <a:rPr lang="en-US" dirty="0" smtClean="0"/>
              <a:t>code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 </a:t>
            </a:r>
            <a:r>
              <a:rPr lang="en-US" dirty="0" smtClean="0"/>
              <a:t>program: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with a </a:t>
            </a:r>
            <a:r>
              <a:rPr lang="en-US" b="1" dirty="0" smtClean="0">
                <a:solidFill>
                  <a:schemeClr val="bg1"/>
                </a:solidFill>
              </a:rPr>
              <a:t>problem</a:t>
            </a:r>
          </a:p>
          <a:p>
            <a:pPr lvl="1"/>
            <a:r>
              <a:rPr lang="en-US" dirty="0" smtClean="0"/>
              <a:t>Isolate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of the </a:t>
            </a:r>
            <a:r>
              <a:rPr lang="en-US" dirty="0" smtClean="0"/>
              <a:t>problem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en-US" b="1" dirty="0" smtClean="0">
                <a:solidFill>
                  <a:schemeClr val="bg1"/>
                </a:solidFill>
              </a:rPr>
              <a:t>ix</a:t>
            </a:r>
            <a:r>
              <a:rPr lang="en-US" dirty="0" smtClean="0"/>
              <a:t>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Debugging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(called </a:t>
            </a:r>
            <a:r>
              <a:rPr lang="en-US" b="1" dirty="0">
                <a:solidFill>
                  <a:schemeClr val="bg1"/>
                </a:solidFill>
              </a:rPr>
              <a:t>debuggers</a:t>
            </a:r>
            <a:r>
              <a:rPr lang="en-US" dirty="0"/>
              <a:t>) help identify coding errors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 </a:t>
            </a:r>
            <a:r>
              <a:rPr lang="en-US" dirty="0"/>
              <a:t>various development stages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Debugging?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29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means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initial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detection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errors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Debugging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means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diagnosing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correcting </a:t>
            </a:r>
            <a:r>
              <a:rPr lang="en-US" dirty="0"/>
              <a:t>the root causes of errors that have already been </a:t>
            </a:r>
            <a:r>
              <a:rPr lang="en-US" dirty="0" smtClean="0"/>
              <a:t>detected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vs. Testing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600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$60 Billion per year in economic </a:t>
            </a:r>
            <a:r>
              <a:rPr lang="en-US" b="1" dirty="0">
                <a:solidFill>
                  <a:schemeClr val="bg1"/>
                </a:solidFill>
              </a:rPr>
              <a:t>losses</a:t>
            </a:r>
            <a:r>
              <a:rPr lang="en-US" dirty="0"/>
              <a:t> due to software </a:t>
            </a:r>
            <a:r>
              <a:rPr lang="en-US" b="1" dirty="0" smtClean="0">
                <a:solidFill>
                  <a:schemeClr val="bg1"/>
                </a:solidFill>
              </a:rPr>
              <a:t>defects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E.g. the </a:t>
            </a:r>
            <a:r>
              <a:rPr lang="en-US" b="1" dirty="0" smtClean="0">
                <a:hlinkClick r:id="rId2"/>
              </a:rPr>
              <a:t>Cluster spacecraft failure</a:t>
            </a:r>
            <a:r>
              <a:rPr lang="en-US" b="1" dirty="0" smtClean="0"/>
              <a:t> </a:t>
            </a:r>
            <a:r>
              <a:rPr lang="en-US" dirty="0" smtClean="0"/>
              <a:t>was caused by a bug</a:t>
            </a:r>
          </a:p>
          <a:p>
            <a:pPr>
              <a:buClr>
                <a:schemeClr val="tx1"/>
              </a:buClr>
            </a:pPr>
            <a:r>
              <a:rPr lang="en-US" dirty="0"/>
              <a:t>Perfect code is an </a:t>
            </a:r>
            <a:r>
              <a:rPr lang="en-US" b="1" dirty="0" smtClean="0">
                <a:solidFill>
                  <a:schemeClr val="bg1"/>
                </a:solidFill>
              </a:rPr>
              <a:t>illusion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There are factors that are out of our control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Legacy</a:t>
            </a:r>
            <a:r>
              <a:rPr lang="en-US" dirty="0"/>
              <a:t> </a:t>
            </a:r>
            <a:r>
              <a:rPr lang="en-US" dirty="0" smtClean="0"/>
              <a:t>code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You should be able to debug code that is written years ago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Deeper understanding </a:t>
            </a:r>
            <a:r>
              <a:rPr lang="en-US" dirty="0"/>
              <a:t>of system as a whole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Debugging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17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can viewed as one big </a:t>
            </a:r>
            <a:r>
              <a:rPr lang="en-US" b="1" dirty="0">
                <a:solidFill>
                  <a:schemeClr val="bg1"/>
                </a:solidFill>
              </a:rPr>
              <a:t>decision </a:t>
            </a:r>
            <a:r>
              <a:rPr lang="en-US" b="1" dirty="0" smtClean="0">
                <a:solidFill>
                  <a:schemeClr val="bg1"/>
                </a:solidFill>
              </a:rPr>
              <a:t>tree</a:t>
            </a:r>
          </a:p>
          <a:p>
            <a:pPr lvl="1"/>
            <a:r>
              <a:rPr lang="en-US" dirty="0"/>
              <a:t>Individual nodes represent </a:t>
            </a:r>
            <a:r>
              <a:rPr lang="en-US" b="1" dirty="0" smtClean="0">
                <a:solidFill>
                  <a:schemeClr val="bg1"/>
                </a:solidFill>
              </a:rPr>
              <a:t>theories</a:t>
            </a:r>
          </a:p>
          <a:p>
            <a:pPr lvl="1"/>
            <a:r>
              <a:rPr lang="en-US" dirty="0"/>
              <a:t>Leaf nodes represent possible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causes</a:t>
            </a:r>
          </a:p>
          <a:p>
            <a:pPr lvl="1"/>
            <a:r>
              <a:rPr lang="en-US" dirty="0"/>
              <a:t>Traversal of tree boils down to process state </a:t>
            </a:r>
            <a:r>
              <a:rPr lang="en-US" b="1" dirty="0" smtClean="0">
                <a:solidFill>
                  <a:schemeClr val="bg1"/>
                </a:solidFill>
              </a:rPr>
              <a:t>inspection</a:t>
            </a:r>
          </a:p>
          <a:p>
            <a:pPr lvl="1"/>
            <a:r>
              <a:rPr lang="en-US" dirty="0"/>
              <a:t>Minimizing time to resolution is </a:t>
            </a:r>
            <a:r>
              <a:rPr lang="en-US" b="1" dirty="0" smtClean="0">
                <a:solidFill>
                  <a:schemeClr val="bg1"/>
                </a:solidFill>
              </a:rPr>
              <a:t>key</a:t>
            </a:r>
          </a:p>
          <a:p>
            <a:pPr lvl="2"/>
            <a:r>
              <a:rPr lang="en-US" dirty="0"/>
              <a:t>Careful traversal of the decision </a:t>
            </a:r>
            <a:r>
              <a:rPr lang="en-US" dirty="0" smtClean="0"/>
              <a:t>tree</a:t>
            </a:r>
          </a:p>
          <a:p>
            <a:pPr lvl="2"/>
            <a:r>
              <a:rPr lang="en-US" dirty="0"/>
              <a:t>Pattern </a:t>
            </a:r>
            <a:r>
              <a:rPr lang="en-US" dirty="0" smtClean="0"/>
              <a:t>recognition</a:t>
            </a:r>
          </a:p>
          <a:p>
            <a:pPr lvl="2"/>
            <a:r>
              <a:rPr lang="en-US" dirty="0"/>
              <a:t>Visualization and </a:t>
            </a:r>
            <a:r>
              <a:rPr lang="en-US" dirty="0" smtClean="0"/>
              <a:t>ease </a:t>
            </a:r>
            <a:r>
              <a:rPr lang="en-US" dirty="0"/>
              <a:t>of use helps minimize time to resolution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Philosophy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031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Debugging – Decision Tree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33802" y="1371601"/>
            <a:ext cx="4924773" cy="77124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Exception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090550" y="2654089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Null Reference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35884" y="25146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Wrong Input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19118" y="2528466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FileNotFound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8" idx="0"/>
          </p:cNvCxnSpPr>
          <p:nvPr/>
        </p:nvCxnSpPr>
        <p:spPr>
          <a:xfrm flipH="1">
            <a:off x="3524018" y="2029898"/>
            <a:ext cx="930998" cy="4985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6" idx="0"/>
          </p:cNvCxnSpPr>
          <p:nvPr/>
        </p:nvCxnSpPr>
        <p:spPr>
          <a:xfrm flipH="1">
            <a:off x="6195452" y="2142846"/>
            <a:ext cx="737" cy="5112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7" idx="0"/>
          </p:cNvCxnSpPr>
          <p:nvPr/>
        </p:nvCxnSpPr>
        <p:spPr>
          <a:xfrm>
            <a:off x="7937359" y="2029898"/>
            <a:ext cx="1103427" cy="4847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72000" y="39624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Wrong Symbols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209800" y="39624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Wrong Path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4" name="Straight Arrow Connector 23"/>
          <p:cNvCxnSpPr>
            <a:stCxn id="8" idx="4"/>
            <a:endCxn id="22" idx="0"/>
          </p:cNvCxnSpPr>
          <p:nvPr/>
        </p:nvCxnSpPr>
        <p:spPr>
          <a:xfrm flipH="1">
            <a:off x="3314700" y="3442866"/>
            <a:ext cx="209318" cy="5195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5"/>
            <a:endCxn id="21" idx="0"/>
          </p:cNvCxnSpPr>
          <p:nvPr/>
        </p:nvCxnSpPr>
        <p:spPr>
          <a:xfrm>
            <a:off x="4305300" y="3308957"/>
            <a:ext cx="1371600" cy="6534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877041" y="53340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Single "/"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143018" y="5334000"/>
            <a:ext cx="24384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Missing "@"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3" name="Straight Arrow Connector 32"/>
          <p:cNvCxnSpPr>
            <a:stCxn id="21" idx="3"/>
            <a:endCxn id="32" idx="0"/>
          </p:cNvCxnSpPr>
          <p:nvPr/>
        </p:nvCxnSpPr>
        <p:spPr>
          <a:xfrm flipH="1">
            <a:off x="4362218" y="4742891"/>
            <a:ext cx="533400" cy="5911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5"/>
            <a:endCxn id="31" idx="0"/>
          </p:cNvCxnSpPr>
          <p:nvPr/>
        </p:nvCxnSpPr>
        <p:spPr>
          <a:xfrm>
            <a:off x="6458184" y="4742891"/>
            <a:ext cx="523759" cy="5911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249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Visual Studio Debugger</a:t>
            </a:r>
            <a:endParaRPr lang="bg-B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1371906"/>
            <a:ext cx="2514295" cy="25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7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3372</TotalTime>
  <Words>1285</Words>
  <Application>Microsoft Office PowerPoint</Application>
  <PresentationFormat>Widescreen</PresentationFormat>
  <Paragraphs>284</Paragraphs>
  <Slides>39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Debugging</vt:lpstr>
      <vt:lpstr>Table of Contents</vt:lpstr>
      <vt:lpstr>Introduction to Debugging</vt:lpstr>
      <vt:lpstr>What is Debugging?</vt:lpstr>
      <vt:lpstr>Debugging vs. Testing</vt:lpstr>
      <vt:lpstr>Importance of Debugging</vt:lpstr>
      <vt:lpstr>Debugging Philosophy</vt:lpstr>
      <vt:lpstr>Example Debugging – Decision Tree</vt:lpstr>
      <vt:lpstr>Visual Studio Debugger</vt:lpstr>
      <vt:lpstr>Visual Studio Debugger</vt:lpstr>
      <vt:lpstr>Debugging a Solution</vt:lpstr>
      <vt:lpstr>Debug Windows</vt:lpstr>
      <vt:lpstr>Debugging Toolbar</vt:lpstr>
      <vt:lpstr>IntelliTrace</vt:lpstr>
      <vt:lpstr>Breakpoints</vt:lpstr>
      <vt:lpstr>Breakpoints</vt:lpstr>
      <vt:lpstr>Managing Breakpoints</vt:lpstr>
      <vt:lpstr>Data Inspection</vt:lpstr>
      <vt:lpstr>Visual Studio Data Inspection</vt:lpstr>
      <vt:lpstr>Watch Window</vt:lpstr>
      <vt:lpstr>Autos and Locals</vt:lpstr>
      <vt:lpstr>Memory and Registers</vt:lpstr>
      <vt:lpstr>Data Tips</vt:lpstr>
      <vt:lpstr>Immediate Window</vt:lpstr>
      <vt:lpstr>Threads and Stacks</vt:lpstr>
      <vt:lpstr>Threads</vt:lpstr>
      <vt:lpstr>Threads Window</vt:lpstr>
      <vt:lpstr>Breakpoint Filters</vt:lpstr>
      <vt:lpstr>Call Stacks</vt:lpstr>
      <vt:lpstr>Finding a Defect</vt:lpstr>
      <vt:lpstr>Tips for Finding Defects</vt:lpstr>
      <vt:lpstr>Tips for Finding Defects (2)</vt:lpstr>
      <vt:lpstr>Fixing a Defect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Debugging Techniques</dc:title>
  <dc:subject>C# OOP – Practical Training Course @ SoftUni</dc:subject>
  <dc:creator>Software University</dc:creator>
  <cp:keywords>C# OOP; C#;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Stoyan</cp:lastModifiedBy>
  <cp:revision>12</cp:revision>
  <dcterms:created xsi:type="dcterms:W3CDTF">2018-05-23T13:08:44Z</dcterms:created>
  <dcterms:modified xsi:type="dcterms:W3CDTF">2019-11-25T10:12:06Z</dcterms:modified>
  <cp:category>programming; education; software engineering; software development</cp:category>
</cp:coreProperties>
</file>